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22"/>
  </p:notesMasterIdLst>
  <p:handoutMasterIdLst>
    <p:handoutMasterId r:id="rId23"/>
  </p:handoutMasterIdLst>
  <p:sldIdLst>
    <p:sldId id="257" r:id="rId5"/>
    <p:sldId id="256" r:id="rId6"/>
    <p:sldId id="305" r:id="rId7"/>
    <p:sldId id="319" r:id="rId8"/>
    <p:sldId id="320" r:id="rId9"/>
    <p:sldId id="321" r:id="rId10"/>
    <p:sldId id="324" r:id="rId11"/>
    <p:sldId id="322" r:id="rId12"/>
    <p:sldId id="323" r:id="rId13"/>
    <p:sldId id="325" r:id="rId14"/>
    <p:sldId id="326" r:id="rId15"/>
    <p:sldId id="327" r:id="rId16"/>
    <p:sldId id="328" r:id="rId17"/>
    <p:sldId id="329" r:id="rId18"/>
    <p:sldId id="330" r:id="rId19"/>
    <p:sldId id="331" r:id="rId20"/>
    <p:sldId id="332" r:id="rId21"/>
  </p:sldIdLst>
  <p:sldSz cx="9906000" cy="6858000" type="A4"/>
  <p:notesSz cx="6807200" cy="9939338"/>
  <p:defaultTextStyle>
    <a:defPPr>
      <a:defRPr lang="ja-JP"/>
    </a:defPPr>
    <a:lvl1pPr algn="l" rtl="0" fontAlgn="base">
      <a:spcBef>
        <a:spcPct val="0"/>
      </a:spcBef>
      <a:spcAft>
        <a:spcPct val="0"/>
      </a:spcAft>
      <a:defRPr kumimoji="1" sz="1400" b="1" kern="1200">
        <a:solidFill>
          <a:schemeClr val="bg1"/>
        </a:solidFill>
        <a:latin typeface="Arial Narrow" pitchFamily="34" charset="0"/>
        <a:ea typeface="ＭＳ Ｐゴシック" pitchFamily="50" charset="-128"/>
        <a:cs typeface="+mn-cs"/>
      </a:defRPr>
    </a:lvl1pPr>
    <a:lvl2pPr marL="457200" algn="l" rtl="0" fontAlgn="base">
      <a:spcBef>
        <a:spcPct val="0"/>
      </a:spcBef>
      <a:spcAft>
        <a:spcPct val="0"/>
      </a:spcAft>
      <a:defRPr kumimoji="1" sz="1400" b="1" kern="1200">
        <a:solidFill>
          <a:schemeClr val="bg1"/>
        </a:solidFill>
        <a:latin typeface="Arial Narrow" pitchFamily="34" charset="0"/>
        <a:ea typeface="ＭＳ Ｐゴシック" pitchFamily="50" charset="-128"/>
        <a:cs typeface="+mn-cs"/>
      </a:defRPr>
    </a:lvl2pPr>
    <a:lvl3pPr marL="914400" algn="l" rtl="0" fontAlgn="base">
      <a:spcBef>
        <a:spcPct val="0"/>
      </a:spcBef>
      <a:spcAft>
        <a:spcPct val="0"/>
      </a:spcAft>
      <a:defRPr kumimoji="1" sz="1400" b="1" kern="1200">
        <a:solidFill>
          <a:schemeClr val="bg1"/>
        </a:solidFill>
        <a:latin typeface="Arial Narrow" pitchFamily="34" charset="0"/>
        <a:ea typeface="ＭＳ Ｐゴシック" pitchFamily="50" charset="-128"/>
        <a:cs typeface="+mn-cs"/>
      </a:defRPr>
    </a:lvl3pPr>
    <a:lvl4pPr marL="1371600" algn="l" rtl="0" fontAlgn="base">
      <a:spcBef>
        <a:spcPct val="0"/>
      </a:spcBef>
      <a:spcAft>
        <a:spcPct val="0"/>
      </a:spcAft>
      <a:defRPr kumimoji="1" sz="1400" b="1" kern="1200">
        <a:solidFill>
          <a:schemeClr val="bg1"/>
        </a:solidFill>
        <a:latin typeface="Arial Narrow" pitchFamily="34" charset="0"/>
        <a:ea typeface="ＭＳ Ｐゴシック" pitchFamily="50" charset="-128"/>
        <a:cs typeface="+mn-cs"/>
      </a:defRPr>
    </a:lvl4pPr>
    <a:lvl5pPr marL="1828800" algn="l" rtl="0" fontAlgn="base">
      <a:spcBef>
        <a:spcPct val="0"/>
      </a:spcBef>
      <a:spcAft>
        <a:spcPct val="0"/>
      </a:spcAft>
      <a:defRPr kumimoji="1" sz="1400" b="1" kern="1200">
        <a:solidFill>
          <a:schemeClr val="bg1"/>
        </a:solidFill>
        <a:latin typeface="Arial Narrow" pitchFamily="34" charset="0"/>
        <a:ea typeface="ＭＳ Ｐゴシック" pitchFamily="50" charset="-128"/>
        <a:cs typeface="+mn-cs"/>
      </a:defRPr>
    </a:lvl5pPr>
    <a:lvl6pPr marL="2286000" algn="l" defTabSz="914400" rtl="0" eaLnBrk="1" latinLnBrk="0" hangingPunct="1">
      <a:defRPr kumimoji="1" sz="1400" b="1" kern="1200">
        <a:solidFill>
          <a:schemeClr val="bg1"/>
        </a:solidFill>
        <a:latin typeface="Arial Narrow" pitchFamily="34" charset="0"/>
        <a:ea typeface="ＭＳ Ｐゴシック" pitchFamily="50" charset="-128"/>
        <a:cs typeface="+mn-cs"/>
      </a:defRPr>
    </a:lvl6pPr>
    <a:lvl7pPr marL="2743200" algn="l" defTabSz="914400" rtl="0" eaLnBrk="1" latinLnBrk="0" hangingPunct="1">
      <a:defRPr kumimoji="1" sz="1400" b="1" kern="1200">
        <a:solidFill>
          <a:schemeClr val="bg1"/>
        </a:solidFill>
        <a:latin typeface="Arial Narrow" pitchFamily="34" charset="0"/>
        <a:ea typeface="ＭＳ Ｐゴシック" pitchFamily="50" charset="-128"/>
        <a:cs typeface="+mn-cs"/>
      </a:defRPr>
    </a:lvl7pPr>
    <a:lvl8pPr marL="3200400" algn="l" defTabSz="914400" rtl="0" eaLnBrk="1" latinLnBrk="0" hangingPunct="1">
      <a:defRPr kumimoji="1" sz="1400" b="1" kern="1200">
        <a:solidFill>
          <a:schemeClr val="bg1"/>
        </a:solidFill>
        <a:latin typeface="Arial Narrow" pitchFamily="34" charset="0"/>
        <a:ea typeface="ＭＳ Ｐゴシック" pitchFamily="50" charset="-128"/>
        <a:cs typeface="+mn-cs"/>
      </a:defRPr>
    </a:lvl8pPr>
    <a:lvl9pPr marL="3657600" algn="l" defTabSz="914400" rtl="0" eaLnBrk="1" latinLnBrk="0" hangingPunct="1">
      <a:defRPr kumimoji="1" sz="1400" b="1" kern="1200">
        <a:solidFill>
          <a:schemeClr val="bg1"/>
        </a:solidFill>
        <a:latin typeface="Arial Narrow"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99CCFF"/>
    <a:srgbClr val="66CCFF"/>
    <a:srgbClr val="FFCC66"/>
    <a:srgbClr val="99FF99"/>
    <a:srgbClr val="FF99CC"/>
    <a:srgbClr val="FFFF66"/>
    <a:srgbClr val="CC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2" autoAdjust="0"/>
    <p:restoredTop sz="99029" autoAdjust="0"/>
  </p:normalViewPr>
  <p:slideViewPr>
    <p:cSldViewPr>
      <p:cViewPr varScale="1">
        <p:scale>
          <a:sx n="115" d="100"/>
          <a:sy n="115" d="100"/>
        </p:scale>
        <p:origin x="-1404"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9575" cy="496888"/>
          </a:xfrm>
          <a:prstGeom prst="rect">
            <a:avLst/>
          </a:prstGeom>
          <a:noFill/>
          <a:ln w="9525">
            <a:noFill/>
            <a:miter lim="800000"/>
            <a:headEnd/>
            <a:tailEnd/>
          </a:ln>
        </p:spPr>
        <p:txBody>
          <a:bodyPr vert="horz" wrap="square" lIns="91406" tIns="45702" rIns="91406" bIns="45702" numCol="1" anchor="t" anchorCtr="0" compatLnSpc="1">
            <a:prstTxWarp prst="textNoShape">
              <a:avLst/>
            </a:prstTxWarp>
          </a:bodyPr>
          <a:lstStyle>
            <a:lvl1pPr defTabSz="915956">
              <a:defRPr sz="1300" b="0">
                <a:solidFill>
                  <a:schemeClr val="tx1"/>
                </a:solidFill>
                <a:latin typeface="Times New Roman" pitchFamily="18" charset="0"/>
              </a:defRPr>
            </a:lvl1pPr>
          </a:lstStyle>
          <a:p>
            <a:pPr>
              <a:defRPr/>
            </a:pPr>
            <a:endParaRPr lang="en-US" altLang="ja-JP"/>
          </a:p>
        </p:txBody>
      </p:sp>
      <p:sp>
        <p:nvSpPr>
          <p:cNvPr id="34819"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p:spPr>
        <p:txBody>
          <a:bodyPr vert="horz" wrap="square" lIns="91406" tIns="45702" rIns="91406" bIns="45702" numCol="1" anchor="t" anchorCtr="0" compatLnSpc="1">
            <a:prstTxWarp prst="textNoShape">
              <a:avLst/>
            </a:prstTxWarp>
          </a:bodyPr>
          <a:lstStyle>
            <a:lvl1pPr algn="r" defTabSz="915956">
              <a:defRPr sz="1300" b="0">
                <a:solidFill>
                  <a:schemeClr val="tx1"/>
                </a:solidFill>
                <a:latin typeface="Times New Roman" pitchFamily="18" charset="0"/>
              </a:defRPr>
            </a:lvl1pPr>
          </a:lstStyle>
          <a:p>
            <a:pPr>
              <a:defRPr/>
            </a:pPr>
            <a:endParaRPr lang="en-US" altLang="ja-JP"/>
          </a:p>
        </p:txBody>
      </p:sp>
      <p:sp>
        <p:nvSpPr>
          <p:cNvPr id="3482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p:spPr>
        <p:txBody>
          <a:bodyPr vert="horz" wrap="square" lIns="91406" tIns="45702" rIns="91406" bIns="45702" numCol="1" anchor="b" anchorCtr="0" compatLnSpc="1">
            <a:prstTxWarp prst="textNoShape">
              <a:avLst/>
            </a:prstTxWarp>
          </a:bodyPr>
          <a:lstStyle>
            <a:lvl1pPr defTabSz="915956">
              <a:defRPr sz="1300" b="0">
                <a:solidFill>
                  <a:schemeClr val="tx1"/>
                </a:solidFill>
                <a:latin typeface="Times New Roman" pitchFamily="18" charset="0"/>
              </a:defRPr>
            </a:lvl1pPr>
          </a:lstStyle>
          <a:p>
            <a:pPr>
              <a:defRPr/>
            </a:pPr>
            <a:endParaRPr lang="en-US" altLang="ja-JP"/>
          </a:p>
        </p:txBody>
      </p:sp>
      <p:sp>
        <p:nvSpPr>
          <p:cNvPr id="34821"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p:spPr>
        <p:txBody>
          <a:bodyPr vert="horz" wrap="square" lIns="91406" tIns="45702" rIns="91406" bIns="45702" numCol="1" anchor="b" anchorCtr="0" compatLnSpc="1">
            <a:prstTxWarp prst="textNoShape">
              <a:avLst/>
            </a:prstTxWarp>
          </a:bodyPr>
          <a:lstStyle>
            <a:lvl1pPr algn="r" defTabSz="915956">
              <a:defRPr sz="1300" b="0">
                <a:solidFill>
                  <a:schemeClr val="tx1"/>
                </a:solidFill>
                <a:latin typeface="Times New Roman" pitchFamily="18" charset="0"/>
              </a:defRPr>
            </a:lvl1pPr>
          </a:lstStyle>
          <a:p>
            <a:pPr>
              <a:defRPr/>
            </a:pPr>
            <a:fld id="{6AE7A4B9-27B3-43B9-942C-9CA3D3C84A67}" type="slidenum">
              <a:rPr lang="en-US" altLang="ja-JP"/>
              <a:pPr>
                <a:defRPr/>
              </a:pPr>
              <a:t>&lt;#&gt;</a:t>
            </a:fld>
            <a:endParaRPr lang="en-US" altLang="ja-JP"/>
          </a:p>
        </p:txBody>
      </p:sp>
    </p:spTree>
    <p:extLst>
      <p:ext uri="{BB962C8B-B14F-4D97-AF65-F5344CB8AC3E}">
        <p14:creationId xmlns:p14="http://schemas.microsoft.com/office/powerpoint/2010/main" xmlns="" val="2642062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p:spPr>
        <p:txBody>
          <a:bodyPr vert="horz" wrap="square" lIns="91517" tIns="45757" rIns="91517" bIns="45757" numCol="1" anchor="t" anchorCtr="0" compatLnSpc="1">
            <a:prstTxWarp prst="textNoShape">
              <a:avLst/>
            </a:prstTxWarp>
          </a:bodyPr>
          <a:lstStyle>
            <a:lvl1pPr defTabSz="915956">
              <a:defRPr sz="1300" b="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7625" y="0"/>
            <a:ext cx="2949575" cy="496888"/>
          </a:xfrm>
          <a:prstGeom prst="rect">
            <a:avLst/>
          </a:prstGeom>
          <a:noFill/>
          <a:ln w="9525">
            <a:noFill/>
            <a:miter lim="800000"/>
            <a:headEnd/>
            <a:tailEnd/>
          </a:ln>
        </p:spPr>
        <p:txBody>
          <a:bodyPr vert="horz" wrap="square" lIns="91517" tIns="45757" rIns="91517" bIns="45757" numCol="1" anchor="t" anchorCtr="0" compatLnSpc="1">
            <a:prstTxWarp prst="textNoShape">
              <a:avLst/>
            </a:prstTxWarp>
          </a:bodyPr>
          <a:lstStyle>
            <a:lvl1pPr algn="r" defTabSz="915956">
              <a:defRPr sz="1300" b="0">
                <a:solidFill>
                  <a:schemeClr val="tx1"/>
                </a:solidFill>
                <a:latin typeface="Times New Roman" pitchFamily="18" charset="0"/>
              </a:defRPr>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712788" y="744538"/>
            <a:ext cx="5383212" cy="3727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906463" y="4721225"/>
            <a:ext cx="4994275" cy="4473575"/>
          </a:xfrm>
          <a:prstGeom prst="rect">
            <a:avLst/>
          </a:prstGeom>
          <a:noFill/>
          <a:ln w="9525">
            <a:noFill/>
            <a:miter lim="800000"/>
            <a:headEnd/>
            <a:tailEnd/>
          </a:ln>
        </p:spPr>
        <p:txBody>
          <a:bodyPr vert="horz" wrap="square" lIns="91517" tIns="45757" rIns="91517" bIns="45757"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442450"/>
            <a:ext cx="2949575" cy="496888"/>
          </a:xfrm>
          <a:prstGeom prst="rect">
            <a:avLst/>
          </a:prstGeom>
          <a:noFill/>
          <a:ln w="9525">
            <a:noFill/>
            <a:miter lim="800000"/>
            <a:headEnd/>
            <a:tailEnd/>
          </a:ln>
        </p:spPr>
        <p:txBody>
          <a:bodyPr vert="horz" wrap="square" lIns="91517" tIns="45757" rIns="91517" bIns="45757" numCol="1" anchor="b" anchorCtr="0" compatLnSpc="1">
            <a:prstTxWarp prst="textNoShape">
              <a:avLst/>
            </a:prstTxWarp>
          </a:bodyPr>
          <a:lstStyle>
            <a:lvl1pPr defTabSz="915956">
              <a:defRPr sz="1300" b="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7625" y="9442450"/>
            <a:ext cx="2949575" cy="496888"/>
          </a:xfrm>
          <a:prstGeom prst="rect">
            <a:avLst/>
          </a:prstGeom>
          <a:noFill/>
          <a:ln w="9525">
            <a:noFill/>
            <a:miter lim="800000"/>
            <a:headEnd/>
            <a:tailEnd/>
          </a:ln>
        </p:spPr>
        <p:txBody>
          <a:bodyPr vert="horz" wrap="square" lIns="91517" tIns="45757" rIns="91517" bIns="45757" numCol="1" anchor="b" anchorCtr="0" compatLnSpc="1">
            <a:prstTxWarp prst="textNoShape">
              <a:avLst/>
            </a:prstTxWarp>
          </a:bodyPr>
          <a:lstStyle>
            <a:lvl1pPr algn="r" defTabSz="915956">
              <a:defRPr sz="1300" b="0">
                <a:solidFill>
                  <a:schemeClr val="tx1"/>
                </a:solidFill>
                <a:latin typeface="Times New Roman" pitchFamily="18" charset="0"/>
              </a:defRPr>
            </a:lvl1pPr>
          </a:lstStyle>
          <a:p>
            <a:pPr>
              <a:defRPr/>
            </a:pPr>
            <a:fld id="{4D6311F8-4DE5-449C-A8C3-ED2FA3AA81FC}" type="slidenum">
              <a:rPr lang="en-US" altLang="ja-JP"/>
              <a:pPr>
                <a:defRPr/>
              </a:pPr>
              <a:t>&lt;#&gt;</a:t>
            </a:fld>
            <a:endParaRPr lang="en-US" altLang="ja-JP"/>
          </a:p>
        </p:txBody>
      </p:sp>
    </p:spTree>
    <p:extLst>
      <p:ext uri="{BB962C8B-B14F-4D97-AF65-F5344CB8AC3E}">
        <p14:creationId xmlns:p14="http://schemas.microsoft.com/office/powerpoint/2010/main" xmlns="" val="1837914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813" eaLnBrk="0" hangingPunct="0">
              <a:defRPr kumimoji="1" sz="1400" b="1">
                <a:solidFill>
                  <a:schemeClr val="bg1"/>
                </a:solidFill>
                <a:latin typeface="Arial Narrow" pitchFamily="34" charset="0"/>
                <a:ea typeface="ＭＳ Ｐゴシック" pitchFamily="50" charset="-128"/>
              </a:defRPr>
            </a:lvl1pPr>
            <a:lvl2pPr marL="742950" indent="-285750" defTabSz="912813" eaLnBrk="0" hangingPunct="0">
              <a:defRPr kumimoji="1" sz="1400" b="1">
                <a:solidFill>
                  <a:schemeClr val="bg1"/>
                </a:solidFill>
                <a:latin typeface="Arial Narrow" pitchFamily="34" charset="0"/>
                <a:ea typeface="ＭＳ Ｐゴシック" pitchFamily="50" charset="-128"/>
              </a:defRPr>
            </a:lvl2pPr>
            <a:lvl3pPr marL="1143000" indent="-228600" defTabSz="912813" eaLnBrk="0" hangingPunct="0">
              <a:defRPr kumimoji="1" sz="1400" b="1">
                <a:solidFill>
                  <a:schemeClr val="bg1"/>
                </a:solidFill>
                <a:latin typeface="Arial Narrow" pitchFamily="34" charset="0"/>
                <a:ea typeface="ＭＳ Ｐゴシック" pitchFamily="50" charset="-128"/>
              </a:defRPr>
            </a:lvl3pPr>
            <a:lvl4pPr marL="1600200" indent="-228600" defTabSz="912813" eaLnBrk="0" hangingPunct="0">
              <a:defRPr kumimoji="1" sz="1400" b="1">
                <a:solidFill>
                  <a:schemeClr val="bg1"/>
                </a:solidFill>
                <a:latin typeface="Arial Narrow" pitchFamily="34" charset="0"/>
                <a:ea typeface="ＭＳ Ｐゴシック" pitchFamily="50" charset="-128"/>
              </a:defRPr>
            </a:lvl4pPr>
            <a:lvl5pPr marL="2057400" indent="-228600" defTabSz="912813" eaLnBrk="0" hangingPunct="0">
              <a:defRPr kumimoji="1" sz="1400" b="1">
                <a:solidFill>
                  <a:schemeClr val="bg1"/>
                </a:solidFill>
                <a:latin typeface="Arial Narrow" pitchFamily="34" charset="0"/>
                <a:ea typeface="ＭＳ Ｐゴシック" pitchFamily="50" charset="-128"/>
              </a:defRPr>
            </a:lvl5pPr>
            <a:lvl6pPr marL="25146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020BB54F-1B4B-48F9-A4E6-5C7A22075DF5}" type="slidenum">
              <a:rPr lang="en-US" altLang="ja-JP" sz="1300" b="0" smtClean="0">
                <a:solidFill>
                  <a:schemeClr val="tx1"/>
                </a:solidFill>
                <a:latin typeface="Times New Roman" pitchFamily="18" charset="0"/>
              </a:rPr>
              <a:pPr eaLnBrk="1" hangingPunct="1"/>
              <a:t>0</a:t>
            </a:fld>
            <a:endParaRPr lang="en-US" altLang="ja-JP" sz="1300" b="0" smtClean="0">
              <a:solidFill>
                <a:schemeClr val="tx1"/>
              </a:solidFill>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813" eaLnBrk="0" hangingPunct="0">
              <a:defRPr kumimoji="1" sz="1400" b="1">
                <a:solidFill>
                  <a:schemeClr val="bg1"/>
                </a:solidFill>
                <a:latin typeface="Arial Narrow" pitchFamily="34" charset="0"/>
                <a:ea typeface="ＭＳ Ｐゴシック" pitchFamily="50" charset="-128"/>
              </a:defRPr>
            </a:lvl1pPr>
            <a:lvl2pPr marL="742950" indent="-285750" defTabSz="912813" eaLnBrk="0" hangingPunct="0">
              <a:defRPr kumimoji="1" sz="1400" b="1">
                <a:solidFill>
                  <a:schemeClr val="bg1"/>
                </a:solidFill>
                <a:latin typeface="Arial Narrow" pitchFamily="34" charset="0"/>
                <a:ea typeface="ＭＳ Ｐゴシック" pitchFamily="50" charset="-128"/>
              </a:defRPr>
            </a:lvl2pPr>
            <a:lvl3pPr marL="1143000" indent="-228600" defTabSz="912813" eaLnBrk="0" hangingPunct="0">
              <a:defRPr kumimoji="1" sz="1400" b="1">
                <a:solidFill>
                  <a:schemeClr val="bg1"/>
                </a:solidFill>
                <a:latin typeface="Arial Narrow" pitchFamily="34" charset="0"/>
                <a:ea typeface="ＭＳ Ｐゴシック" pitchFamily="50" charset="-128"/>
              </a:defRPr>
            </a:lvl3pPr>
            <a:lvl4pPr marL="1600200" indent="-228600" defTabSz="912813" eaLnBrk="0" hangingPunct="0">
              <a:defRPr kumimoji="1" sz="1400" b="1">
                <a:solidFill>
                  <a:schemeClr val="bg1"/>
                </a:solidFill>
                <a:latin typeface="Arial Narrow" pitchFamily="34" charset="0"/>
                <a:ea typeface="ＭＳ Ｐゴシック" pitchFamily="50" charset="-128"/>
              </a:defRPr>
            </a:lvl4pPr>
            <a:lvl5pPr marL="2057400" indent="-228600" defTabSz="912813" eaLnBrk="0" hangingPunct="0">
              <a:defRPr kumimoji="1" sz="1400" b="1">
                <a:solidFill>
                  <a:schemeClr val="bg1"/>
                </a:solidFill>
                <a:latin typeface="Arial Narrow" pitchFamily="34" charset="0"/>
                <a:ea typeface="ＭＳ Ｐゴシック" pitchFamily="50" charset="-128"/>
              </a:defRPr>
            </a:lvl5pPr>
            <a:lvl6pPr marL="25146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BE288808-488B-4B6F-9A3C-2E32004CB1CF}" type="slidenum">
              <a:rPr lang="en-US" altLang="ja-JP" sz="1300" b="0" smtClean="0">
                <a:solidFill>
                  <a:schemeClr val="tx1"/>
                </a:solidFill>
                <a:latin typeface="Times New Roman" pitchFamily="18" charset="0"/>
              </a:rPr>
              <a:pPr eaLnBrk="1" hangingPunct="1"/>
              <a:t>1</a:t>
            </a:fld>
            <a:endParaRPr lang="en-US" altLang="ja-JP" sz="1300" b="0" smtClean="0">
              <a:solidFill>
                <a:schemeClr val="tx1"/>
              </a:solidFill>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a:ln/>
        </p:spPr>
      </p:sp>
      <p:sp>
        <p:nvSpPr>
          <p:cNvPr id="29699" name="ノート プレースホル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ja-JP" altLang="en-US" smtClean="0"/>
          </a:p>
        </p:txBody>
      </p:sp>
      <p:sp>
        <p:nvSpPr>
          <p:cNvPr id="29700" name="スライド番号プレースホルダ 3"/>
          <p:cNvSpPr txBox="1">
            <a:spLocks noGrp="1"/>
          </p:cNvSpPr>
          <p:nvPr/>
        </p:nvSpPr>
        <p:spPr bwMode="auto">
          <a:xfrm>
            <a:off x="3857625" y="9442450"/>
            <a:ext cx="2949575" cy="49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517" tIns="45757" rIns="91517" bIns="45757" anchor="b"/>
          <a:lstStyle>
            <a:lvl1pPr defTabSz="912813" eaLnBrk="0" hangingPunct="0">
              <a:defRPr kumimoji="1" sz="1400" b="1">
                <a:solidFill>
                  <a:schemeClr val="bg1"/>
                </a:solidFill>
                <a:latin typeface="Arial Narrow" pitchFamily="34" charset="0"/>
                <a:ea typeface="ＭＳ Ｐゴシック" pitchFamily="50" charset="-128"/>
              </a:defRPr>
            </a:lvl1pPr>
            <a:lvl2pPr marL="742950" indent="-285750" defTabSz="912813" eaLnBrk="0" hangingPunct="0">
              <a:defRPr kumimoji="1" sz="1400" b="1">
                <a:solidFill>
                  <a:schemeClr val="bg1"/>
                </a:solidFill>
                <a:latin typeface="Arial Narrow" pitchFamily="34" charset="0"/>
                <a:ea typeface="ＭＳ Ｐゴシック" pitchFamily="50" charset="-128"/>
              </a:defRPr>
            </a:lvl2pPr>
            <a:lvl3pPr marL="1143000" indent="-228600" defTabSz="912813" eaLnBrk="0" hangingPunct="0">
              <a:defRPr kumimoji="1" sz="1400" b="1">
                <a:solidFill>
                  <a:schemeClr val="bg1"/>
                </a:solidFill>
                <a:latin typeface="Arial Narrow" pitchFamily="34" charset="0"/>
                <a:ea typeface="ＭＳ Ｐゴシック" pitchFamily="50" charset="-128"/>
              </a:defRPr>
            </a:lvl3pPr>
            <a:lvl4pPr marL="1600200" indent="-228600" defTabSz="912813" eaLnBrk="0" hangingPunct="0">
              <a:defRPr kumimoji="1" sz="1400" b="1">
                <a:solidFill>
                  <a:schemeClr val="bg1"/>
                </a:solidFill>
                <a:latin typeface="Arial Narrow" pitchFamily="34" charset="0"/>
                <a:ea typeface="ＭＳ Ｐゴシック" pitchFamily="50" charset="-128"/>
              </a:defRPr>
            </a:lvl4pPr>
            <a:lvl5pPr marL="2057400" indent="-228600" defTabSz="912813" eaLnBrk="0" hangingPunct="0">
              <a:defRPr kumimoji="1" sz="1400" b="1">
                <a:solidFill>
                  <a:schemeClr val="bg1"/>
                </a:solidFill>
                <a:latin typeface="Arial Narrow" pitchFamily="34" charset="0"/>
                <a:ea typeface="ＭＳ Ｐゴシック" pitchFamily="50" charset="-128"/>
              </a:defRPr>
            </a:lvl5pPr>
            <a:lvl6pPr marL="25146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1281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r" eaLnBrk="1" hangingPunct="1"/>
            <a:fld id="{E4EF09EE-AC6D-4C33-AFA4-CB6E11B734AC}" type="slidenum">
              <a:rPr lang="en-US" altLang="ja-JP" sz="1300" b="0">
                <a:solidFill>
                  <a:schemeClr val="tx1"/>
                </a:solidFill>
                <a:latin typeface="Times New Roman" pitchFamily="18" charset="0"/>
              </a:rPr>
              <a:pPr algn="r" eaLnBrk="1" hangingPunct="1"/>
              <a:t>2</a:t>
            </a:fld>
            <a:endParaRPr lang="en-US" altLang="ja-JP" sz="1300" b="0">
              <a:solidFill>
                <a:schemeClr val="tx1"/>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タイトル 1"/>
          <p:cNvSpPr txBox="1">
            <a:spLocks/>
          </p:cNvSpPr>
          <p:nvPr userDrawn="1"/>
        </p:nvSpPr>
        <p:spPr bwMode="auto">
          <a:xfrm>
            <a:off x="823913" y="360363"/>
            <a:ext cx="8428037"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eaLnBrk="0" hangingPunct="0">
              <a:defRPr kumimoji="1" sz="1400" b="1">
                <a:solidFill>
                  <a:schemeClr val="bg1"/>
                </a:solidFill>
                <a:latin typeface="Arial Narrow" pitchFamily="34" charset="0"/>
                <a:ea typeface="ＭＳ Ｐゴシック" pitchFamily="50" charset="-128"/>
              </a:defRPr>
            </a:lvl1pPr>
            <a:lvl2pPr marL="742950" indent="-285750" defTabSz="957263" eaLnBrk="0" hangingPunct="0">
              <a:defRPr kumimoji="1" sz="1400" b="1">
                <a:solidFill>
                  <a:schemeClr val="bg1"/>
                </a:solidFill>
                <a:latin typeface="Arial Narrow" pitchFamily="34" charset="0"/>
                <a:ea typeface="ＭＳ Ｐゴシック" pitchFamily="50" charset="-128"/>
              </a:defRPr>
            </a:lvl2pPr>
            <a:lvl3pPr marL="1143000" indent="-228600" defTabSz="957263" eaLnBrk="0" hangingPunct="0">
              <a:defRPr kumimoji="1" sz="1400" b="1">
                <a:solidFill>
                  <a:schemeClr val="bg1"/>
                </a:solidFill>
                <a:latin typeface="Arial Narrow" pitchFamily="34" charset="0"/>
                <a:ea typeface="ＭＳ Ｐゴシック" pitchFamily="50" charset="-128"/>
              </a:defRPr>
            </a:lvl3pPr>
            <a:lvl4pPr marL="1600200" indent="-228600" defTabSz="957263" eaLnBrk="0" hangingPunct="0">
              <a:defRPr kumimoji="1" sz="1400" b="1">
                <a:solidFill>
                  <a:schemeClr val="bg1"/>
                </a:solidFill>
                <a:latin typeface="Arial Narrow" pitchFamily="34" charset="0"/>
                <a:ea typeface="ＭＳ Ｐゴシック" pitchFamily="50" charset="-128"/>
              </a:defRPr>
            </a:lvl4pPr>
            <a:lvl5pPr marL="2057400" indent="-228600" defTabSz="957263" eaLnBrk="0" hangingPunct="0">
              <a:defRPr kumimoji="1" sz="1400" b="1">
                <a:solidFill>
                  <a:schemeClr val="bg1"/>
                </a:solidFill>
                <a:latin typeface="Arial Narrow" pitchFamily="34" charset="0"/>
                <a:ea typeface="ＭＳ Ｐゴシック" pitchFamily="50" charset="-128"/>
              </a:defRPr>
            </a:lvl5pPr>
            <a:lvl6pPr marL="25146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fontAlgn="ctr">
              <a:defRPr/>
            </a:pPr>
            <a:endParaRPr lang="ja-JP" altLang="en-US" sz="2400" b="0" smtClean="0">
              <a:solidFill>
                <a:schemeClr val="tx2"/>
              </a:solidFill>
              <a:latin typeface="ＭＳ Ｐゴシック" pitchFamily="50" charset="-128"/>
            </a:endParaRPr>
          </a:p>
        </p:txBody>
      </p:sp>
      <p:sp>
        <p:nvSpPr>
          <p:cNvPr id="2" name="タイトル 1"/>
          <p:cNvSpPr>
            <a:spLocks noGrp="1"/>
          </p:cNvSpPr>
          <p:nvPr>
            <p:ph type="ctrTitle"/>
          </p:nvPr>
        </p:nvSpPr>
        <p:spPr>
          <a:xfrm>
            <a:off x="742950" y="2130425"/>
            <a:ext cx="8420100" cy="1470025"/>
          </a:xfrm>
          <a:prstGeom prst="rect">
            <a:avLst/>
          </a:prstGeo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11" name="テキスト プレースホルダ 10"/>
          <p:cNvSpPr>
            <a:spLocks noGrp="1"/>
          </p:cNvSpPr>
          <p:nvPr>
            <p:ph type="body" sz="quarter" idx="11"/>
          </p:nvPr>
        </p:nvSpPr>
        <p:spPr>
          <a:xfrm>
            <a:off x="848544" y="332656"/>
            <a:ext cx="8452474" cy="480144"/>
          </a:xfrm>
        </p:spPr>
        <p:txBody>
          <a:bodyPr/>
          <a:lstStyle>
            <a:lvl1pPr>
              <a:buNone/>
              <a:defRPr sz="2400"/>
            </a:lvl1pPr>
            <a:lvl2pPr>
              <a:defRPr sz="2400"/>
            </a:lvl2pPr>
            <a:lvl3pPr>
              <a:defRPr sz="2400"/>
            </a:lvl3pPr>
            <a:lvl4pPr>
              <a:defRPr sz="2400"/>
            </a:lvl4pPr>
            <a:lvl5pPr>
              <a:defRPr sz="2400"/>
            </a:lvl5pPr>
          </a:lstStyle>
          <a:p>
            <a:pPr lvl="0"/>
            <a:endParaRPr lang="ja-JP" altLang="en-US" dirty="0"/>
          </a:p>
        </p:txBody>
      </p:sp>
      <p:sp>
        <p:nvSpPr>
          <p:cNvPr id="6" name="Rectangle 6"/>
          <p:cNvSpPr>
            <a:spLocks noGrp="1" noChangeArrowheads="1"/>
          </p:cNvSpPr>
          <p:nvPr>
            <p:ph type="sldNum" sz="quarter" idx="12"/>
          </p:nvPr>
        </p:nvSpPr>
        <p:spPr>
          <a:xfrm>
            <a:off x="4521200" y="6400800"/>
            <a:ext cx="842963" cy="344488"/>
          </a:xfrm>
        </p:spPr>
        <p:txBody>
          <a:bodyPr/>
          <a:lstStyle>
            <a:lvl1pPr algn="ctr">
              <a:defRPr/>
            </a:lvl1pPr>
          </a:lstStyle>
          <a:p>
            <a:pPr>
              <a:defRPr/>
            </a:pPr>
            <a:fld id="{18D1FEA4-3891-4A7E-904D-C5D76AF45137}" type="slidenum">
              <a:rPr lang="en-US" altLang="ja-JP"/>
              <a:pPr>
                <a:defRPr/>
              </a:pPr>
              <a:t>&lt;#&gt;</a:t>
            </a:fld>
            <a:endParaRPr lang="en-US" altLang="ja-JP" dirty="0"/>
          </a:p>
        </p:txBody>
      </p:sp>
    </p:spTree>
    <p:extLst>
      <p:ext uri="{BB962C8B-B14F-4D97-AF65-F5344CB8AC3E}">
        <p14:creationId xmlns:p14="http://schemas.microsoft.com/office/powerpoint/2010/main" xmlns="" val="224259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テキスト プレースホルダ 5"/>
          <p:cNvSpPr>
            <a:spLocks noGrp="1"/>
          </p:cNvSpPr>
          <p:nvPr>
            <p:ph type="body" sz="quarter" idx="11"/>
          </p:nvPr>
        </p:nvSpPr>
        <p:spPr>
          <a:xfrm>
            <a:off x="849313" y="332656"/>
            <a:ext cx="8424862" cy="461671"/>
          </a:xfrm>
        </p:spPr>
        <p:txBody>
          <a:bodyPr/>
          <a:lstStyle>
            <a:lvl1pPr>
              <a:buNone/>
              <a:defRPr sz="2400"/>
            </a:lvl1pPr>
          </a:lstStyle>
          <a:p>
            <a:pPr lvl="0"/>
            <a:endParaRPr lang="ja-JP"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07AECE3-5D5E-4DA8-85B1-507A910CF4EB}" type="slidenum">
              <a:rPr lang="en-US" altLang="ja-JP"/>
              <a:pPr>
                <a:defRPr/>
              </a:pPr>
              <a:t>&lt;#&gt;</a:t>
            </a:fld>
            <a:endParaRPr lang="en-US" altLang="ja-JP"/>
          </a:p>
        </p:txBody>
      </p:sp>
    </p:spTree>
    <p:extLst>
      <p:ext uri="{BB962C8B-B14F-4D97-AF65-F5344CB8AC3E}">
        <p14:creationId xmlns:p14="http://schemas.microsoft.com/office/powerpoint/2010/main" xmlns="" val="34262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1063" y="836712"/>
            <a:ext cx="1970409" cy="5289451"/>
          </a:xfrm>
          <a:prstGeom prst="rect">
            <a:avLst/>
          </a:prstGeo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836712"/>
            <a:ext cx="6583363" cy="528945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テキスト プレースホルダ 5"/>
          <p:cNvSpPr>
            <a:spLocks noGrp="1"/>
          </p:cNvSpPr>
          <p:nvPr>
            <p:ph type="body" sz="quarter" idx="11"/>
          </p:nvPr>
        </p:nvSpPr>
        <p:spPr>
          <a:xfrm>
            <a:off x="776288" y="333375"/>
            <a:ext cx="8569325" cy="470189"/>
          </a:xfrm>
        </p:spPr>
        <p:txBody>
          <a:bodyPr/>
          <a:lstStyle>
            <a:lvl1pPr>
              <a:buNone/>
              <a:defRPr sz="2400"/>
            </a:lvl1pPr>
          </a:lstStyle>
          <a:p>
            <a:pPr lvl="0"/>
            <a:endParaRPr lang="ja-JP" altLang="en-US" dirty="0"/>
          </a:p>
        </p:txBody>
      </p:sp>
      <p:sp>
        <p:nvSpPr>
          <p:cNvPr id="5" name="Rectangle 6"/>
          <p:cNvSpPr>
            <a:spLocks noGrp="1" noChangeArrowheads="1"/>
          </p:cNvSpPr>
          <p:nvPr>
            <p:ph type="sldNum" sz="quarter" idx="12"/>
          </p:nvPr>
        </p:nvSpPr>
        <p:spPr>
          <a:xfrm>
            <a:off x="4344988" y="6483350"/>
            <a:ext cx="842962" cy="314325"/>
          </a:xfrm>
        </p:spPr>
        <p:txBody>
          <a:bodyPr/>
          <a:lstStyle>
            <a:lvl1pPr algn="ctr">
              <a:defRPr/>
            </a:lvl1pPr>
          </a:lstStyle>
          <a:p>
            <a:pPr>
              <a:defRPr/>
            </a:pPr>
            <a:fld id="{3401814F-4C3F-4148-B3CD-7F66EDE52298}" type="slidenum">
              <a:rPr lang="en-US" altLang="ja-JP"/>
              <a:pPr>
                <a:defRPr/>
              </a:pPr>
              <a:t>&lt;#&gt;</a:t>
            </a:fld>
            <a:endParaRPr lang="en-US" altLang="ja-JP" dirty="0"/>
          </a:p>
        </p:txBody>
      </p:sp>
    </p:spTree>
    <p:extLst>
      <p:ext uri="{BB962C8B-B14F-4D97-AF65-F5344CB8AC3E}">
        <p14:creationId xmlns:p14="http://schemas.microsoft.com/office/powerpoint/2010/main" xmlns="" val="2602842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 4 つのコンテンツ">
    <p:spTree>
      <p:nvGrpSpPr>
        <p:cNvPr id="1" name=""/>
        <p:cNvGrpSpPr/>
        <p:nvPr/>
      </p:nvGrpSpPr>
      <p:grpSpPr>
        <a:xfrm>
          <a:off x="0" y="0"/>
          <a:ext cx="0" cy="0"/>
          <a:chOff x="0" y="0"/>
          <a:chExt cx="0" cy="0"/>
        </a:xfrm>
      </p:grpSpPr>
      <p:sp>
        <p:nvSpPr>
          <p:cNvPr id="3" name="コンテンツ プレースホルダ 2"/>
          <p:cNvSpPr>
            <a:spLocks noGrp="1"/>
          </p:cNvSpPr>
          <p:nvPr>
            <p:ph sz="quarter" idx="1"/>
          </p:nvPr>
        </p:nvSpPr>
        <p:spPr>
          <a:xfrm>
            <a:off x="495300" y="1600200"/>
            <a:ext cx="43815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029200" y="1600200"/>
            <a:ext cx="43815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5300" y="3938588"/>
            <a:ext cx="43815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5029200" y="3938588"/>
            <a:ext cx="43815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9" name="テキスト プレースホルダ 8"/>
          <p:cNvSpPr>
            <a:spLocks noGrp="1"/>
          </p:cNvSpPr>
          <p:nvPr>
            <p:ph type="body" sz="quarter" idx="11"/>
          </p:nvPr>
        </p:nvSpPr>
        <p:spPr>
          <a:xfrm>
            <a:off x="840077" y="341892"/>
            <a:ext cx="8424862" cy="452435"/>
          </a:xfrm>
        </p:spPr>
        <p:txBody>
          <a:bodyPr/>
          <a:lstStyle>
            <a:lvl1pPr>
              <a:buNone/>
              <a:defRPr sz="2400"/>
            </a:lvl1pPr>
          </a:lstStyle>
          <a:p>
            <a:pPr lvl="0"/>
            <a:endParaRPr lang="ja-JP" altLang="en-US" dirty="0"/>
          </a:p>
        </p:txBody>
      </p:sp>
      <p:sp>
        <p:nvSpPr>
          <p:cNvPr id="7" name="Rectangle 6"/>
          <p:cNvSpPr>
            <a:spLocks noGrp="1" noChangeArrowheads="1"/>
          </p:cNvSpPr>
          <p:nvPr>
            <p:ph type="sldNum" sz="quarter" idx="12"/>
          </p:nvPr>
        </p:nvSpPr>
        <p:spPr>
          <a:xfrm>
            <a:off x="4344988" y="6483350"/>
            <a:ext cx="842962" cy="274638"/>
          </a:xfrm>
        </p:spPr>
        <p:txBody>
          <a:bodyPr/>
          <a:lstStyle>
            <a:lvl1pPr algn="ctr">
              <a:defRPr/>
            </a:lvl1pPr>
          </a:lstStyle>
          <a:p>
            <a:pPr>
              <a:defRPr/>
            </a:pPr>
            <a:fld id="{AE090BFF-F636-4081-8AF8-550301D1AD90}" type="slidenum">
              <a:rPr lang="en-US" altLang="ja-JP"/>
              <a:pPr>
                <a:defRPr/>
              </a:pPr>
              <a:t>&lt;#&gt;</a:t>
            </a:fld>
            <a:endParaRPr lang="en-US" altLang="ja-JP" dirty="0"/>
          </a:p>
        </p:txBody>
      </p:sp>
    </p:spTree>
    <p:extLst>
      <p:ext uri="{BB962C8B-B14F-4D97-AF65-F5344CB8AC3E}">
        <p14:creationId xmlns:p14="http://schemas.microsoft.com/office/powerpoint/2010/main" xmlns="" val="1396816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8998" y="371061"/>
            <a:ext cx="8454482" cy="393643"/>
          </a:xfrm>
          <a:prstGeom prst="rect">
            <a:avLst/>
          </a:prstGeom>
        </p:spPr>
        <p:txBody>
          <a:bodyPr/>
          <a:lstStyle/>
          <a:p>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6D0C13B0-B0EE-429B-843F-EA170DDFD89D}" type="slidenum">
              <a:rPr lang="en-US" altLang="ja-JP"/>
              <a:pPr>
                <a:defRPr/>
              </a:pPr>
              <a:t>&lt;#&gt;</a:t>
            </a:fld>
            <a:endParaRPr lang="en-US" altLang="ja-JP"/>
          </a:p>
        </p:txBody>
      </p:sp>
    </p:spTree>
    <p:extLst>
      <p:ext uri="{BB962C8B-B14F-4D97-AF65-F5344CB8AC3E}">
        <p14:creationId xmlns:p14="http://schemas.microsoft.com/office/powerpoint/2010/main" xmlns="" val="132439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5" name="タイトル 1"/>
          <p:cNvSpPr>
            <a:spLocks noGrp="1"/>
          </p:cNvSpPr>
          <p:nvPr>
            <p:ph type="title"/>
          </p:nvPr>
        </p:nvSpPr>
        <p:spPr>
          <a:xfrm>
            <a:off x="848545" y="371060"/>
            <a:ext cx="8454482" cy="393643"/>
          </a:xfrm>
          <a:prstGeom prst="rect">
            <a:avLst/>
          </a:prstGeom>
        </p:spPr>
        <p:txBody>
          <a:bodyPr/>
          <a:lstStyle/>
          <a:p>
            <a:endParaRPr lang="ja-JP" altLang="en-US" dirty="0"/>
          </a:p>
        </p:txBody>
      </p:sp>
      <p:sp>
        <p:nvSpPr>
          <p:cNvPr id="4" name="Rectangle 6"/>
          <p:cNvSpPr>
            <a:spLocks noGrp="1" noChangeArrowheads="1"/>
          </p:cNvSpPr>
          <p:nvPr>
            <p:ph type="sldNum" sz="quarter" idx="10"/>
          </p:nvPr>
        </p:nvSpPr>
        <p:spPr>
          <a:xfrm>
            <a:off x="4344988" y="6483350"/>
            <a:ext cx="842962" cy="301625"/>
          </a:xfrm>
        </p:spPr>
        <p:txBody>
          <a:bodyPr/>
          <a:lstStyle>
            <a:lvl1pPr>
              <a:defRPr/>
            </a:lvl1pPr>
          </a:lstStyle>
          <a:p>
            <a:pPr>
              <a:defRPr/>
            </a:pPr>
            <a:fld id="{ACD8599A-27C4-4ECF-89CD-21EC3D92AD1F}" type="slidenum">
              <a:rPr lang="en-US" altLang="ja-JP"/>
              <a:pPr>
                <a:defRPr/>
              </a:pPr>
              <a:t>&lt;#&gt;</a:t>
            </a:fld>
            <a:endParaRPr lang="en-US" altLang="ja-JP" dirty="0"/>
          </a:p>
        </p:txBody>
      </p:sp>
    </p:spTree>
    <p:extLst>
      <p:ext uri="{BB962C8B-B14F-4D97-AF65-F5344CB8AC3E}">
        <p14:creationId xmlns:p14="http://schemas.microsoft.com/office/powerpoint/2010/main" xmlns="" val="8289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6537" y="371060"/>
            <a:ext cx="8552994" cy="393643"/>
          </a:xfrm>
          <a:prstGeom prst="rect">
            <a:avLst/>
          </a:prstGeom>
        </p:spPr>
        <p:txBody>
          <a:bodyPr/>
          <a:lstStyle/>
          <a:p>
            <a:endParaRPr lang="ja-JP" altLang="en-US" dirty="0"/>
          </a:p>
        </p:txBody>
      </p:sp>
      <p:sp>
        <p:nvSpPr>
          <p:cNvPr id="3" name="コンテンツ プレースホルダ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C5259A6D-AE60-44BA-828D-AD32A74193B1}" type="slidenum">
              <a:rPr lang="en-US" altLang="ja-JP"/>
              <a:pPr>
                <a:defRPr/>
              </a:pPr>
              <a:t>&lt;#&gt;</a:t>
            </a:fld>
            <a:endParaRPr lang="en-US" altLang="ja-JP"/>
          </a:p>
        </p:txBody>
      </p:sp>
    </p:spTree>
    <p:extLst>
      <p:ext uri="{BB962C8B-B14F-4D97-AF65-F5344CB8AC3E}">
        <p14:creationId xmlns:p14="http://schemas.microsoft.com/office/powerpoint/2010/main" xmlns="" val="406751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76536" y="332656"/>
            <a:ext cx="8496944" cy="432048"/>
          </a:xfrm>
          <a:prstGeom prst="rect">
            <a:avLst/>
          </a:prstGeom>
        </p:spPr>
        <p:txBody>
          <a:bodyPr/>
          <a:lstStyle>
            <a:lvl1pPr>
              <a:defRPr/>
            </a:lvl1pPr>
          </a:lstStyle>
          <a:p>
            <a:endParaRPr lang="ja-JP" altLang="en-US" dirty="0"/>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AD78E260-986B-449D-A6A7-C0C4C1DACD42}" type="slidenum">
              <a:rPr lang="en-US" altLang="ja-JP"/>
              <a:pPr>
                <a:defRPr/>
              </a:pPr>
              <a:t>&lt;#&gt;</a:t>
            </a:fld>
            <a:endParaRPr lang="en-US" altLang="ja-JP"/>
          </a:p>
        </p:txBody>
      </p:sp>
    </p:spTree>
    <p:extLst>
      <p:ext uri="{BB962C8B-B14F-4D97-AF65-F5344CB8AC3E}">
        <p14:creationId xmlns:p14="http://schemas.microsoft.com/office/powerpoint/2010/main" xmlns="" val="428467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776536" y="332656"/>
            <a:ext cx="8569076" cy="432048"/>
          </a:xfrm>
          <a:prstGeom prst="rect">
            <a:avLst/>
          </a:prstGeom>
        </p:spPr>
        <p:txBody>
          <a:bodyPr/>
          <a:lstStyle/>
          <a:p>
            <a:endParaRPr lang="ja-JP" altLang="en-US" dirty="0"/>
          </a:p>
        </p:txBody>
      </p:sp>
      <p:sp>
        <p:nvSpPr>
          <p:cNvPr id="3" name="Rectangle 6"/>
          <p:cNvSpPr>
            <a:spLocks noGrp="1" noChangeArrowheads="1"/>
          </p:cNvSpPr>
          <p:nvPr>
            <p:ph type="sldNum" sz="quarter" idx="10"/>
          </p:nvPr>
        </p:nvSpPr>
        <p:spPr>
          <a:xfrm>
            <a:off x="4344988" y="6483350"/>
            <a:ext cx="842962" cy="274638"/>
          </a:xfrm>
        </p:spPr>
        <p:txBody>
          <a:bodyPr/>
          <a:lstStyle>
            <a:lvl1pPr>
              <a:defRPr/>
            </a:lvl1pPr>
          </a:lstStyle>
          <a:p>
            <a:pPr>
              <a:defRPr/>
            </a:pPr>
            <a:fld id="{90B48ED7-3113-403A-ADCE-B2E5C2E09C87}" type="slidenum">
              <a:rPr lang="en-US" altLang="ja-JP"/>
              <a:pPr>
                <a:defRPr/>
              </a:pPr>
              <a:t>&lt;#&gt;</a:t>
            </a:fld>
            <a:endParaRPr lang="en-US" altLang="ja-JP" dirty="0"/>
          </a:p>
        </p:txBody>
      </p:sp>
    </p:spTree>
    <p:extLst>
      <p:ext uri="{BB962C8B-B14F-4D97-AF65-F5344CB8AC3E}">
        <p14:creationId xmlns:p14="http://schemas.microsoft.com/office/powerpoint/2010/main" xmlns="" val="76407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テキスト プレースホルダ 3"/>
          <p:cNvSpPr>
            <a:spLocks noGrp="1"/>
          </p:cNvSpPr>
          <p:nvPr>
            <p:ph type="body" sz="quarter" idx="11"/>
          </p:nvPr>
        </p:nvSpPr>
        <p:spPr>
          <a:xfrm>
            <a:off x="849313" y="333375"/>
            <a:ext cx="8496300" cy="431329"/>
          </a:xfrm>
        </p:spPr>
        <p:txBody>
          <a:bodyPr/>
          <a:lstStyle>
            <a:lvl1pPr>
              <a:buNone/>
              <a:defRPr sz="2400"/>
            </a:lvl1pPr>
          </a:lstStyle>
          <a:p>
            <a:pPr lvl="0"/>
            <a:endParaRPr lang="ja-JP" altLang="en-US" dirty="0"/>
          </a:p>
        </p:txBody>
      </p:sp>
      <p:sp>
        <p:nvSpPr>
          <p:cNvPr id="3" name="Rectangle 6"/>
          <p:cNvSpPr>
            <a:spLocks noGrp="1" noChangeArrowheads="1"/>
          </p:cNvSpPr>
          <p:nvPr>
            <p:ph type="sldNum" sz="quarter" idx="12"/>
          </p:nvPr>
        </p:nvSpPr>
        <p:spPr>
          <a:ln/>
        </p:spPr>
        <p:txBody>
          <a:bodyPr/>
          <a:lstStyle>
            <a:lvl1pPr>
              <a:defRPr/>
            </a:lvl1pPr>
          </a:lstStyle>
          <a:p>
            <a:pPr>
              <a:defRPr/>
            </a:pPr>
            <a:fld id="{56D3489D-36C7-49A0-801B-6737C508A878}" type="slidenum">
              <a:rPr lang="en-US" altLang="ja-JP"/>
              <a:pPr>
                <a:defRPr/>
              </a:pPr>
              <a:t>&lt;#&gt;</a:t>
            </a:fld>
            <a:endParaRPr lang="en-US" altLang="ja-JP"/>
          </a:p>
        </p:txBody>
      </p:sp>
    </p:spTree>
    <p:extLst>
      <p:ext uri="{BB962C8B-B14F-4D97-AF65-F5344CB8AC3E}">
        <p14:creationId xmlns:p14="http://schemas.microsoft.com/office/powerpoint/2010/main" xmlns="" val="407094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6" name="タイトル 1"/>
          <p:cNvSpPr txBox="1">
            <a:spLocks/>
          </p:cNvSpPr>
          <p:nvPr userDrawn="1"/>
        </p:nvSpPr>
        <p:spPr bwMode="auto">
          <a:xfrm>
            <a:off x="849313" y="371475"/>
            <a:ext cx="84137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7263" eaLnBrk="0" hangingPunct="0">
              <a:defRPr kumimoji="1" sz="1400" b="1">
                <a:solidFill>
                  <a:schemeClr val="bg1"/>
                </a:solidFill>
                <a:latin typeface="Arial Narrow" pitchFamily="34" charset="0"/>
                <a:ea typeface="ＭＳ Ｐゴシック" pitchFamily="50" charset="-128"/>
              </a:defRPr>
            </a:lvl1pPr>
            <a:lvl2pPr marL="742950" indent="-285750" defTabSz="957263" eaLnBrk="0" hangingPunct="0">
              <a:defRPr kumimoji="1" sz="1400" b="1">
                <a:solidFill>
                  <a:schemeClr val="bg1"/>
                </a:solidFill>
                <a:latin typeface="Arial Narrow" pitchFamily="34" charset="0"/>
                <a:ea typeface="ＭＳ Ｐゴシック" pitchFamily="50" charset="-128"/>
              </a:defRPr>
            </a:lvl2pPr>
            <a:lvl3pPr marL="1143000" indent="-228600" defTabSz="957263" eaLnBrk="0" hangingPunct="0">
              <a:defRPr kumimoji="1" sz="1400" b="1">
                <a:solidFill>
                  <a:schemeClr val="bg1"/>
                </a:solidFill>
                <a:latin typeface="Arial Narrow" pitchFamily="34" charset="0"/>
                <a:ea typeface="ＭＳ Ｐゴシック" pitchFamily="50" charset="-128"/>
              </a:defRPr>
            </a:lvl3pPr>
            <a:lvl4pPr marL="1600200" indent="-228600" defTabSz="957263" eaLnBrk="0" hangingPunct="0">
              <a:defRPr kumimoji="1" sz="1400" b="1">
                <a:solidFill>
                  <a:schemeClr val="bg1"/>
                </a:solidFill>
                <a:latin typeface="Arial Narrow" pitchFamily="34" charset="0"/>
                <a:ea typeface="ＭＳ Ｐゴシック" pitchFamily="50" charset="-128"/>
              </a:defRPr>
            </a:lvl4pPr>
            <a:lvl5pPr marL="2057400" indent="-228600" defTabSz="957263" eaLnBrk="0" hangingPunct="0">
              <a:defRPr kumimoji="1" sz="1400" b="1">
                <a:solidFill>
                  <a:schemeClr val="bg1"/>
                </a:solidFill>
                <a:latin typeface="Arial Narrow" pitchFamily="34" charset="0"/>
                <a:ea typeface="ＭＳ Ｐゴシック" pitchFamily="50" charset="-128"/>
              </a:defRPr>
            </a:lvl5pPr>
            <a:lvl6pPr marL="25146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fontAlgn="ctr">
              <a:defRPr/>
            </a:pPr>
            <a:endParaRPr lang="ja-JP" altLang="en-US" sz="2400" b="0" smtClean="0">
              <a:solidFill>
                <a:schemeClr val="tx2"/>
              </a:solidFill>
              <a:latin typeface="ＭＳ Ｐゴシック" pitchFamily="50" charset="-128"/>
            </a:endParaRPr>
          </a:p>
        </p:txBody>
      </p:sp>
      <p:sp>
        <p:nvSpPr>
          <p:cNvPr id="2" name="タイトル 1"/>
          <p:cNvSpPr>
            <a:spLocks noGrp="1"/>
          </p:cNvSpPr>
          <p:nvPr>
            <p:ph type="title"/>
          </p:nvPr>
        </p:nvSpPr>
        <p:spPr>
          <a:xfrm>
            <a:off x="495300" y="836712"/>
            <a:ext cx="3259138" cy="598388"/>
          </a:xfrm>
          <a:prstGeom prst="rect">
            <a:avLst/>
          </a:prstGeo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873500" y="836712"/>
            <a:ext cx="5416274"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8" name="テキスト プレースホルダ 7"/>
          <p:cNvSpPr>
            <a:spLocks noGrp="1"/>
          </p:cNvSpPr>
          <p:nvPr>
            <p:ph type="body" sz="quarter" idx="11"/>
          </p:nvPr>
        </p:nvSpPr>
        <p:spPr>
          <a:xfrm>
            <a:off x="821605" y="376956"/>
            <a:ext cx="8496300" cy="432048"/>
          </a:xfrm>
        </p:spPr>
        <p:txBody>
          <a:bodyPr/>
          <a:lstStyle>
            <a:lvl1pPr>
              <a:buNone/>
              <a:defRPr sz="2400"/>
            </a:lvl1pPr>
          </a:lstStyle>
          <a:p>
            <a:pPr lvl="0"/>
            <a:endParaRPr lang="ja-JP" altLang="en-US" dirty="0"/>
          </a:p>
        </p:txBody>
      </p:sp>
      <p:sp>
        <p:nvSpPr>
          <p:cNvPr id="7" name="Rectangle 6"/>
          <p:cNvSpPr>
            <a:spLocks noGrp="1" noChangeArrowheads="1"/>
          </p:cNvSpPr>
          <p:nvPr>
            <p:ph type="sldNum" sz="quarter" idx="12"/>
          </p:nvPr>
        </p:nvSpPr>
        <p:spPr/>
        <p:txBody>
          <a:bodyPr/>
          <a:lstStyle>
            <a:lvl1pPr algn="ctr">
              <a:defRPr/>
            </a:lvl1pPr>
          </a:lstStyle>
          <a:p>
            <a:pPr>
              <a:defRPr/>
            </a:pPr>
            <a:fld id="{373FE044-5657-49B2-BCF1-66145254FF30}" type="slidenum">
              <a:rPr lang="en-US" altLang="ja-JP"/>
              <a:pPr>
                <a:defRPr/>
              </a:pPr>
              <a:t>&lt;#&gt;</a:t>
            </a:fld>
            <a:endParaRPr lang="en-US" altLang="ja-JP" dirty="0"/>
          </a:p>
        </p:txBody>
      </p:sp>
    </p:spTree>
    <p:extLst>
      <p:ext uri="{BB962C8B-B14F-4D97-AF65-F5344CB8AC3E}">
        <p14:creationId xmlns:p14="http://schemas.microsoft.com/office/powerpoint/2010/main" xmlns="" val="47606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a:prstGeom prst="rect">
            <a:avLst/>
          </a:prstGeo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908719"/>
            <a:ext cx="5943600" cy="38188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8" name="テキスト プレースホルダ 7"/>
          <p:cNvSpPr>
            <a:spLocks noGrp="1"/>
          </p:cNvSpPr>
          <p:nvPr>
            <p:ph type="body" sz="quarter" idx="11"/>
          </p:nvPr>
        </p:nvSpPr>
        <p:spPr>
          <a:xfrm>
            <a:off x="830841" y="351128"/>
            <a:ext cx="8496300" cy="431800"/>
          </a:xfrm>
        </p:spPr>
        <p:txBody>
          <a:bodyPr/>
          <a:lstStyle>
            <a:lvl1pPr>
              <a:buNone/>
              <a:defRPr sz="2400"/>
            </a:lvl1pPr>
          </a:lstStyle>
          <a:p>
            <a:pPr lvl="0"/>
            <a:endParaRPr lang="ja-JP" altLang="en-US" dirty="0"/>
          </a:p>
        </p:txBody>
      </p:sp>
      <p:sp>
        <p:nvSpPr>
          <p:cNvPr id="6" name="Rectangle 6"/>
          <p:cNvSpPr>
            <a:spLocks noGrp="1" noChangeArrowheads="1"/>
          </p:cNvSpPr>
          <p:nvPr>
            <p:ph type="sldNum" sz="quarter" idx="12"/>
          </p:nvPr>
        </p:nvSpPr>
        <p:spPr>
          <a:xfrm>
            <a:off x="4344988" y="6483350"/>
            <a:ext cx="842962" cy="328613"/>
          </a:xfrm>
        </p:spPr>
        <p:txBody>
          <a:bodyPr/>
          <a:lstStyle>
            <a:lvl1pPr algn="ctr">
              <a:defRPr/>
            </a:lvl1pPr>
          </a:lstStyle>
          <a:p>
            <a:pPr>
              <a:defRPr/>
            </a:pPr>
            <a:fld id="{33108434-DC22-4229-831A-A52A8883E37D}" type="slidenum">
              <a:rPr lang="en-US" altLang="ja-JP"/>
              <a:pPr>
                <a:defRPr/>
              </a:pPr>
              <a:t>&lt;#&gt;</a:t>
            </a:fld>
            <a:endParaRPr lang="en-US" altLang="ja-JP"/>
          </a:p>
        </p:txBody>
      </p:sp>
    </p:spTree>
    <p:extLst>
      <p:ext uri="{BB962C8B-B14F-4D97-AF65-F5344CB8AC3E}">
        <p14:creationId xmlns:p14="http://schemas.microsoft.com/office/powerpoint/2010/main" xmlns="" val="169722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4344988" y="6483350"/>
            <a:ext cx="842962" cy="288925"/>
          </a:xfrm>
          <a:prstGeom prst="rect">
            <a:avLst/>
          </a:prstGeom>
          <a:noFill/>
          <a:ln w="9525">
            <a:noFill/>
            <a:miter lim="800000"/>
            <a:headEnd/>
            <a:tailEnd/>
          </a:ln>
          <a:effectLst/>
        </p:spPr>
        <p:txBody>
          <a:bodyPr vert="horz" wrap="square" lIns="95785" tIns="47893" rIns="95785" bIns="47893" numCol="1" anchor="t" anchorCtr="0" compatLnSpc="1">
            <a:prstTxWarp prst="textNoShape">
              <a:avLst/>
            </a:prstTxWarp>
          </a:bodyPr>
          <a:lstStyle>
            <a:lvl1pPr algn="ctr">
              <a:defRPr sz="1200" b="0">
                <a:solidFill>
                  <a:schemeClr val="bg2"/>
                </a:solidFill>
                <a:latin typeface="Arial" pitchFamily="34" charset="0"/>
              </a:defRPr>
            </a:lvl1pPr>
          </a:lstStyle>
          <a:p>
            <a:pPr>
              <a:defRPr/>
            </a:pPr>
            <a:fld id="{CB7FFF46-4B41-4439-948D-0E668BE6A08D}" type="slidenum">
              <a:rPr lang="en-US" altLang="ja-JP"/>
              <a:pPr>
                <a:defRPr/>
              </a:pPr>
              <a:t>&lt;#&gt;</a:t>
            </a:fld>
            <a:endParaRPr lang="en-US" altLang="ja-JP"/>
          </a:p>
        </p:txBody>
      </p:sp>
      <p:sp>
        <p:nvSpPr>
          <p:cNvPr id="1027" name="Rectangle 46"/>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正方形/長方形 12"/>
          <p:cNvSpPr>
            <a:spLocks noChangeArrowheads="1"/>
          </p:cNvSpPr>
          <p:nvPr userDrawn="1"/>
        </p:nvSpPr>
        <p:spPr bwMode="auto">
          <a:xfrm>
            <a:off x="381000" y="357188"/>
            <a:ext cx="8929688" cy="428625"/>
          </a:xfrm>
          <a:prstGeom prst="rect">
            <a:avLst/>
          </a:prstGeom>
          <a:noFill/>
          <a:ln w="9525" algn="ctr">
            <a:solidFill>
              <a:srgbClr val="00A0E9"/>
            </a:solidFill>
            <a:round/>
            <a:headEnd/>
            <a:tailEnd/>
          </a:ln>
          <a:extLst>
            <a:ext uri="{909E8E84-426E-40DD-AFC4-6F175D3DCCD1}">
              <a14:hiddenFill xmlns:a14="http://schemas.microsoft.com/office/drawing/2010/main" xmlns="">
                <a:solidFill>
                  <a:srgbClr val="FFFFFF"/>
                </a:solidFill>
              </a14:hiddenFill>
            </a:ext>
          </a:extLst>
        </p:spPr>
        <p:txBody>
          <a:bodyPr lIns="95785" tIns="47893" rIns="95785" bIns="47893">
            <a:spAutoFit/>
          </a:bodyPr>
          <a:lstStyle/>
          <a:p>
            <a:pPr defTabSz="957263"/>
            <a:endParaRPr lang="ja-JP" altLang="en-US"/>
          </a:p>
        </p:txBody>
      </p:sp>
      <p:sp>
        <p:nvSpPr>
          <p:cNvPr id="1029" name="正方形/長方形 14"/>
          <p:cNvSpPr>
            <a:spLocks noChangeArrowheads="1"/>
          </p:cNvSpPr>
          <p:nvPr userDrawn="1"/>
        </p:nvSpPr>
        <p:spPr bwMode="auto">
          <a:xfrm>
            <a:off x="381000" y="357188"/>
            <a:ext cx="428625" cy="428625"/>
          </a:xfrm>
          <a:prstGeom prst="rect">
            <a:avLst/>
          </a:prstGeom>
          <a:gradFill rotWithShape="1">
            <a:gsLst>
              <a:gs pos="0">
                <a:srgbClr val="005F92"/>
              </a:gs>
              <a:gs pos="50000">
                <a:srgbClr val="008BD2"/>
              </a:gs>
              <a:gs pos="100000">
                <a:srgbClr val="00A7FA"/>
              </a:gs>
            </a:gsLst>
            <a:lin ang="108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endParaRPr lang="ja-JP" altLang="en-US"/>
          </a:p>
        </p:txBody>
      </p:sp>
      <p:cxnSp>
        <p:nvCxnSpPr>
          <p:cNvPr id="2" name="直線コネクタ 9"/>
          <p:cNvCxnSpPr>
            <a:cxnSpLocks noChangeShapeType="1"/>
          </p:cNvCxnSpPr>
          <p:nvPr userDrawn="1"/>
        </p:nvCxnSpPr>
        <p:spPr bwMode="auto">
          <a:xfrm>
            <a:off x="381000" y="6357938"/>
            <a:ext cx="8929688" cy="1587"/>
          </a:xfrm>
          <a:prstGeom prst="line">
            <a:avLst/>
          </a:prstGeom>
          <a:noFill/>
          <a:ln w="6350" cmpd="thickThin" algn="ctr">
            <a:solidFill>
              <a:srgbClr val="00A0E9"/>
            </a:solidFill>
            <a:round/>
            <a:headEnd/>
            <a:tailEnd/>
          </a:ln>
          <a:extLst>
            <a:ext uri="{909E8E84-426E-40DD-AFC4-6F175D3DCCD1}">
              <a14:hiddenFill xmlns:a14="http://schemas.microsoft.com/office/drawing/2010/main" xmlns="">
                <a:noFill/>
              </a14:hiddenFill>
            </a:ext>
          </a:extLst>
        </p:spPr>
      </p:cxnSp>
      <p:pic>
        <p:nvPicPr>
          <p:cNvPr id="1031" name="Picture 10"/>
          <p:cNvPicPr>
            <a:picLocks noChangeAspect="1" noChangeArrowheads="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300038" y="6369050"/>
            <a:ext cx="823912" cy="358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1032" name="Picture 11"/>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977188" y="6429375"/>
            <a:ext cx="1403350" cy="239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sp>
        <p:nvSpPr>
          <p:cNvPr id="1033" name="角丸四角形 16"/>
          <p:cNvSpPr>
            <a:spLocks noChangeArrowheads="1"/>
          </p:cNvSpPr>
          <p:nvPr userDrawn="1"/>
        </p:nvSpPr>
        <p:spPr bwMode="auto">
          <a:xfrm>
            <a:off x="381000" y="0"/>
            <a:ext cx="8929688" cy="71438"/>
          </a:xfrm>
          <a:prstGeom prst="roundRect">
            <a:avLst>
              <a:gd name="adj" fmla="val 16667"/>
            </a:avLst>
          </a:prstGeom>
          <a:solidFill>
            <a:srgbClr val="00A0E9"/>
          </a:soli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endParaRPr lang="ja-JP" altLang="en-US"/>
          </a:p>
        </p:txBody>
      </p:sp>
    </p:spTree>
  </p:cSld>
  <p:clrMap bg1="lt1" tx1="dk1" bg2="lt2" tx2="dk2" accent1="accent1" accent2="accent2" accent3="accent3" accent4="accent4" accent5="accent5" accent6="accent6" hlink="hlink" folHlink="folHlink"/>
  <p:sldLayoutIdLst>
    <p:sldLayoutId id="2147484338" r:id="rId1"/>
    <p:sldLayoutId id="2147484333" r:id="rId2"/>
    <p:sldLayoutId id="2147484339" r:id="rId3"/>
    <p:sldLayoutId id="2147484334" r:id="rId4"/>
    <p:sldLayoutId id="2147484335" r:id="rId5"/>
    <p:sldLayoutId id="2147484340" r:id="rId6"/>
    <p:sldLayoutId id="2147484336" r:id="rId7"/>
    <p:sldLayoutId id="2147484341" r:id="rId8"/>
    <p:sldLayoutId id="2147484342" r:id="rId9"/>
    <p:sldLayoutId id="2147484337" r:id="rId10"/>
    <p:sldLayoutId id="2147484343" r:id="rId11"/>
    <p:sldLayoutId id="2147484344" r:id="rId12"/>
  </p:sldLayoutIdLst>
  <p:hf hdr="0" ftr="0" dt="0"/>
  <p:txStyles>
    <p:titleStyle>
      <a:lvl1pPr algn="l" defTabSz="957263" rtl="0" eaLnBrk="0" fontAlgn="ctr" hangingPunct="0">
        <a:spcBef>
          <a:spcPct val="0"/>
        </a:spcBef>
        <a:spcAft>
          <a:spcPct val="0"/>
        </a:spcAft>
        <a:defRPr kumimoji="1" sz="2400">
          <a:solidFill>
            <a:schemeClr val="tx2"/>
          </a:solidFill>
          <a:latin typeface="+mj-lt"/>
          <a:ea typeface="+mj-ea"/>
          <a:cs typeface="+mj-cs"/>
        </a:defRPr>
      </a:lvl1pPr>
      <a:lvl2pPr algn="l" defTabSz="957263" rtl="0" eaLnBrk="0" fontAlgn="ctr" hangingPunct="0">
        <a:spcBef>
          <a:spcPct val="0"/>
        </a:spcBef>
        <a:spcAft>
          <a:spcPct val="0"/>
        </a:spcAft>
        <a:defRPr kumimoji="1" sz="2400">
          <a:solidFill>
            <a:schemeClr val="tx2"/>
          </a:solidFill>
          <a:latin typeface="ＭＳ Ｐゴシック" pitchFamily="50" charset="-128"/>
          <a:ea typeface="ＭＳ Ｐゴシック" pitchFamily="50" charset="-128"/>
        </a:defRPr>
      </a:lvl2pPr>
      <a:lvl3pPr algn="l" defTabSz="957263" rtl="0" eaLnBrk="0" fontAlgn="ctr" hangingPunct="0">
        <a:spcBef>
          <a:spcPct val="0"/>
        </a:spcBef>
        <a:spcAft>
          <a:spcPct val="0"/>
        </a:spcAft>
        <a:defRPr kumimoji="1" sz="2400">
          <a:solidFill>
            <a:schemeClr val="tx2"/>
          </a:solidFill>
          <a:latin typeface="ＭＳ Ｐゴシック" pitchFamily="50" charset="-128"/>
          <a:ea typeface="ＭＳ Ｐゴシック" pitchFamily="50" charset="-128"/>
        </a:defRPr>
      </a:lvl3pPr>
      <a:lvl4pPr algn="l" defTabSz="957263" rtl="0" eaLnBrk="0" fontAlgn="ctr" hangingPunct="0">
        <a:spcBef>
          <a:spcPct val="0"/>
        </a:spcBef>
        <a:spcAft>
          <a:spcPct val="0"/>
        </a:spcAft>
        <a:defRPr kumimoji="1" sz="2400">
          <a:solidFill>
            <a:schemeClr val="tx2"/>
          </a:solidFill>
          <a:latin typeface="ＭＳ Ｐゴシック" pitchFamily="50" charset="-128"/>
          <a:ea typeface="ＭＳ Ｐゴシック" pitchFamily="50" charset="-128"/>
        </a:defRPr>
      </a:lvl4pPr>
      <a:lvl5pPr algn="l" defTabSz="957263" rtl="0" eaLnBrk="0" fontAlgn="ctr" hangingPunct="0">
        <a:spcBef>
          <a:spcPct val="0"/>
        </a:spcBef>
        <a:spcAft>
          <a:spcPct val="0"/>
        </a:spcAft>
        <a:defRPr kumimoji="1" sz="2400">
          <a:solidFill>
            <a:schemeClr val="tx2"/>
          </a:solidFill>
          <a:latin typeface="ＭＳ Ｐゴシック" pitchFamily="50" charset="-128"/>
          <a:ea typeface="ＭＳ Ｐゴシック" pitchFamily="50" charset="-128"/>
        </a:defRPr>
      </a:lvl5pPr>
      <a:lvl6pPr marL="457200" algn="l" defTabSz="957263" rtl="0" fontAlgn="ctr">
        <a:spcBef>
          <a:spcPct val="0"/>
        </a:spcBef>
        <a:spcAft>
          <a:spcPct val="0"/>
        </a:spcAft>
        <a:defRPr kumimoji="1" sz="2400">
          <a:solidFill>
            <a:schemeClr val="tx2"/>
          </a:solidFill>
          <a:latin typeface="ＭＳ Ｐゴシック" pitchFamily="50" charset="-128"/>
          <a:ea typeface="ＭＳ Ｐゴシック" pitchFamily="50" charset="-128"/>
        </a:defRPr>
      </a:lvl6pPr>
      <a:lvl7pPr marL="914400" algn="l" defTabSz="957263" rtl="0" fontAlgn="ctr">
        <a:spcBef>
          <a:spcPct val="0"/>
        </a:spcBef>
        <a:spcAft>
          <a:spcPct val="0"/>
        </a:spcAft>
        <a:defRPr kumimoji="1" sz="2400">
          <a:solidFill>
            <a:schemeClr val="tx2"/>
          </a:solidFill>
          <a:latin typeface="ＭＳ Ｐゴシック" pitchFamily="50" charset="-128"/>
          <a:ea typeface="ＭＳ Ｐゴシック" pitchFamily="50" charset="-128"/>
        </a:defRPr>
      </a:lvl7pPr>
      <a:lvl8pPr marL="1371600" algn="l" defTabSz="957263" rtl="0" fontAlgn="ctr">
        <a:spcBef>
          <a:spcPct val="0"/>
        </a:spcBef>
        <a:spcAft>
          <a:spcPct val="0"/>
        </a:spcAft>
        <a:defRPr kumimoji="1" sz="2400">
          <a:solidFill>
            <a:schemeClr val="tx2"/>
          </a:solidFill>
          <a:latin typeface="ＭＳ Ｐゴシック" pitchFamily="50" charset="-128"/>
          <a:ea typeface="ＭＳ Ｐゴシック" pitchFamily="50" charset="-128"/>
        </a:defRPr>
      </a:lvl8pPr>
      <a:lvl9pPr marL="1828800" algn="l" defTabSz="957263" rtl="0" fontAlgn="ctr">
        <a:spcBef>
          <a:spcPct val="0"/>
        </a:spcBef>
        <a:spcAft>
          <a:spcPct val="0"/>
        </a:spcAft>
        <a:defRPr kumimoji="1" sz="2400">
          <a:solidFill>
            <a:schemeClr val="tx2"/>
          </a:solidFill>
          <a:latin typeface="ＭＳ Ｐゴシック" pitchFamily="50" charset="-128"/>
          <a:ea typeface="ＭＳ Ｐゴシック" pitchFamily="50" charset="-128"/>
        </a:defRPr>
      </a:lvl9pPr>
    </p:titleStyle>
    <p:bodyStyle>
      <a:lvl1pPr marL="358775" indent="-358775" algn="l" defTabSz="957263" rtl="0" eaLnBrk="0" fontAlgn="base" hangingPunct="0">
        <a:spcBef>
          <a:spcPct val="20000"/>
        </a:spcBef>
        <a:spcAft>
          <a:spcPct val="0"/>
        </a:spcAft>
        <a:buClr>
          <a:schemeClr val="accent2"/>
        </a:buClr>
        <a:buFont typeface="Wingdings" pitchFamily="2" charset="2"/>
        <a:buChar char="l"/>
        <a:defRPr kumimoji="1" sz="1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kumimoji="1" sz="1400">
          <a:solidFill>
            <a:schemeClr val="tx1"/>
          </a:solidFill>
          <a:latin typeface="+mn-lt"/>
          <a:ea typeface="+mn-ea"/>
        </a:defRPr>
      </a:lvl2pPr>
      <a:lvl3pPr marL="1196975" indent="-239713" algn="l" defTabSz="957263" rtl="0" eaLnBrk="0" fontAlgn="base" hangingPunct="0">
        <a:spcBef>
          <a:spcPct val="20000"/>
        </a:spcBef>
        <a:spcAft>
          <a:spcPct val="0"/>
        </a:spcAft>
        <a:buClr>
          <a:srgbClr val="0033CC"/>
        </a:buClr>
        <a:buFont typeface="Wingdings" pitchFamily="2" charset="2"/>
        <a:buChar char="l"/>
        <a:defRPr kumimoji="1" sz="1400">
          <a:solidFill>
            <a:schemeClr val="tx1"/>
          </a:solidFill>
          <a:latin typeface="+mn-lt"/>
          <a:ea typeface="+mn-ea"/>
        </a:defRPr>
      </a:lvl3pPr>
      <a:lvl4pPr marL="1676400" indent="-239713" algn="l" defTabSz="957263" rtl="0" eaLnBrk="0" fontAlgn="base" hangingPunct="0">
        <a:spcBef>
          <a:spcPct val="20000"/>
        </a:spcBef>
        <a:spcAft>
          <a:spcPct val="0"/>
        </a:spcAft>
        <a:buClr>
          <a:srgbClr val="0033CC"/>
        </a:buClr>
        <a:buFont typeface="Wingdings" pitchFamily="2" charset="2"/>
        <a:buChar char="l"/>
        <a:defRPr kumimoji="1" sz="1400">
          <a:solidFill>
            <a:schemeClr val="tx1"/>
          </a:solidFill>
          <a:latin typeface="+mn-lt"/>
          <a:ea typeface="+mn-ea"/>
        </a:defRPr>
      </a:lvl4pPr>
      <a:lvl5pPr marL="2154238" indent="-238125" algn="l" defTabSz="957263" rtl="0" eaLnBrk="0" fontAlgn="base" hangingPunct="0">
        <a:spcBef>
          <a:spcPct val="20000"/>
        </a:spcBef>
        <a:spcAft>
          <a:spcPct val="0"/>
        </a:spcAft>
        <a:buClr>
          <a:srgbClr val="0033CC"/>
        </a:buClr>
        <a:buFont typeface="Wingdings" pitchFamily="2" charset="2"/>
        <a:buChar char="l"/>
        <a:defRPr kumimoji="1" sz="1400">
          <a:solidFill>
            <a:schemeClr val="tx1"/>
          </a:solidFill>
          <a:latin typeface="+mn-lt"/>
          <a:ea typeface="+mn-ea"/>
        </a:defRPr>
      </a:lvl5pPr>
      <a:lvl6pPr marL="2611438" indent="-238125" algn="l" defTabSz="957263" rtl="0" fontAlgn="base">
        <a:spcBef>
          <a:spcPct val="20000"/>
        </a:spcBef>
        <a:spcAft>
          <a:spcPct val="0"/>
        </a:spcAft>
        <a:buClr>
          <a:srgbClr val="0033CC"/>
        </a:buClr>
        <a:buFont typeface="Wingdings" pitchFamily="2" charset="2"/>
        <a:buChar char="l"/>
        <a:defRPr kumimoji="1" sz="1400">
          <a:solidFill>
            <a:schemeClr val="tx1"/>
          </a:solidFill>
          <a:latin typeface="+mn-lt"/>
          <a:ea typeface="+mn-ea"/>
        </a:defRPr>
      </a:lvl6pPr>
      <a:lvl7pPr marL="3068638" indent="-238125" algn="l" defTabSz="957263" rtl="0" fontAlgn="base">
        <a:spcBef>
          <a:spcPct val="20000"/>
        </a:spcBef>
        <a:spcAft>
          <a:spcPct val="0"/>
        </a:spcAft>
        <a:buClr>
          <a:srgbClr val="0033CC"/>
        </a:buClr>
        <a:buFont typeface="Wingdings" pitchFamily="2" charset="2"/>
        <a:buChar char="l"/>
        <a:defRPr kumimoji="1" sz="1400">
          <a:solidFill>
            <a:schemeClr val="tx1"/>
          </a:solidFill>
          <a:latin typeface="+mn-lt"/>
          <a:ea typeface="+mn-ea"/>
        </a:defRPr>
      </a:lvl7pPr>
      <a:lvl8pPr marL="3525838" indent="-238125" algn="l" defTabSz="957263" rtl="0" fontAlgn="base">
        <a:spcBef>
          <a:spcPct val="20000"/>
        </a:spcBef>
        <a:spcAft>
          <a:spcPct val="0"/>
        </a:spcAft>
        <a:buClr>
          <a:srgbClr val="0033CC"/>
        </a:buClr>
        <a:buFont typeface="Wingdings" pitchFamily="2" charset="2"/>
        <a:buChar char="l"/>
        <a:defRPr kumimoji="1" sz="1400">
          <a:solidFill>
            <a:schemeClr val="tx1"/>
          </a:solidFill>
          <a:latin typeface="+mn-lt"/>
          <a:ea typeface="+mn-ea"/>
        </a:defRPr>
      </a:lvl8pPr>
      <a:lvl9pPr marL="3983038" indent="-238125" algn="l" defTabSz="957263" rtl="0" fontAlgn="base">
        <a:spcBef>
          <a:spcPct val="20000"/>
        </a:spcBef>
        <a:spcAft>
          <a:spcPct val="0"/>
        </a:spcAft>
        <a:buClr>
          <a:srgbClr val="0033CC"/>
        </a:buClr>
        <a:buFont typeface="Wingdings" pitchFamily="2" charset="2"/>
        <a:buChar char="l"/>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0"/>
          <p:cNvSpPr txBox="1">
            <a:spLocks noChangeArrowheads="1"/>
          </p:cNvSpPr>
          <p:nvPr/>
        </p:nvSpPr>
        <p:spPr bwMode="auto">
          <a:xfrm>
            <a:off x="1409700" y="2330450"/>
            <a:ext cx="69342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sz="2800" b="0">
                <a:solidFill>
                  <a:schemeClr val="tx1"/>
                </a:solidFill>
              </a:rPr>
              <a:t>人口動態の変化からみた温泉地の役割</a:t>
            </a:r>
          </a:p>
        </p:txBody>
      </p:sp>
      <p:sp>
        <p:nvSpPr>
          <p:cNvPr id="9219" name="Text Box 31"/>
          <p:cNvSpPr txBox="1">
            <a:spLocks noChangeArrowheads="1"/>
          </p:cNvSpPr>
          <p:nvPr/>
        </p:nvSpPr>
        <p:spPr bwMode="auto">
          <a:xfrm>
            <a:off x="3962400" y="4076700"/>
            <a:ext cx="18288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sz="1800" b="0" dirty="0">
                <a:solidFill>
                  <a:schemeClr val="tx1"/>
                </a:solidFill>
              </a:rPr>
              <a:t>2015</a:t>
            </a:r>
            <a:r>
              <a:rPr lang="ja-JP" altLang="en-US" sz="1800" b="0" dirty="0">
                <a:solidFill>
                  <a:schemeClr val="tx1"/>
                </a:solidFill>
              </a:rPr>
              <a:t>年</a:t>
            </a:r>
            <a:r>
              <a:rPr lang="ja-JP" altLang="en-US" sz="1800" b="0" dirty="0" smtClean="0">
                <a:solidFill>
                  <a:schemeClr val="tx1"/>
                </a:solidFill>
              </a:rPr>
              <a:t>７月</a:t>
            </a:r>
            <a:r>
              <a:rPr lang="en-US" altLang="ja-JP" sz="1800" b="0" dirty="0" smtClean="0">
                <a:solidFill>
                  <a:schemeClr val="tx1"/>
                </a:solidFill>
              </a:rPr>
              <a:t>31</a:t>
            </a:r>
            <a:r>
              <a:rPr lang="ja-JP" altLang="en-US" sz="1800" b="0" dirty="0" smtClean="0">
                <a:solidFill>
                  <a:schemeClr val="tx1"/>
                </a:solidFill>
              </a:rPr>
              <a:t>日</a:t>
            </a:r>
            <a:endParaRPr lang="ja-JP" altLang="en-US" sz="1800" b="0" dirty="0">
              <a:solidFill>
                <a:schemeClr val="tx1"/>
              </a:solidFill>
            </a:endParaRPr>
          </a:p>
        </p:txBody>
      </p:sp>
      <p:sp>
        <p:nvSpPr>
          <p:cNvPr id="9220" name="Text Box 32"/>
          <p:cNvSpPr txBox="1">
            <a:spLocks noChangeArrowheads="1"/>
          </p:cNvSpPr>
          <p:nvPr/>
        </p:nvSpPr>
        <p:spPr bwMode="auto">
          <a:xfrm>
            <a:off x="3678238" y="5445125"/>
            <a:ext cx="23987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sz="1600" b="0">
                <a:solidFill>
                  <a:schemeClr val="tx1"/>
                </a:solidFill>
              </a:rPr>
              <a:t>産業調査部</a:t>
            </a:r>
            <a:endParaRPr lang="en-US" altLang="ja-JP" sz="1600" b="0">
              <a:solidFill>
                <a:schemeClr val="tx1"/>
              </a:solidFill>
            </a:endParaRPr>
          </a:p>
          <a:p>
            <a:pPr algn="ctr" eaLnBrk="1" hangingPunct="1">
              <a:spcBef>
                <a:spcPct val="50000"/>
              </a:spcBef>
            </a:pPr>
            <a:r>
              <a:rPr lang="ja-JP" altLang="en-US" sz="1600" b="0">
                <a:solidFill>
                  <a:schemeClr val="tx1"/>
                </a:solidFill>
              </a:rPr>
              <a:t>関口陽一</a:t>
            </a:r>
            <a:endParaRPr lang="ja-JP" altLang="en-US" sz="1800" b="0">
              <a:solidFill>
                <a:schemeClr val="tx1"/>
              </a:solidFill>
            </a:endParaRPr>
          </a:p>
        </p:txBody>
      </p:sp>
      <p:sp>
        <p:nvSpPr>
          <p:cNvPr id="9221" name="Rectangle 36"/>
          <p:cNvSpPr>
            <a:spLocks noChangeArrowheads="1"/>
          </p:cNvSpPr>
          <p:nvPr/>
        </p:nvSpPr>
        <p:spPr bwMode="auto">
          <a:xfrm>
            <a:off x="238125" y="333375"/>
            <a:ext cx="9144000" cy="595313"/>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ja-JP" altLang="en-US"/>
          </a:p>
        </p:txBody>
      </p:sp>
      <p:grpSp>
        <p:nvGrpSpPr>
          <p:cNvPr id="9222" name="グループ化 20"/>
          <p:cNvGrpSpPr>
            <a:grpSpLocks/>
          </p:cNvGrpSpPr>
          <p:nvPr/>
        </p:nvGrpSpPr>
        <p:grpSpPr bwMode="auto">
          <a:xfrm>
            <a:off x="-31750" y="6302375"/>
            <a:ext cx="9937750" cy="555625"/>
            <a:chOff x="-31750" y="6303146"/>
            <a:chExt cx="9937750" cy="554854"/>
          </a:xfrm>
        </p:grpSpPr>
        <p:sp>
          <p:nvSpPr>
            <p:cNvPr id="9231" name="Rectangle 36"/>
            <p:cNvSpPr>
              <a:spLocks noChangeArrowheads="1"/>
            </p:cNvSpPr>
            <p:nvPr/>
          </p:nvSpPr>
          <p:spPr bwMode="auto">
            <a:xfrm>
              <a:off x="0" y="6303146"/>
              <a:ext cx="9906000" cy="488271"/>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ja-JP" altLang="en-US"/>
            </a:p>
          </p:txBody>
        </p:sp>
        <p:sp>
          <p:nvSpPr>
            <p:cNvPr id="9232" name="角丸四角形 11"/>
            <p:cNvSpPr>
              <a:spLocks noChangeArrowheads="1"/>
            </p:cNvSpPr>
            <p:nvPr/>
          </p:nvSpPr>
          <p:spPr bwMode="auto">
            <a:xfrm>
              <a:off x="-31750" y="6786563"/>
              <a:ext cx="9936163" cy="71437"/>
            </a:xfrm>
            <a:prstGeom prst="roundRect">
              <a:avLst>
                <a:gd name="adj" fmla="val 16667"/>
              </a:avLst>
            </a:prstGeom>
            <a:solidFill>
              <a:srgbClr val="00A0E9"/>
            </a:soli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endParaRPr lang="ja-JP" altLang="en-US"/>
            </a:p>
          </p:txBody>
        </p:sp>
      </p:grpSp>
      <p:grpSp>
        <p:nvGrpSpPr>
          <p:cNvPr id="9223" name="グループ化 12"/>
          <p:cNvGrpSpPr>
            <a:grpSpLocks/>
          </p:cNvGrpSpPr>
          <p:nvPr/>
        </p:nvGrpSpPr>
        <p:grpSpPr bwMode="auto">
          <a:xfrm>
            <a:off x="2828925" y="4652963"/>
            <a:ext cx="4064000" cy="536575"/>
            <a:chOff x="2828200" y="3857628"/>
            <a:chExt cx="4064605" cy="535931"/>
          </a:xfrm>
        </p:grpSpPr>
        <p:pic>
          <p:nvPicPr>
            <p:cNvPr id="9229" name="Picture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035285" y="3951669"/>
              <a:ext cx="2857520" cy="3478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pic>
          <p:nvPicPr>
            <p:cNvPr id="9230" name="Picture 1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28200" y="3857628"/>
              <a:ext cx="1230703" cy="535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pic>
      </p:grpSp>
      <p:sp>
        <p:nvSpPr>
          <p:cNvPr id="9224" name="正方形/長方形 12"/>
          <p:cNvSpPr>
            <a:spLocks noChangeArrowheads="1"/>
          </p:cNvSpPr>
          <p:nvPr/>
        </p:nvSpPr>
        <p:spPr bwMode="auto">
          <a:xfrm>
            <a:off x="0" y="0"/>
            <a:ext cx="9906000" cy="312738"/>
          </a:xfrm>
          <a:prstGeom prst="rect">
            <a:avLst/>
          </a:prstGeom>
          <a:gradFill rotWithShape="1">
            <a:gsLst>
              <a:gs pos="0">
                <a:srgbClr val="005F92"/>
              </a:gs>
              <a:gs pos="50000">
                <a:srgbClr val="008BD2"/>
              </a:gs>
              <a:gs pos="100000">
                <a:srgbClr val="00A7FA"/>
              </a:gs>
            </a:gsLst>
            <a:lin ang="108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endParaRPr lang="ja-JP" altLang="en-US"/>
          </a:p>
        </p:txBody>
      </p:sp>
      <p:grpSp>
        <p:nvGrpSpPr>
          <p:cNvPr id="9225" name="グループ化 10"/>
          <p:cNvGrpSpPr>
            <a:grpSpLocks/>
          </p:cNvGrpSpPr>
          <p:nvPr/>
        </p:nvGrpSpPr>
        <p:grpSpPr bwMode="auto">
          <a:xfrm>
            <a:off x="0" y="69850"/>
            <a:ext cx="9899650" cy="166688"/>
            <a:chOff x="0" y="69826"/>
            <a:chExt cx="9900000" cy="166893"/>
          </a:xfrm>
        </p:grpSpPr>
        <p:cxnSp>
          <p:nvCxnSpPr>
            <p:cNvPr id="15" name="直線コネクタ 14"/>
            <p:cNvCxnSpPr/>
            <p:nvPr/>
          </p:nvCxnSpPr>
          <p:spPr bwMode="auto">
            <a:xfrm>
              <a:off x="0" y="69826"/>
              <a:ext cx="9900000" cy="1590"/>
            </a:xfrm>
            <a:prstGeom prst="line">
              <a:avLst/>
            </a:prstGeom>
            <a:solidFill>
              <a:srgbClr val="0000FF"/>
            </a:solidFill>
            <a:ln w="12700" cap="flat" cmpd="sng" algn="ctr">
              <a:solidFill>
                <a:schemeClr val="bg1">
                  <a:lumMod val="95000"/>
                </a:schemeClr>
              </a:solidFill>
              <a:prstDash val="solid"/>
              <a:round/>
              <a:headEnd type="none" w="med" len="med"/>
              <a:tailEnd type="none" w="med" len="med"/>
            </a:ln>
            <a:effectLst/>
          </p:spPr>
        </p:cxnSp>
        <p:cxnSp>
          <p:nvCxnSpPr>
            <p:cNvPr id="16" name="直線コネクタ 15"/>
            <p:cNvCxnSpPr/>
            <p:nvPr/>
          </p:nvCxnSpPr>
          <p:spPr bwMode="auto">
            <a:xfrm>
              <a:off x="0" y="142941"/>
              <a:ext cx="9900000" cy="1590"/>
            </a:xfrm>
            <a:prstGeom prst="line">
              <a:avLst/>
            </a:prstGeom>
            <a:solidFill>
              <a:srgbClr val="0000FF"/>
            </a:solidFill>
            <a:ln w="19050" cap="flat" cmpd="sng" algn="ctr">
              <a:solidFill>
                <a:schemeClr val="bg1">
                  <a:lumMod val="95000"/>
                </a:schemeClr>
              </a:solidFill>
              <a:prstDash val="solid"/>
              <a:round/>
              <a:headEnd type="none" w="med" len="med"/>
              <a:tailEnd type="none" w="med" len="med"/>
            </a:ln>
            <a:effectLst/>
          </p:spPr>
        </p:cxnSp>
        <p:cxnSp>
          <p:nvCxnSpPr>
            <p:cNvPr id="17" name="直線コネクタ 16"/>
            <p:cNvCxnSpPr/>
            <p:nvPr/>
          </p:nvCxnSpPr>
          <p:spPr bwMode="auto">
            <a:xfrm>
              <a:off x="0" y="235129"/>
              <a:ext cx="9900000" cy="1590"/>
            </a:xfrm>
            <a:prstGeom prst="line">
              <a:avLst/>
            </a:prstGeom>
            <a:solidFill>
              <a:srgbClr val="0000FF"/>
            </a:solidFill>
            <a:ln w="28575" cap="flat" cmpd="sng" algn="ctr">
              <a:solidFill>
                <a:schemeClr val="bg1">
                  <a:lumMod val="95000"/>
                </a:schemeClr>
              </a:solidFill>
              <a:prstDash val="solid"/>
              <a:round/>
              <a:headEnd type="none" w="med" len="med"/>
              <a:tailEnd type="none" w="med" len="med"/>
            </a:ln>
            <a:effectLst/>
          </p:spPr>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温泉地のポテンシャル　①温泉の効能</a:t>
            </a:r>
          </a:p>
        </p:txBody>
      </p:sp>
      <p:sp>
        <p:nvSpPr>
          <p:cNvPr id="18435" name="スライド番号プレースホルダー 2"/>
          <p:cNvSpPr>
            <a:spLocks noGrp="1"/>
          </p:cNvSpPr>
          <p:nvPr>
            <p:ph type="sldNum" sz="quarter" idx="10"/>
          </p:nvPr>
        </p:nvSpPr>
        <p:spPr>
          <a:xfrm>
            <a:off x="4376738" y="6524625"/>
            <a:ext cx="842962" cy="2746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789D9A72-B288-4C6C-84FC-9F2044EFF655}" type="slidenum">
              <a:rPr lang="en-US" altLang="ja-JP" sz="1200" b="0" smtClean="0">
                <a:solidFill>
                  <a:schemeClr val="bg2"/>
                </a:solidFill>
                <a:latin typeface="Arial" charset="0"/>
              </a:rPr>
              <a:pPr eaLnBrk="1" hangingPunct="1"/>
              <a:t>9</a:t>
            </a:fld>
            <a:endParaRPr lang="en-US" altLang="ja-JP" sz="1200" b="0" smtClean="0">
              <a:solidFill>
                <a:schemeClr val="bg2"/>
              </a:solidFill>
              <a:latin typeface="Arial" charset="0"/>
            </a:endParaRPr>
          </a:p>
        </p:txBody>
      </p:sp>
      <p:sp>
        <p:nvSpPr>
          <p:cNvPr id="5" name="正方形/長方形 28"/>
          <p:cNvSpPr>
            <a:spLocks noChangeArrowheads="1"/>
          </p:cNvSpPr>
          <p:nvPr/>
        </p:nvSpPr>
        <p:spPr bwMode="auto">
          <a:xfrm>
            <a:off x="415925" y="977900"/>
            <a:ext cx="8858250" cy="650875"/>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温泉の含有成分、入浴の温熱作用、周辺環境や気候などが総合的に働き、心理反応、生体反応をひき起こすことで温泉の利用が効能を発揮</a:t>
            </a:r>
          </a:p>
        </p:txBody>
      </p:sp>
      <p:sp>
        <p:nvSpPr>
          <p:cNvPr id="18437" name="テキスト ボックス 9"/>
          <p:cNvSpPr txBox="1">
            <a:spLocks noChangeArrowheads="1"/>
          </p:cNvSpPr>
          <p:nvPr/>
        </p:nvSpPr>
        <p:spPr bwMode="auto">
          <a:xfrm>
            <a:off x="414338" y="5876925"/>
            <a:ext cx="3962400"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（備考）環境省　</a:t>
            </a:r>
            <a:r>
              <a:rPr lang="en-US" altLang="ja-JP" sz="800" b="0">
                <a:solidFill>
                  <a:schemeClr val="tx1"/>
                </a:solidFill>
              </a:rPr>
              <a:t>『</a:t>
            </a:r>
            <a:r>
              <a:rPr lang="ja-JP" altLang="en-US" sz="800" b="0">
                <a:solidFill>
                  <a:schemeClr val="tx1"/>
                </a:solidFill>
              </a:rPr>
              <a:t>平成</a:t>
            </a:r>
            <a:r>
              <a:rPr lang="en-US" altLang="ja-JP" sz="800" b="0">
                <a:solidFill>
                  <a:schemeClr val="tx1"/>
                </a:solidFill>
              </a:rPr>
              <a:t>26</a:t>
            </a:r>
            <a:r>
              <a:rPr lang="ja-JP" altLang="en-US" sz="800" b="0">
                <a:solidFill>
                  <a:schemeClr val="tx1"/>
                </a:solidFill>
              </a:rPr>
              <a:t>年８月　あんしん・あんぜんな温泉利用のいろは</a:t>
            </a:r>
            <a:r>
              <a:rPr lang="en-US" altLang="ja-JP" sz="800" b="0">
                <a:solidFill>
                  <a:schemeClr val="tx1"/>
                </a:solidFill>
              </a:rPr>
              <a:t>』</a:t>
            </a:r>
            <a:endParaRPr lang="ja-JP" altLang="en-US" sz="800" b="0">
              <a:solidFill>
                <a:schemeClr val="tx1"/>
              </a:solidFill>
            </a:endParaRPr>
          </a:p>
        </p:txBody>
      </p:sp>
      <p:graphicFrame>
        <p:nvGraphicFramePr>
          <p:cNvPr id="2" name="表 1"/>
          <p:cNvGraphicFramePr>
            <a:graphicFrameLocks noGrp="1"/>
          </p:cNvGraphicFramePr>
          <p:nvPr/>
        </p:nvGraphicFramePr>
        <p:xfrm>
          <a:off x="415925" y="1844675"/>
          <a:ext cx="3600450" cy="4029075"/>
        </p:xfrm>
        <a:graphic>
          <a:graphicData uri="http://schemas.openxmlformats.org/drawingml/2006/table">
            <a:tbl>
              <a:tblPr firstRow="1" bandRow="1">
                <a:tableStyleId>{5C22544A-7EE6-4342-B048-85BDC9FD1C3A}</a:tableStyleId>
              </a:tblPr>
              <a:tblGrid>
                <a:gridCol w="3600450"/>
              </a:tblGrid>
              <a:tr h="370898">
                <a:tc>
                  <a:txBody>
                    <a:bodyPr/>
                    <a:lstStyle/>
                    <a:p>
                      <a:pPr algn="ctr"/>
                      <a:r>
                        <a:rPr kumimoji="1" lang="ja-JP" altLang="en-US" sz="1800" dirty="0" smtClean="0"/>
                        <a:t>一般的適応症</a:t>
                      </a:r>
                      <a:endParaRPr kumimoji="1" lang="ja-JP" altLang="en-US" sz="1800" dirty="0"/>
                    </a:p>
                  </a:txBody>
                  <a:tcPr marL="91427" marR="91427" marT="45727" marB="45727"/>
                </a:tc>
              </a:tr>
              <a:tr h="3658177">
                <a:tc>
                  <a:txBody>
                    <a:bodyPr/>
                    <a:lstStyle/>
                    <a:p>
                      <a:pPr marL="285750" indent="-285750">
                        <a:buFont typeface="Arial" pitchFamily="34" charset="0"/>
                        <a:buChar char="•"/>
                      </a:pPr>
                      <a:r>
                        <a:rPr kumimoji="1" lang="ja-JP" altLang="en-US" sz="1800" dirty="0" smtClean="0"/>
                        <a:t>筋肉、関節の慢性的痛み、こわばり（関節リウマチ、変形性関節症、腰痛症、神経痛など）</a:t>
                      </a:r>
                      <a:endParaRPr kumimoji="1" lang="en-US" altLang="ja-JP" sz="1800" dirty="0" smtClean="0"/>
                    </a:p>
                    <a:p>
                      <a:pPr marL="285750" indent="-285750">
                        <a:buFont typeface="Arial" pitchFamily="34" charset="0"/>
                        <a:buChar char="•"/>
                      </a:pPr>
                      <a:r>
                        <a:rPr kumimoji="1" lang="ja-JP" altLang="en-US" sz="1800" dirty="0" smtClean="0"/>
                        <a:t>運動麻痺による筋肉のこわばり</a:t>
                      </a:r>
                      <a:endParaRPr kumimoji="1" lang="en-US" altLang="ja-JP" sz="1800" dirty="0" smtClean="0"/>
                    </a:p>
                    <a:p>
                      <a:pPr marL="285750" indent="-285750">
                        <a:buFont typeface="Arial" pitchFamily="34" charset="0"/>
                        <a:buChar char="•"/>
                      </a:pPr>
                      <a:r>
                        <a:rPr kumimoji="1" lang="ja-JP" altLang="en-US" sz="1800" dirty="0" smtClean="0"/>
                        <a:t>冷え性、末梢循環障害</a:t>
                      </a:r>
                      <a:endParaRPr kumimoji="1" lang="en-US" altLang="ja-JP" sz="1800" dirty="0" smtClean="0"/>
                    </a:p>
                    <a:p>
                      <a:pPr marL="285750" indent="-285750">
                        <a:buFont typeface="Arial" pitchFamily="34" charset="0"/>
                        <a:buChar char="•"/>
                      </a:pPr>
                      <a:r>
                        <a:rPr kumimoji="1" lang="ja-JP" altLang="en-US" sz="1800" dirty="0" smtClean="0"/>
                        <a:t>軽症高血圧</a:t>
                      </a:r>
                      <a:endParaRPr kumimoji="1" lang="en-US" altLang="ja-JP" sz="1800" dirty="0" smtClean="0"/>
                    </a:p>
                    <a:p>
                      <a:pPr marL="285750" indent="-285750">
                        <a:buFont typeface="Arial" pitchFamily="34" charset="0"/>
                        <a:buChar char="•"/>
                      </a:pPr>
                      <a:r>
                        <a:rPr kumimoji="1" lang="ja-JP" altLang="en-US" sz="1800" dirty="0" smtClean="0"/>
                        <a:t>糖尿病</a:t>
                      </a:r>
                      <a:endParaRPr kumimoji="1" lang="en-US" altLang="ja-JP" sz="1800" dirty="0" smtClean="0"/>
                    </a:p>
                    <a:p>
                      <a:pPr marL="285750" indent="-285750">
                        <a:buFont typeface="Arial" pitchFamily="34" charset="0"/>
                        <a:buChar char="•"/>
                      </a:pPr>
                      <a:r>
                        <a:rPr kumimoji="1" lang="ja-JP" altLang="en-US" sz="1800" dirty="0" smtClean="0"/>
                        <a:t>自律神経不安症やストレスによる諸症状（睡眠障害、うつ状態など）</a:t>
                      </a:r>
                      <a:endParaRPr kumimoji="1" lang="en-US" altLang="ja-JP" sz="1800" dirty="0" smtClean="0"/>
                    </a:p>
                    <a:p>
                      <a:pPr marL="285750" indent="-285750">
                        <a:buFont typeface="Arial" pitchFamily="34" charset="0"/>
                        <a:buChar char="•"/>
                      </a:pPr>
                      <a:r>
                        <a:rPr kumimoji="1" lang="ja-JP" altLang="en-US" sz="1800" dirty="0" smtClean="0"/>
                        <a:t>病後回復期</a:t>
                      </a:r>
                      <a:endParaRPr kumimoji="1" lang="en-US" altLang="ja-JP" sz="1800" dirty="0" smtClean="0"/>
                    </a:p>
                    <a:p>
                      <a:pPr marL="285750" indent="-285750">
                        <a:buFont typeface="Arial" pitchFamily="34" charset="0"/>
                        <a:buChar char="•"/>
                      </a:pPr>
                      <a:r>
                        <a:rPr kumimoji="1" lang="ja-JP" altLang="en-US" sz="1800" dirty="0" smtClean="0"/>
                        <a:t>疲労回復、健康増進（生活習慣病改善など）</a:t>
                      </a:r>
                      <a:endParaRPr kumimoji="1" lang="ja-JP" altLang="en-US" sz="1800" dirty="0"/>
                    </a:p>
                  </a:txBody>
                  <a:tcPr marL="91427" marR="91427" marT="45727" marB="45727"/>
                </a:tc>
              </a:tr>
            </a:tbl>
          </a:graphicData>
        </a:graphic>
      </p:graphicFrame>
      <p:graphicFrame>
        <p:nvGraphicFramePr>
          <p:cNvPr id="3" name="表 2"/>
          <p:cNvGraphicFramePr>
            <a:graphicFrameLocks noGrp="1"/>
          </p:cNvGraphicFramePr>
          <p:nvPr/>
        </p:nvGraphicFramePr>
        <p:xfrm>
          <a:off x="4089400" y="1844675"/>
          <a:ext cx="5184775" cy="4241800"/>
        </p:xfrm>
        <a:graphic>
          <a:graphicData uri="http://schemas.openxmlformats.org/drawingml/2006/table">
            <a:tbl>
              <a:tblPr firstRow="1" bandRow="1">
                <a:tableStyleId>{5C22544A-7EE6-4342-B048-85BDC9FD1C3A}</a:tableStyleId>
              </a:tblPr>
              <a:tblGrid>
                <a:gridCol w="1944292"/>
                <a:gridCol w="3240483"/>
              </a:tblGrid>
              <a:tr h="146618">
                <a:tc gridSpan="2">
                  <a:txBody>
                    <a:bodyPr/>
                    <a:lstStyle/>
                    <a:p>
                      <a:pPr algn="ctr"/>
                      <a:r>
                        <a:rPr kumimoji="1" lang="ja-JP" altLang="en-US" dirty="0" smtClean="0"/>
                        <a:t>泉質別適応症</a:t>
                      </a:r>
                      <a:endParaRPr kumimoji="1" lang="ja-JP" altLang="en-US" dirty="0"/>
                    </a:p>
                  </a:txBody>
                  <a:tcPr marL="91444" marR="91444">
                    <a:solidFill>
                      <a:schemeClr val="accent2"/>
                    </a:solidFill>
                  </a:tcPr>
                </a:tc>
                <a:tc hMerge="1">
                  <a:txBody>
                    <a:bodyPr/>
                    <a:lstStyle/>
                    <a:p>
                      <a:endParaRPr kumimoji="1" lang="ja-JP" altLang="en-US" dirty="0"/>
                    </a:p>
                  </a:txBody>
                  <a:tcPr/>
                </a:tc>
              </a:tr>
              <a:tr h="370840">
                <a:tc>
                  <a:txBody>
                    <a:bodyPr/>
                    <a:lstStyle/>
                    <a:p>
                      <a:pPr algn="ctr"/>
                      <a:r>
                        <a:rPr kumimoji="1" lang="ja-JP" altLang="en-US" baseline="0" dirty="0" smtClean="0">
                          <a:solidFill>
                            <a:schemeClr val="bg1"/>
                          </a:solidFill>
                        </a:rPr>
                        <a:t>症状</a:t>
                      </a:r>
                      <a:endParaRPr kumimoji="1" lang="ja-JP" altLang="en-US" baseline="0" dirty="0">
                        <a:solidFill>
                          <a:schemeClr val="bg1"/>
                        </a:solidFill>
                      </a:endParaRPr>
                    </a:p>
                  </a:txBody>
                  <a:tcPr marL="91444" marR="91444">
                    <a:solidFill>
                      <a:schemeClr val="accent6">
                        <a:lumMod val="60000"/>
                        <a:lumOff val="40000"/>
                      </a:schemeClr>
                    </a:solidFill>
                  </a:tcPr>
                </a:tc>
                <a:tc>
                  <a:txBody>
                    <a:bodyPr/>
                    <a:lstStyle/>
                    <a:p>
                      <a:pPr algn="ctr"/>
                      <a:r>
                        <a:rPr kumimoji="1" lang="ja-JP" altLang="en-US" baseline="0" dirty="0" smtClean="0">
                          <a:solidFill>
                            <a:schemeClr val="bg1"/>
                          </a:solidFill>
                        </a:rPr>
                        <a:t>泉質</a:t>
                      </a:r>
                      <a:endParaRPr kumimoji="1" lang="ja-JP" altLang="en-US" baseline="0" dirty="0">
                        <a:solidFill>
                          <a:schemeClr val="bg1"/>
                        </a:solidFill>
                      </a:endParaRPr>
                    </a:p>
                  </a:txBody>
                  <a:tcPr marL="91444" marR="91444">
                    <a:solidFill>
                      <a:schemeClr val="accent6">
                        <a:lumMod val="60000"/>
                        <a:lumOff val="40000"/>
                      </a:schemeClr>
                    </a:solidFill>
                  </a:tcPr>
                </a:tc>
              </a:tr>
              <a:tr h="370840">
                <a:tc>
                  <a:txBody>
                    <a:bodyPr/>
                    <a:lstStyle/>
                    <a:p>
                      <a:r>
                        <a:rPr kumimoji="1" lang="ja-JP" altLang="en-US" dirty="0" smtClean="0"/>
                        <a:t>便秘</a:t>
                      </a:r>
                      <a:endParaRPr kumimoji="1" lang="ja-JP" altLang="en-US" dirty="0"/>
                    </a:p>
                  </a:txBody>
                  <a:tcPr marL="91444" marR="91444">
                    <a:solidFill>
                      <a:srgbClr val="CCFFFF"/>
                    </a:solidFill>
                  </a:tcPr>
                </a:tc>
                <a:tc>
                  <a:txBody>
                    <a:bodyPr/>
                    <a:lstStyle/>
                    <a:p>
                      <a:r>
                        <a:rPr kumimoji="1" lang="ja-JP" altLang="en-US" dirty="0" smtClean="0"/>
                        <a:t>塩化物泉、硫酸塩泉</a:t>
                      </a:r>
                      <a:endParaRPr kumimoji="1" lang="ja-JP" altLang="en-US" dirty="0"/>
                    </a:p>
                  </a:txBody>
                  <a:tcPr marL="91444" marR="91444">
                    <a:solidFill>
                      <a:srgbClr val="CCFFFF"/>
                    </a:solidFill>
                  </a:tcPr>
                </a:tc>
              </a:tr>
              <a:tr h="370840">
                <a:tc>
                  <a:txBody>
                    <a:bodyPr/>
                    <a:lstStyle/>
                    <a:p>
                      <a:r>
                        <a:rPr kumimoji="1" lang="ja-JP" altLang="en-US" dirty="0" smtClean="0"/>
                        <a:t>胃十二指腸潰瘍</a:t>
                      </a:r>
                      <a:endParaRPr kumimoji="1" lang="ja-JP" altLang="en-US" dirty="0"/>
                    </a:p>
                  </a:txBody>
                  <a:tcPr marL="91444" marR="91444">
                    <a:solidFill>
                      <a:srgbClr val="99CCFF"/>
                    </a:solidFill>
                  </a:tcPr>
                </a:tc>
                <a:tc>
                  <a:txBody>
                    <a:bodyPr/>
                    <a:lstStyle/>
                    <a:p>
                      <a:r>
                        <a:rPr kumimoji="1" lang="ja-JP" altLang="en-US" dirty="0" smtClean="0"/>
                        <a:t>炭酸水素塩泉</a:t>
                      </a:r>
                      <a:endParaRPr kumimoji="1" lang="ja-JP" altLang="en-US" dirty="0"/>
                    </a:p>
                  </a:txBody>
                  <a:tcPr marL="91444" marR="91444">
                    <a:solidFill>
                      <a:srgbClr val="99CCFF"/>
                    </a:solidFill>
                  </a:tcPr>
                </a:tc>
              </a:tr>
              <a:tr h="370840">
                <a:tc>
                  <a:txBody>
                    <a:bodyPr/>
                    <a:lstStyle/>
                    <a:p>
                      <a:r>
                        <a:rPr kumimoji="1" lang="ja-JP" altLang="en-US" dirty="0" smtClean="0"/>
                        <a:t>胆道系機能障害</a:t>
                      </a:r>
                      <a:endParaRPr kumimoji="1" lang="ja-JP" altLang="en-US" dirty="0"/>
                    </a:p>
                  </a:txBody>
                  <a:tcPr marL="91444" marR="91444">
                    <a:solidFill>
                      <a:srgbClr val="CCFFFF"/>
                    </a:solidFill>
                  </a:tcPr>
                </a:tc>
                <a:tc>
                  <a:txBody>
                    <a:bodyPr/>
                    <a:lstStyle/>
                    <a:p>
                      <a:r>
                        <a:rPr kumimoji="1" lang="ja-JP" altLang="en-US" dirty="0" smtClean="0"/>
                        <a:t>硫酸塩泉</a:t>
                      </a:r>
                      <a:endParaRPr kumimoji="1" lang="ja-JP" altLang="en-US" dirty="0"/>
                    </a:p>
                  </a:txBody>
                  <a:tcPr marL="91444" marR="91444">
                    <a:solidFill>
                      <a:srgbClr val="CCFFFF"/>
                    </a:solidFill>
                  </a:tcPr>
                </a:tc>
              </a:tr>
              <a:tr h="370840">
                <a:tc>
                  <a:txBody>
                    <a:bodyPr/>
                    <a:lstStyle/>
                    <a:p>
                      <a:r>
                        <a:rPr kumimoji="1" lang="ja-JP" altLang="en-US" dirty="0" smtClean="0"/>
                        <a:t>痛風</a:t>
                      </a:r>
                      <a:endParaRPr kumimoji="1" lang="ja-JP" altLang="en-US" dirty="0"/>
                    </a:p>
                  </a:txBody>
                  <a:tcPr marL="91444" marR="91444">
                    <a:solidFill>
                      <a:srgbClr val="99CCFF"/>
                    </a:solidFill>
                  </a:tcPr>
                </a:tc>
                <a:tc>
                  <a:txBody>
                    <a:bodyPr/>
                    <a:lstStyle/>
                    <a:p>
                      <a:r>
                        <a:rPr kumimoji="1" lang="ja-JP" altLang="en-US" dirty="0" smtClean="0"/>
                        <a:t>炭酸水素塩泉、放射能泉</a:t>
                      </a:r>
                      <a:endParaRPr kumimoji="1" lang="ja-JP" altLang="en-US" dirty="0"/>
                    </a:p>
                  </a:txBody>
                  <a:tcPr marL="91444" marR="91444">
                    <a:solidFill>
                      <a:srgbClr val="99CCFF"/>
                    </a:solidFill>
                  </a:tcPr>
                </a:tc>
              </a:tr>
              <a:tr h="370840">
                <a:tc>
                  <a:txBody>
                    <a:bodyPr/>
                    <a:lstStyle/>
                    <a:p>
                      <a:r>
                        <a:rPr kumimoji="1" lang="ja-JP" altLang="en-US" dirty="0" smtClean="0"/>
                        <a:t>きりきず</a:t>
                      </a:r>
                      <a:endParaRPr kumimoji="1" lang="ja-JP" altLang="en-US" dirty="0"/>
                    </a:p>
                  </a:txBody>
                  <a:tcPr marL="91444" marR="91444">
                    <a:solidFill>
                      <a:srgbClr val="CCFFFF"/>
                    </a:solidFill>
                  </a:tcPr>
                </a:tc>
                <a:tc>
                  <a:txBody>
                    <a:bodyPr/>
                    <a:lstStyle/>
                    <a:p>
                      <a:r>
                        <a:rPr kumimoji="1" lang="ja-JP" altLang="en-US" dirty="0" smtClean="0"/>
                        <a:t>塩化物泉、炭酸水素塩泉、硫酸塩泉、二酸化炭素泉</a:t>
                      </a:r>
                      <a:endParaRPr kumimoji="1" lang="ja-JP" altLang="en-US" dirty="0"/>
                    </a:p>
                  </a:txBody>
                  <a:tcPr marL="91444" marR="91444">
                    <a:solidFill>
                      <a:srgbClr val="CCFFFF"/>
                    </a:solidFill>
                  </a:tcPr>
                </a:tc>
              </a:tr>
              <a:tr h="370840">
                <a:tc>
                  <a:txBody>
                    <a:bodyPr/>
                    <a:lstStyle/>
                    <a:p>
                      <a:r>
                        <a:rPr kumimoji="1" lang="ja-JP" altLang="en-US" dirty="0" smtClean="0"/>
                        <a:t>皮膚乾燥症</a:t>
                      </a:r>
                      <a:endParaRPr kumimoji="1" lang="ja-JP" altLang="en-US" dirty="0"/>
                    </a:p>
                  </a:txBody>
                  <a:tcPr marL="91444" marR="91444">
                    <a:solidFill>
                      <a:srgbClr val="99CCFF"/>
                    </a:solidFill>
                  </a:tcPr>
                </a:tc>
                <a:tc>
                  <a:txBody>
                    <a:bodyPr/>
                    <a:lstStyle/>
                    <a:p>
                      <a:r>
                        <a:rPr kumimoji="1" lang="ja-JP" altLang="en-US" dirty="0" smtClean="0"/>
                        <a:t>塩化物泉、炭酸水素塩泉、硫酸塩泉</a:t>
                      </a:r>
                      <a:endParaRPr kumimoji="1" lang="ja-JP" altLang="en-US" dirty="0"/>
                    </a:p>
                  </a:txBody>
                  <a:tcPr marL="91444" marR="91444">
                    <a:solidFill>
                      <a:srgbClr val="99CCFF"/>
                    </a:solidFill>
                  </a:tcPr>
                </a:tc>
              </a:tr>
              <a:tr h="370840">
                <a:tc>
                  <a:txBody>
                    <a:bodyPr/>
                    <a:lstStyle/>
                    <a:p>
                      <a:r>
                        <a:rPr kumimoji="1" lang="ja-JP" altLang="en-US" dirty="0" smtClean="0"/>
                        <a:t>アトピー性皮膚炎</a:t>
                      </a:r>
                      <a:endParaRPr kumimoji="1" lang="ja-JP" altLang="en-US" dirty="0"/>
                    </a:p>
                  </a:txBody>
                  <a:tcPr marL="91444" marR="91444">
                    <a:solidFill>
                      <a:srgbClr val="CCFFFF"/>
                    </a:solidFill>
                  </a:tcPr>
                </a:tc>
                <a:tc>
                  <a:txBody>
                    <a:bodyPr/>
                    <a:lstStyle/>
                    <a:p>
                      <a:r>
                        <a:rPr kumimoji="1" lang="ja-JP" altLang="en-US" dirty="0" smtClean="0"/>
                        <a:t>酸性泉、硫黄泉</a:t>
                      </a:r>
                      <a:endParaRPr kumimoji="1" lang="ja-JP" altLang="en-US" dirty="0"/>
                    </a:p>
                  </a:txBody>
                  <a:tcPr marL="91444" marR="91444">
                    <a:solidFill>
                      <a:srgbClr val="CCFFFF"/>
                    </a:solidFill>
                  </a:tcPr>
                </a:tc>
              </a:tr>
              <a:tr h="370840">
                <a:tc>
                  <a:txBody>
                    <a:bodyPr/>
                    <a:lstStyle/>
                    <a:p>
                      <a:r>
                        <a:rPr kumimoji="1" lang="ja-JP" altLang="en-US" dirty="0" smtClean="0"/>
                        <a:t>鉄欠乏性貧血</a:t>
                      </a:r>
                      <a:endParaRPr kumimoji="1" lang="ja-JP" altLang="en-US" dirty="0"/>
                    </a:p>
                  </a:txBody>
                  <a:tcPr marL="91444" marR="91444">
                    <a:solidFill>
                      <a:srgbClr val="99CCFF"/>
                    </a:solidFill>
                  </a:tcPr>
                </a:tc>
                <a:tc>
                  <a:txBody>
                    <a:bodyPr/>
                    <a:lstStyle/>
                    <a:p>
                      <a:r>
                        <a:rPr kumimoji="1" lang="ja-JP" altLang="en-US" dirty="0" smtClean="0"/>
                        <a:t>含鉄泉</a:t>
                      </a:r>
                      <a:endParaRPr kumimoji="1" lang="ja-JP" altLang="en-US" dirty="0"/>
                    </a:p>
                  </a:txBody>
                  <a:tcPr marL="91444" marR="91444">
                    <a:solidFill>
                      <a:srgbClr val="99CCF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温泉地のポテンシャル　②高齢者と温泉</a:t>
            </a:r>
          </a:p>
        </p:txBody>
      </p:sp>
      <p:sp>
        <p:nvSpPr>
          <p:cNvPr id="19459"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E976A16F-158B-4033-9503-CF4DC4769101}" type="slidenum">
              <a:rPr lang="en-US" altLang="ja-JP" sz="1200" b="0" smtClean="0">
                <a:solidFill>
                  <a:schemeClr val="bg2"/>
                </a:solidFill>
                <a:latin typeface="Arial" charset="0"/>
              </a:rPr>
              <a:pPr eaLnBrk="1" hangingPunct="1"/>
              <a:t>10</a:t>
            </a:fld>
            <a:endParaRPr lang="en-US" altLang="ja-JP" sz="1200" b="0" smtClean="0">
              <a:solidFill>
                <a:schemeClr val="bg2"/>
              </a:solidFill>
              <a:latin typeface="Arial" charset="0"/>
            </a:endParaRPr>
          </a:p>
        </p:txBody>
      </p:sp>
      <p:sp>
        <p:nvSpPr>
          <p:cNvPr id="19460" name="テキスト ボックス 9"/>
          <p:cNvSpPr txBox="1">
            <a:spLocks noChangeArrowheads="1"/>
          </p:cNvSpPr>
          <p:nvPr/>
        </p:nvSpPr>
        <p:spPr bwMode="auto">
          <a:xfrm>
            <a:off x="6608763" y="5876925"/>
            <a:ext cx="2881312"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（備考）公益社団法人日本観光振興協会</a:t>
            </a:r>
            <a:endParaRPr lang="en-US" altLang="ja-JP" sz="800" b="0">
              <a:solidFill>
                <a:schemeClr val="tx1"/>
              </a:solidFill>
            </a:endParaRPr>
          </a:p>
          <a:p>
            <a:pPr eaLnBrk="1" hangingPunct="1"/>
            <a:r>
              <a:rPr lang="ja-JP" altLang="en-US" sz="800" b="0">
                <a:solidFill>
                  <a:schemeClr val="tx1"/>
                </a:solidFill>
              </a:rPr>
              <a:t>　　　　　</a:t>
            </a:r>
            <a:r>
              <a:rPr lang="en-US" altLang="ja-JP" sz="800" b="0">
                <a:solidFill>
                  <a:schemeClr val="tx1"/>
                </a:solidFill>
              </a:rPr>
              <a:t>『</a:t>
            </a:r>
            <a:r>
              <a:rPr lang="ja-JP" altLang="en-US" sz="800" b="0">
                <a:solidFill>
                  <a:schemeClr val="tx1"/>
                </a:solidFill>
              </a:rPr>
              <a:t>平成</a:t>
            </a:r>
            <a:r>
              <a:rPr lang="en-US" altLang="ja-JP" sz="800" b="0">
                <a:solidFill>
                  <a:schemeClr val="tx1"/>
                </a:solidFill>
              </a:rPr>
              <a:t>26</a:t>
            </a:r>
            <a:r>
              <a:rPr lang="ja-JP" altLang="en-US" sz="800" b="0">
                <a:solidFill>
                  <a:schemeClr val="tx1"/>
                </a:solidFill>
              </a:rPr>
              <a:t>年度版　観光の実態と志向</a:t>
            </a:r>
            <a:r>
              <a:rPr lang="en-US" altLang="ja-JP" sz="800" b="0">
                <a:solidFill>
                  <a:schemeClr val="tx1"/>
                </a:solidFill>
              </a:rPr>
              <a:t>』</a:t>
            </a:r>
            <a:endParaRPr lang="ja-JP" altLang="en-US" sz="800" b="0">
              <a:solidFill>
                <a:schemeClr val="tx1"/>
              </a:solidFill>
            </a:endParaRPr>
          </a:p>
        </p:txBody>
      </p:sp>
      <p:pic>
        <p:nvPicPr>
          <p:cNvPr id="19461"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4488" y="938213"/>
            <a:ext cx="6234112" cy="256222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9462" name="Text Box 26"/>
          <p:cNvSpPr txBox="1">
            <a:spLocks noChangeArrowheads="1"/>
          </p:cNvSpPr>
          <p:nvPr/>
        </p:nvSpPr>
        <p:spPr bwMode="auto">
          <a:xfrm>
            <a:off x="6537325" y="4941888"/>
            <a:ext cx="2879725"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左上図表</a:t>
            </a:r>
            <a:endParaRPr lang="en-US" altLang="ja-JP" b="0">
              <a:solidFill>
                <a:schemeClr val="tx1"/>
              </a:solidFill>
              <a:latin typeface="ＭＳ Ｐゴシック" pitchFamily="50" charset="-128"/>
            </a:endParaRPr>
          </a:p>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宿泊観光旅行先での行動（積上）</a:t>
            </a:r>
            <a:r>
              <a:rPr lang="en-US" altLang="ja-JP" b="0">
                <a:solidFill>
                  <a:schemeClr val="tx1"/>
                </a:solidFill>
                <a:latin typeface="ＭＳ Ｐゴシック" pitchFamily="50" charset="-128"/>
              </a:rPr>
              <a:t>】</a:t>
            </a:r>
          </a:p>
          <a:p>
            <a:pPr eaLnBrk="1" hangingPunct="1">
              <a:spcBef>
                <a:spcPct val="50000"/>
              </a:spcBef>
            </a:pPr>
            <a:r>
              <a:rPr lang="ja-JP" altLang="en-US" b="0">
                <a:solidFill>
                  <a:schemeClr val="tx1"/>
                </a:solidFill>
                <a:latin typeface="ＭＳ Ｐゴシック" pitchFamily="50" charset="-128"/>
              </a:rPr>
              <a:t>左下図表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希望する旅行の目的</a:t>
            </a:r>
            <a:r>
              <a:rPr lang="en-US" altLang="ja-JP" b="0">
                <a:solidFill>
                  <a:schemeClr val="tx1"/>
                </a:solidFill>
                <a:latin typeface="ＭＳ Ｐゴシック" pitchFamily="50" charset="-128"/>
              </a:rPr>
              <a:t>】</a:t>
            </a:r>
          </a:p>
        </p:txBody>
      </p:sp>
      <p:pic>
        <p:nvPicPr>
          <p:cNvPr id="19463"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4488" y="3500438"/>
            <a:ext cx="6234112"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Text Box 18"/>
          <p:cNvSpPr txBox="1">
            <a:spLocks noChangeArrowheads="1"/>
          </p:cNvSpPr>
          <p:nvPr/>
        </p:nvSpPr>
        <p:spPr bwMode="auto">
          <a:xfrm>
            <a:off x="6681788" y="1052513"/>
            <a:ext cx="2592387" cy="3786187"/>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en-US" altLang="ja-JP" sz="1600" b="0" dirty="0" smtClean="0">
                <a:solidFill>
                  <a:schemeClr val="tx1"/>
                </a:solidFill>
                <a:latin typeface="Arial" pitchFamily="34" charset="0"/>
                <a:cs typeface="Arial" pitchFamily="34" charset="0"/>
              </a:rPr>
              <a:t>60</a:t>
            </a:r>
            <a:r>
              <a:rPr lang="ja-JP" altLang="en-US" sz="1600" b="0" dirty="0" smtClean="0">
                <a:solidFill>
                  <a:schemeClr val="tx1"/>
                </a:solidFill>
                <a:latin typeface="Arial" pitchFamily="34" charset="0"/>
                <a:cs typeface="Arial" pitchFamily="34" charset="0"/>
              </a:rPr>
              <a:t>歳以上は、現在も宿泊観光旅行先で「温泉を楽しむ」割合が全体よりも高く、また、「温泉を楽しむ」旅行を希望する割合も全体を上回っている</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温泉地は</a:t>
            </a:r>
            <a:r>
              <a:rPr lang="ja-JP" altLang="en-US" sz="1600" b="0" dirty="0">
                <a:solidFill>
                  <a:schemeClr val="tx1"/>
                </a:solidFill>
                <a:latin typeface="Arial" pitchFamily="34" charset="0"/>
                <a:cs typeface="Arial" pitchFamily="34" charset="0"/>
              </a:rPr>
              <a:t>、</a:t>
            </a:r>
            <a:r>
              <a:rPr lang="ja-JP" altLang="en-US" sz="1600" b="0" dirty="0" smtClean="0">
                <a:solidFill>
                  <a:schemeClr val="tx1"/>
                </a:solidFill>
                <a:latin typeface="Arial" pitchFamily="34" charset="0"/>
                <a:cs typeface="Arial" pitchFamily="34" charset="0"/>
              </a:rPr>
              <a:t>「自然の風景や季節の花見を楽しむ」こと、「歴史や文化的な名所に訪れる」こともできる、高齢者の志向に合った旅行先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温泉地のポテンシャル　③訪日外国人と温泉</a:t>
            </a:r>
          </a:p>
        </p:txBody>
      </p:sp>
      <p:sp>
        <p:nvSpPr>
          <p:cNvPr id="20483"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56DD5B4B-9745-4ABD-B785-76A27F853274}" type="slidenum">
              <a:rPr lang="en-US" altLang="ja-JP" sz="1200" b="0" smtClean="0">
                <a:solidFill>
                  <a:schemeClr val="bg2"/>
                </a:solidFill>
                <a:latin typeface="Arial" charset="0"/>
              </a:rPr>
              <a:pPr eaLnBrk="1" hangingPunct="1"/>
              <a:t>11</a:t>
            </a:fld>
            <a:endParaRPr lang="en-US" altLang="ja-JP" sz="1200" b="0" smtClean="0">
              <a:solidFill>
                <a:schemeClr val="bg2"/>
              </a:solidFill>
              <a:latin typeface="Arial" charset="0"/>
            </a:endParaRPr>
          </a:p>
        </p:txBody>
      </p:sp>
      <p:pic>
        <p:nvPicPr>
          <p:cNvPr id="2048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5925" y="836613"/>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485"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5925" y="3575050"/>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0486" name="Text Box 26"/>
          <p:cNvSpPr txBox="1">
            <a:spLocks noChangeArrowheads="1"/>
          </p:cNvSpPr>
          <p:nvPr/>
        </p:nvSpPr>
        <p:spPr bwMode="auto">
          <a:xfrm>
            <a:off x="5097463" y="5084763"/>
            <a:ext cx="4176712"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左上図表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今回したことと次回したいこと（複数回答）</a:t>
            </a:r>
            <a:r>
              <a:rPr lang="en-US" altLang="ja-JP" b="0">
                <a:solidFill>
                  <a:schemeClr val="tx1"/>
                </a:solidFill>
                <a:latin typeface="ＭＳ Ｐゴシック" pitchFamily="50" charset="-128"/>
              </a:rPr>
              <a:t>】</a:t>
            </a:r>
          </a:p>
          <a:p>
            <a:pPr eaLnBrk="1" hangingPunct="1">
              <a:spcBef>
                <a:spcPct val="50000"/>
              </a:spcBef>
            </a:pPr>
            <a:r>
              <a:rPr lang="ja-JP" altLang="en-US" b="0">
                <a:solidFill>
                  <a:schemeClr val="tx1"/>
                </a:solidFill>
                <a:latin typeface="ＭＳ Ｐゴシック" pitchFamily="50" charset="-128"/>
              </a:rPr>
              <a:t>左下図表</a:t>
            </a:r>
            <a:endParaRPr lang="en-US" altLang="ja-JP" b="0">
              <a:solidFill>
                <a:schemeClr val="tx1"/>
              </a:solidFill>
              <a:latin typeface="ＭＳ Ｐゴシック" pitchFamily="50" charset="-128"/>
            </a:endParaRPr>
          </a:p>
          <a:p>
            <a:pPr eaLnBrk="1" hangingPunct="1">
              <a:spcBef>
                <a:spcPct val="50000"/>
              </a:spcBef>
            </a:pPr>
            <a:r>
              <a:rPr lang="en-US" altLang="ja-JP" b="0">
                <a:solidFill>
                  <a:schemeClr val="tx1"/>
                </a:solidFill>
                <a:latin typeface="ＭＳ Ｐゴシック" pitchFamily="50" charset="-128"/>
              </a:rPr>
              <a:t>    【</a:t>
            </a:r>
            <a:r>
              <a:rPr lang="ja-JP" altLang="en-US" b="0">
                <a:solidFill>
                  <a:schemeClr val="tx1"/>
                </a:solidFill>
                <a:latin typeface="ＭＳ Ｐゴシック" pitchFamily="50" charset="-128"/>
              </a:rPr>
              <a:t>今回した人のうち満足した人の割合（複数回答）</a:t>
            </a:r>
            <a:r>
              <a:rPr lang="en-US" altLang="ja-JP" b="0">
                <a:solidFill>
                  <a:schemeClr val="tx1"/>
                </a:solidFill>
                <a:latin typeface="ＭＳ Ｐゴシック" pitchFamily="50" charset="-128"/>
              </a:rPr>
              <a:t>】</a:t>
            </a:r>
          </a:p>
        </p:txBody>
      </p:sp>
      <p:sp>
        <p:nvSpPr>
          <p:cNvPr id="20487" name="テキスト ボックス 9"/>
          <p:cNvSpPr txBox="1">
            <a:spLocks noChangeArrowheads="1"/>
          </p:cNvSpPr>
          <p:nvPr/>
        </p:nvSpPr>
        <p:spPr bwMode="auto">
          <a:xfrm>
            <a:off x="5097463" y="6021388"/>
            <a:ext cx="4103687"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（備考）国土交通省観光庁　</a:t>
            </a:r>
            <a:r>
              <a:rPr lang="en-US" altLang="ja-JP" sz="800" b="0">
                <a:solidFill>
                  <a:schemeClr val="tx1"/>
                </a:solidFill>
              </a:rPr>
              <a:t>『</a:t>
            </a:r>
            <a:r>
              <a:rPr lang="ja-JP" altLang="en-US" sz="800" b="0">
                <a:solidFill>
                  <a:schemeClr val="tx1"/>
                </a:solidFill>
              </a:rPr>
              <a:t>訪日外国人の消費動向　平成</a:t>
            </a:r>
            <a:r>
              <a:rPr lang="en-US" altLang="ja-JP" sz="800" b="0">
                <a:solidFill>
                  <a:schemeClr val="tx1"/>
                </a:solidFill>
              </a:rPr>
              <a:t>26</a:t>
            </a:r>
            <a:r>
              <a:rPr lang="ja-JP" altLang="en-US" sz="800" b="0">
                <a:solidFill>
                  <a:schemeClr val="tx1"/>
                </a:solidFill>
              </a:rPr>
              <a:t>年　年次報告書</a:t>
            </a:r>
            <a:r>
              <a:rPr lang="en-US" altLang="ja-JP" sz="800" b="0">
                <a:solidFill>
                  <a:schemeClr val="tx1"/>
                </a:solidFill>
              </a:rPr>
              <a:t>』</a:t>
            </a:r>
            <a:endParaRPr lang="ja-JP" altLang="en-US" sz="800" b="0">
              <a:solidFill>
                <a:schemeClr val="tx1"/>
              </a:solidFill>
            </a:endParaRPr>
          </a:p>
        </p:txBody>
      </p:sp>
      <p:sp>
        <p:nvSpPr>
          <p:cNvPr id="8" name="Text Box 18"/>
          <p:cNvSpPr txBox="1">
            <a:spLocks noChangeArrowheads="1"/>
          </p:cNvSpPr>
          <p:nvPr/>
        </p:nvSpPr>
        <p:spPr bwMode="auto">
          <a:xfrm>
            <a:off x="5097463" y="919163"/>
            <a:ext cx="4176712" cy="4094162"/>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今回</a:t>
            </a:r>
            <a:r>
              <a:rPr lang="ja-JP" altLang="en-US" sz="1600" b="0" dirty="0">
                <a:solidFill>
                  <a:schemeClr val="tx1"/>
                </a:solidFill>
                <a:latin typeface="Arial" pitchFamily="34" charset="0"/>
                <a:cs typeface="Arial" pitchFamily="34" charset="0"/>
              </a:rPr>
              <a:t>したこととして</a:t>
            </a:r>
            <a:r>
              <a:rPr lang="ja-JP" altLang="en-US" sz="1600" b="0" dirty="0" smtClean="0">
                <a:solidFill>
                  <a:schemeClr val="tx1"/>
                </a:solidFill>
                <a:latin typeface="Arial" pitchFamily="34" charset="0"/>
                <a:cs typeface="Arial" pitchFamily="34" charset="0"/>
              </a:rPr>
              <a:t>「温泉入浴」を挙げる訪日外国人の割合が</a:t>
            </a:r>
            <a:r>
              <a:rPr lang="en-US" altLang="ja-JP" sz="1600" b="0" dirty="0" smtClean="0">
                <a:solidFill>
                  <a:schemeClr val="tx1"/>
                </a:solidFill>
                <a:latin typeface="Arial" pitchFamily="34" charset="0"/>
                <a:cs typeface="Arial" pitchFamily="34" charset="0"/>
              </a:rPr>
              <a:t>32.7</a:t>
            </a:r>
            <a:r>
              <a:rPr lang="ja-JP" altLang="en-US" sz="1600" b="0" dirty="0" smtClean="0">
                <a:solidFill>
                  <a:schemeClr val="tx1"/>
                </a:solidFill>
                <a:latin typeface="Arial" pitchFamily="34" charset="0"/>
                <a:cs typeface="Arial" pitchFamily="34" charset="0"/>
              </a:rPr>
              <a:t>％だったのに対し、次回したいこととして「温泉入浴」を挙げる回答は</a:t>
            </a:r>
            <a:r>
              <a:rPr lang="en-US" altLang="ja-JP" sz="1600" b="0" dirty="0" smtClean="0">
                <a:solidFill>
                  <a:schemeClr val="tx1"/>
                </a:solidFill>
                <a:latin typeface="Arial" pitchFamily="34" charset="0"/>
                <a:cs typeface="Arial" pitchFamily="34" charset="0"/>
              </a:rPr>
              <a:t>44.9</a:t>
            </a:r>
            <a:r>
              <a:rPr lang="ja-JP" altLang="en-US" sz="1600" b="0" dirty="0" smtClean="0">
                <a:solidFill>
                  <a:schemeClr val="tx1"/>
                </a:solidFill>
                <a:latin typeface="Arial" pitchFamily="34" charset="0"/>
                <a:cs typeface="Arial" pitchFamily="34" charset="0"/>
              </a:rPr>
              <a:t>％で、次回したいことの中では、「日本食を食べること」</a:t>
            </a:r>
            <a:r>
              <a:rPr lang="en-US" altLang="ja-JP" sz="1600" b="0" dirty="0" smtClean="0">
                <a:solidFill>
                  <a:schemeClr val="tx1"/>
                </a:solidFill>
                <a:latin typeface="Arial" pitchFamily="34" charset="0"/>
                <a:cs typeface="Arial" pitchFamily="34" charset="0"/>
              </a:rPr>
              <a:t>56.1</a:t>
            </a:r>
            <a:r>
              <a:rPr lang="ja-JP" altLang="en-US" sz="1600" b="0" dirty="0" smtClean="0">
                <a:solidFill>
                  <a:schemeClr val="tx1"/>
                </a:solidFill>
                <a:latin typeface="Arial" pitchFamily="34" charset="0"/>
                <a:cs typeface="Arial" pitchFamily="34" charset="0"/>
              </a:rPr>
              <a:t>％の次に選択率が高かった</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次回したいことの割合から今回したことの割合を引くと、「温泉入浴」は</a:t>
            </a:r>
            <a:r>
              <a:rPr lang="en-US" altLang="ja-JP" sz="1600" b="0" dirty="0" smtClean="0">
                <a:solidFill>
                  <a:schemeClr val="tx1"/>
                </a:solidFill>
                <a:latin typeface="Arial" pitchFamily="34" charset="0"/>
                <a:cs typeface="Arial" pitchFamily="34" charset="0"/>
              </a:rPr>
              <a:t>12.2</a:t>
            </a:r>
            <a:r>
              <a:rPr lang="ja-JP" altLang="en-US" sz="1600" b="0" dirty="0" smtClean="0">
                <a:solidFill>
                  <a:schemeClr val="tx1"/>
                </a:solidFill>
                <a:latin typeface="Arial" pitchFamily="34" charset="0"/>
                <a:cs typeface="Arial" pitchFamily="34" charset="0"/>
              </a:rPr>
              <a:t>％であり、「四季の体感」</a:t>
            </a:r>
            <a:r>
              <a:rPr lang="en-US" altLang="ja-JP" sz="1600" b="0" dirty="0" smtClean="0">
                <a:solidFill>
                  <a:schemeClr val="tx1"/>
                </a:solidFill>
                <a:latin typeface="Arial" pitchFamily="34" charset="0"/>
                <a:cs typeface="Arial" pitchFamily="34" charset="0"/>
              </a:rPr>
              <a:t>19.1</a:t>
            </a:r>
            <a:r>
              <a:rPr lang="ja-JP" altLang="en-US" sz="1600" b="0" dirty="0" smtClean="0">
                <a:solidFill>
                  <a:schemeClr val="tx1"/>
                </a:solidFill>
                <a:latin typeface="Arial" pitchFamily="34" charset="0"/>
                <a:cs typeface="Arial" pitchFamily="34" charset="0"/>
              </a:rPr>
              <a:t>％、「スキー・スノーボード」</a:t>
            </a:r>
            <a:r>
              <a:rPr lang="en-US" altLang="ja-JP" sz="1600" b="0" dirty="0" smtClean="0">
                <a:solidFill>
                  <a:schemeClr val="tx1"/>
                </a:solidFill>
                <a:latin typeface="Arial" pitchFamily="34" charset="0"/>
                <a:cs typeface="Arial" pitchFamily="34" charset="0"/>
              </a:rPr>
              <a:t>13.6</a:t>
            </a:r>
            <a:r>
              <a:rPr lang="ja-JP" altLang="en-US" sz="1600" b="0" dirty="0" smtClean="0">
                <a:solidFill>
                  <a:schemeClr val="tx1"/>
                </a:solidFill>
                <a:latin typeface="Arial" pitchFamily="34" charset="0"/>
                <a:cs typeface="Arial" pitchFamily="34" charset="0"/>
              </a:rPr>
              <a:t>％に続く水準だった</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今回の日本滞在中にしたことの満足度をみると、「温泉入浴」は</a:t>
            </a:r>
            <a:r>
              <a:rPr lang="en-US" altLang="ja-JP" sz="1600" b="0" dirty="0" smtClean="0">
                <a:solidFill>
                  <a:schemeClr val="tx1"/>
                </a:solidFill>
                <a:latin typeface="Arial" pitchFamily="34" charset="0"/>
                <a:cs typeface="Arial" pitchFamily="34" charset="0"/>
              </a:rPr>
              <a:t>84.6</a:t>
            </a:r>
            <a:r>
              <a:rPr lang="ja-JP" altLang="en-US" sz="1600" b="0" dirty="0" smtClean="0">
                <a:solidFill>
                  <a:schemeClr val="tx1"/>
                </a:solidFill>
                <a:latin typeface="Arial" pitchFamily="34" charset="0"/>
                <a:cs typeface="Arial" pitchFamily="34" charset="0"/>
              </a:rPr>
              <a:t>％で、「日本食を食べること」</a:t>
            </a:r>
            <a:r>
              <a:rPr lang="en-US" altLang="ja-JP" sz="1600" b="0" dirty="0" smtClean="0">
                <a:solidFill>
                  <a:schemeClr val="tx1"/>
                </a:solidFill>
                <a:latin typeface="Arial" pitchFamily="34" charset="0"/>
                <a:cs typeface="Arial" pitchFamily="34" charset="0"/>
              </a:rPr>
              <a:t>87.6</a:t>
            </a:r>
            <a:r>
              <a:rPr lang="ja-JP" altLang="en-US" sz="1600" b="0" dirty="0" smtClean="0">
                <a:solidFill>
                  <a:schemeClr val="tx1"/>
                </a:solidFill>
                <a:latin typeface="Arial" pitchFamily="34" charset="0"/>
                <a:cs typeface="Arial" pitchFamily="34" charset="0"/>
              </a:rPr>
              <a:t>％に次いで高かった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超高齢社会における温泉地の役割</a:t>
            </a:r>
          </a:p>
        </p:txBody>
      </p:sp>
      <p:sp>
        <p:nvSpPr>
          <p:cNvPr id="21507"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195506CB-FDAE-4F68-9E89-3F080D85FCE1}" type="slidenum">
              <a:rPr lang="en-US" altLang="ja-JP" sz="1200" b="0" smtClean="0">
                <a:solidFill>
                  <a:schemeClr val="bg2"/>
                </a:solidFill>
                <a:latin typeface="Arial" charset="0"/>
              </a:rPr>
              <a:pPr eaLnBrk="1" hangingPunct="1"/>
              <a:t>12</a:t>
            </a:fld>
            <a:endParaRPr lang="en-US" altLang="ja-JP" sz="1200" b="0" smtClean="0">
              <a:solidFill>
                <a:schemeClr val="bg2"/>
              </a:solidFill>
              <a:latin typeface="Arial" charset="0"/>
            </a:endParaRPr>
          </a:p>
        </p:txBody>
      </p:sp>
      <p:sp>
        <p:nvSpPr>
          <p:cNvPr id="6" name="角丸四角形 5"/>
          <p:cNvSpPr/>
          <p:nvPr/>
        </p:nvSpPr>
        <p:spPr bwMode="auto">
          <a:xfrm>
            <a:off x="2216150" y="1989138"/>
            <a:ext cx="2520950" cy="412750"/>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algn="ctr" defTabSz="957263">
              <a:defRPr/>
            </a:pPr>
            <a:r>
              <a:rPr lang="ja-JP" altLang="en-US" sz="1800" dirty="0">
                <a:solidFill>
                  <a:schemeClr val="tx1"/>
                </a:solidFill>
              </a:rPr>
              <a:t>高齢者の健康問題</a:t>
            </a:r>
          </a:p>
        </p:txBody>
      </p:sp>
      <p:sp>
        <p:nvSpPr>
          <p:cNvPr id="9" name="対角する 2 つの角を丸めた四角形 8"/>
          <p:cNvSpPr/>
          <p:nvPr/>
        </p:nvSpPr>
        <p:spPr bwMode="auto">
          <a:xfrm>
            <a:off x="1355725" y="2997200"/>
            <a:ext cx="1797050" cy="719138"/>
          </a:xfrm>
          <a:prstGeom prst="round2DiagRect">
            <a:avLst/>
          </a:prstGeom>
          <a:solidFill>
            <a:srgbClr val="FFFFCC"/>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algn="ctr" defTabSz="957263">
              <a:defRPr/>
            </a:pPr>
            <a:r>
              <a:rPr lang="ja-JP" altLang="en-US" sz="1800" dirty="0">
                <a:solidFill>
                  <a:schemeClr val="tx1"/>
                </a:solidFill>
              </a:rPr>
              <a:t>健康上の理由から旅行を躊躇</a:t>
            </a:r>
          </a:p>
        </p:txBody>
      </p:sp>
      <p:sp>
        <p:nvSpPr>
          <p:cNvPr id="10" name="対角する 2 つの角を丸めた四角形 9"/>
          <p:cNvSpPr/>
          <p:nvPr/>
        </p:nvSpPr>
        <p:spPr bwMode="auto">
          <a:xfrm>
            <a:off x="3800475" y="2997200"/>
            <a:ext cx="1817688" cy="719138"/>
          </a:xfrm>
          <a:prstGeom prst="round2DiagRect">
            <a:avLst/>
          </a:prstGeom>
          <a:solidFill>
            <a:srgbClr val="FFCCFF"/>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algn="ctr" defTabSz="957263">
              <a:defRPr/>
            </a:pPr>
            <a:r>
              <a:rPr lang="ja-JP" altLang="en-US" sz="1800" dirty="0">
                <a:solidFill>
                  <a:schemeClr val="tx1"/>
                </a:solidFill>
              </a:rPr>
              <a:t>温泉を楽しむ旅行に高い関心</a:t>
            </a:r>
          </a:p>
        </p:txBody>
      </p:sp>
      <p:sp>
        <p:nvSpPr>
          <p:cNvPr id="11" name="対角する 2 つの角を丸めた四角形 10"/>
          <p:cNvSpPr/>
          <p:nvPr/>
        </p:nvSpPr>
        <p:spPr bwMode="auto">
          <a:xfrm>
            <a:off x="6321425" y="2997200"/>
            <a:ext cx="2087563" cy="719138"/>
          </a:xfrm>
          <a:prstGeom prst="round2DiagRect">
            <a:avLst/>
          </a:prstGeom>
          <a:solidFill>
            <a:srgbClr val="CCFFCC"/>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algn="ctr" defTabSz="957263">
              <a:defRPr/>
            </a:pPr>
            <a:r>
              <a:rPr lang="ja-JP" altLang="en-US" sz="1800" dirty="0">
                <a:solidFill>
                  <a:schemeClr val="tx1"/>
                </a:solidFill>
              </a:rPr>
              <a:t>温泉入浴に</a:t>
            </a:r>
            <a:endParaRPr lang="en-US" altLang="ja-JP" sz="1800" dirty="0">
              <a:solidFill>
                <a:schemeClr val="tx1"/>
              </a:solidFill>
            </a:endParaRPr>
          </a:p>
          <a:p>
            <a:pPr algn="ctr" defTabSz="957263">
              <a:defRPr/>
            </a:pPr>
            <a:r>
              <a:rPr lang="ja-JP" altLang="en-US" sz="1800" dirty="0">
                <a:solidFill>
                  <a:schemeClr val="tx1"/>
                </a:solidFill>
              </a:rPr>
              <a:t>高い関心</a:t>
            </a:r>
          </a:p>
        </p:txBody>
      </p:sp>
      <p:sp>
        <p:nvSpPr>
          <p:cNvPr id="21512" name="正方形/長方形 11"/>
          <p:cNvSpPr>
            <a:spLocks noChangeArrowheads="1"/>
          </p:cNvSpPr>
          <p:nvPr/>
        </p:nvSpPr>
        <p:spPr bwMode="auto">
          <a:xfrm>
            <a:off x="2216150" y="981075"/>
            <a:ext cx="2520950" cy="373063"/>
          </a:xfrm>
          <a:prstGeom prst="rect">
            <a:avLst/>
          </a:prstGeom>
          <a:solidFill>
            <a:srgbClr val="CCCCFF"/>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人口減少・少子高齢化</a:t>
            </a:r>
          </a:p>
        </p:txBody>
      </p:sp>
      <p:sp>
        <p:nvSpPr>
          <p:cNvPr id="21513" name="正方形/長方形 12"/>
          <p:cNvSpPr>
            <a:spLocks noChangeArrowheads="1"/>
          </p:cNvSpPr>
          <p:nvPr/>
        </p:nvSpPr>
        <p:spPr bwMode="auto">
          <a:xfrm>
            <a:off x="6321425" y="981075"/>
            <a:ext cx="2087563" cy="373063"/>
          </a:xfrm>
          <a:prstGeom prst="rect">
            <a:avLst/>
          </a:prstGeom>
          <a:solidFill>
            <a:srgbClr val="CCFFFF"/>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訪日外国人の増加</a:t>
            </a:r>
          </a:p>
        </p:txBody>
      </p:sp>
      <p:sp>
        <p:nvSpPr>
          <p:cNvPr id="21514" name="フローチャート : 定義済み処理 13"/>
          <p:cNvSpPr>
            <a:spLocks noChangeArrowheads="1"/>
          </p:cNvSpPr>
          <p:nvPr/>
        </p:nvSpPr>
        <p:spPr bwMode="auto">
          <a:xfrm>
            <a:off x="1263650" y="4365625"/>
            <a:ext cx="7145338" cy="373063"/>
          </a:xfrm>
          <a:prstGeom prst="flowChartPredefinedProcess">
            <a:avLst/>
          </a:prstGeom>
          <a:solidFill>
            <a:srgbClr val="FFCC99"/>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高齢者・訪日外国人の受け皿となる温泉地</a:t>
            </a:r>
          </a:p>
        </p:txBody>
      </p:sp>
      <p:sp>
        <p:nvSpPr>
          <p:cNvPr id="21515" name="角丸四角形 14"/>
          <p:cNvSpPr>
            <a:spLocks noChangeArrowheads="1"/>
          </p:cNvSpPr>
          <p:nvPr/>
        </p:nvSpPr>
        <p:spPr bwMode="auto">
          <a:xfrm>
            <a:off x="1281113" y="5516563"/>
            <a:ext cx="1797050" cy="414337"/>
          </a:xfrm>
          <a:prstGeom prst="roundRect">
            <a:avLst>
              <a:gd name="adj" fmla="val 16667"/>
            </a:avLst>
          </a:prstGeom>
          <a:solidFill>
            <a:srgbClr val="FFFF66"/>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健康づくりの場</a:t>
            </a:r>
          </a:p>
        </p:txBody>
      </p:sp>
      <p:sp>
        <p:nvSpPr>
          <p:cNvPr id="21516" name="角丸四角形 15"/>
          <p:cNvSpPr>
            <a:spLocks noChangeArrowheads="1"/>
          </p:cNvSpPr>
          <p:nvPr/>
        </p:nvSpPr>
        <p:spPr bwMode="auto">
          <a:xfrm>
            <a:off x="3948113" y="5516563"/>
            <a:ext cx="1797050" cy="414337"/>
          </a:xfrm>
          <a:prstGeom prst="roundRect">
            <a:avLst>
              <a:gd name="adj" fmla="val 16667"/>
            </a:avLst>
          </a:prstGeom>
          <a:solidFill>
            <a:srgbClr val="FF99CC"/>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夢の実現の場</a:t>
            </a:r>
          </a:p>
        </p:txBody>
      </p:sp>
      <p:sp>
        <p:nvSpPr>
          <p:cNvPr id="21517" name="角丸四角形 16"/>
          <p:cNvSpPr>
            <a:spLocks noChangeArrowheads="1"/>
          </p:cNvSpPr>
          <p:nvPr/>
        </p:nvSpPr>
        <p:spPr bwMode="auto">
          <a:xfrm>
            <a:off x="6392863" y="5373688"/>
            <a:ext cx="2016125" cy="719137"/>
          </a:xfrm>
          <a:prstGeom prst="roundRect">
            <a:avLst>
              <a:gd name="adj" fmla="val 16667"/>
            </a:avLst>
          </a:prstGeom>
          <a:solidFill>
            <a:srgbClr val="99FF99"/>
          </a:solidFill>
          <a:ln w="9525" algn="ctr">
            <a:solidFill>
              <a:schemeClr val="tx1"/>
            </a:solidFill>
            <a:round/>
            <a:headEnd/>
            <a:tailEnd/>
          </a:ln>
        </p:spPr>
        <p:txBody>
          <a:bodyPr lIns="95785" tIns="47893" rIns="95785" bIns="47893">
            <a:spAutoFit/>
          </a:bodyPr>
          <a:lstStyle/>
          <a:p>
            <a:pPr algn="ctr" defTabSz="957263"/>
            <a:r>
              <a:rPr lang="ja-JP" altLang="en-US" sz="1800">
                <a:solidFill>
                  <a:schemeClr val="tx1"/>
                </a:solidFill>
              </a:rPr>
              <a:t>世界の人々が</a:t>
            </a:r>
            <a:endParaRPr lang="en-US" altLang="ja-JP" sz="1800">
              <a:solidFill>
                <a:schemeClr val="tx1"/>
              </a:solidFill>
            </a:endParaRPr>
          </a:p>
          <a:p>
            <a:pPr algn="ctr" defTabSz="957263"/>
            <a:r>
              <a:rPr lang="ja-JP" altLang="en-US" sz="1800">
                <a:solidFill>
                  <a:schemeClr val="tx1"/>
                </a:solidFill>
              </a:rPr>
              <a:t>交流する場</a:t>
            </a:r>
          </a:p>
        </p:txBody>
      </p:sp>
      <p:sp>
        <p:nvSpPr>
          <p:cNvPr id="21518" name="下矢印 17"/>
          <p:cNvSpPr>
            <a:spLocks noChangeArrowheads="1"/>
          </p:cNvSpPr>
          <p:nvPr/>
        </p:nvSpPr>
        <p:spPr bwMode="auto">
          <a:xfrm>
            <a:off x="3368675" y="1484313"/>
            <a:ext cx="288925" cy="360362"/>
          </a:xfrm>
          <a:prstGeom prst="downArrow">
            <a:avLst>
              <a:gd name="adj1" fmla="val 50000"/>
              <a:gd name="adj2" fmla="val 49890"/>
            </a:avLst>
          </a:prstGeom>
          <a:solidFill>
            <a:srgbClr val="CCCCFF"/>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19" name="下矢印 18"/>
          <p:cNvSpPr/>
          <p:nvPr/>
        </p:nvSpPr>
        <p:spPr bwMode="auto">
          <a:xfrm>
            <a:off x="2505075" y="2492375"/>
            <a:ext cx="287338" cy="360363"/>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defTabSz="957263">
              <a:defRPr/>
            </a:pPr>
            <a:endParaRPr lang="ja-JP" altLang="en-US"/>
          </a:p>
        </p:txBody>
      </p:sp>
      <p:sp>
        <p:nvSpPr>
          <p:cNvPr id="20" name="下矢印 19"/>
          <p:cNvSpPr/>
          <p:nvPr/>
        </p:nvSpPr>
        <p:spPr bwMode="auto">
          <a:xfrm>
            <a:off x="4160838" y="2492375"/>
            <a:ext cx="287337" cy="360363"/>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95785" tIns="47893" rIns="95785" bIns="47893">
            <a:spAutoFit/>
          </a:bodyPr>
          <a:lstStyle/>
          <a:p>
            <a:pPr defTabSz="957263">
              <a:defRPr/>
            </a:pPr>
            <a:endParaRPr lang="ja-JP" altLang="en-US"/>
          </a:p>
        </p:txBody>
      </p:sp>
      <p:sp>
        <p:nvSpPr>
          <p:cNvPr id="21521" name="左右矢印 20"/>
          <p:cNvSpPr>
            <a:spLocks noChangeArrowheads="1"/>
          </p:cNvSpPr>
          <p:nvPr/>
        </p:nvSpPr>
        <p:spPr bwMode="auto">
          <a:xfrm>
            <a:off x="3224213" y="3213100"/>
            <a:ext cx="504825" cy="287338"/>
          </a:xfrm>
          <a:prstGeom prst="leftRightArrow">
            <a:avLst>
              <a:gd name="adj1" fmla="val 50000"/>
              <a:gd name="adj2" fmla="val 50194"/>
            </a:avLst>
          </a:prstGeom>
          <a:solidFill>
            <a:srgbClr val="FFCC99"/>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2" name="下矢印 21"/>
          <p:cNvSpPr>
            <a:spLocks noChangeArrowheads="1"/>
          </p:cNvSpPr>
          <p:nvPr/>
        </p:nvSpPr>
        <p:spPr bwMode="auto">
          <a:xfrm>
            <a:off x="2073275" y="3860800"/>
            <a:ext cx="287338" cy="360363"/>
          </a:xfrm>
          <a:prstGeom prst="downArrow">
            <a:avLst>
              <a:gd name="adj1" fmla="val 50000"/>
              <a:gd name="adj2" fmla="val 50166"/>
            </a:avLst>
          </a:prstGeom>
          <a:solidFill>
            <a:srgbClr val="FFFFCC"/>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3" name="下矢印 22"/>
          <p:cNvSpPr>
            <a:spLocks noChangeArrowheads="1"/>
          </p:cNvSpPr>
          <p:nvPr/>
        </p:nvSpPr>
        <p:spPr bwMode="auto">
          <a:xfrm>
            <a:off x="4665663" y="3860800"/>
            <a:ext cx="287337" cy="360363"/>
          </a:xfrm>
          <a:prstGeom prst="downArrow">
            <a:avLst>
              <a:gd name="adj1" fmla="val 50000"/>
              <a:gd name="adj2" fmla="val 50166"/>
            </a:avLst>
          </a:prstGeom>
          <a:solidFill>
            <a:srgbClr val="FFCCFF"/>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4" name="下矢印 23"/>
          <p:cNvSpPr>
            <a:spLocks noChangeArrowheads="1"/>
          </p:cNvSpPr>
          <p:nvPr/>
        </p:nvSpPr>
        <p:spPr bwMode="auto">
          <a:xfrm>
            <a:off x="7185025" y="3860800"/>
            <a:ext cx="287338" cy="360363"/>
          </a:xfrm>
          <a:prstGeom prst="downArrow">
            <a:avLst>
              <a:gd name="adj1" fmla="val 50000"/>
              <a:gd name="adj2" fmla="val 50166"/>
            </a:avLst>
          </a:prstGeom>
          <a:solidFill>
            <a:srgbClr val="CCFFCC"/>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5" name="下矢印 24"/>
          <p:cNvSpPr>
            <a:spLocks noChangeArrowheads="1"/>
          </p:cNvSpPr>
          <p:nvPr/>
        </p:nvSpPr>
        <p:spPr bwMode="auto">
          <a:xfrm>
            <a:off x="2073275" y="4868863"/>
            <a:ext cx="287338" cy="360362"/>
          </a:xfrm>
          <a:prstGeom prst="downArrow">
            <a:avLst>
              <a:gd name="adj1" fmla="val 50000"/>
              <a:gd name="adj2" fmla="val 50166"/>
            </a:avLst>
          </a:prstGeom>
          <a:solidFill>
            <a:srgbClr val="FFFF66"/>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6" name="下矢印 25"/>
          <p:cNvSpPr>
            <a:spLocks noChangeArrowheads="1"/>
          </p:cNvSpPr>
          <p:nvPr/>
        </p:nvSpPr>
        <p:spPr bwMode="auto">
          <a:xfrm>
            <a:off x="4665663" y="4868863"/>
            <a:ext cx="287337" cy="360362"/>
          </a:xfrm>
          <a:prstGeom prst="downArrow">
            <a:avLst>
              <a:gd name="adj1" fmla="val 50000"/>
              <a:gd name="adj2" fmla="val 50166"/>
            </a:avLst>
          </a:prstGeom>
          <a:solidFill>
            <a:srgbClr val="FF99CC"/>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7" name="下矢印 26"/>
          <p:cNvSpPr>
            <a:spLocks noChangeArrowheads="1"/>
          </p:cNvSpPr>
          <p:nvPr/>
        </p:nvSpPr>
        <p:spPr bwMode="auto">
          <a:xfrm>
            <a:off x="7185025" y="4868863"/>
            <a:ext cx="287338" cy="360362"/>
          </a:xfrm>
          <a:prstGeom prst="downArrow">
            <a:avLst>
              <a:gd name="adj1" fmla="val 50000"/>
              <a:gd name="adj2" fmla="val 50166"/>
            </a:avLst>
          </a:prstGeom>
          <a:solidFill>
            <a:srgbClr val="99FF99"/>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8" name="下矢印 27"/>
          <p:cNvSpPr>
            <a:spLocks noChangeArrowheads="1"/>
          </p:cNvSpPr>
          <p:nvPr/>
        </p:nvSpPr>
        <p:spPr bwMode="auto">
          <a:xfrm>
            <a:off x="7185025" y="1484313"/>
            <a:ext cx="360363" cy="1368425"/>
          </a:xfrm>
          <a:prstGeom prst="downArrow">
            <a:avLst>
              <a:gd name="adj1" fmla="val 50000"/>
              <a:gd name="adj2" fmla="val 49963"/>
            </a:avLst>
          </a:prstGeom>
          <a:solidFill>
            <a:srgbClr val="CCFFFF"/>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1529" name="角丸四角形 28"/>
          <p:cNvSpPr>
            <a:spLocks noChangeArrowheads="1"/>
          </p:cNvSpPr>
          <p:nvPr/>
        </p:nvSpPr>
        <p:spPr bwMode="auto">
          <a:xfrm>
            <a:off x="1136650" y="5300663"/>
            <a:ext cx="7416800" cy="865187"/>
          </a:xfrm>
          <a:prstGeom prst="roundRect">
            <a:avLst>
              <a:gd name="adj" fmla="val 16667"/>
            </a:avLst>
          </a:prstGeom>
          <a:noFill/>
          <a:ln w="25400" algn="ctr">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lIns="95785" tIns="47893" rIns="95785" bIns="47893">
            <a:spAutoFit/>
          </a:bodyPr>
          <a:lstStyle/>
          <a:p>
            <a:pPr defTabSz="957263"/>
            <a:endParaRPr lang="ja-JP" altLang="en-US"/>
          </a:p>
        </p:txBody>
      </p:sp>
      <p:sp>
        <p:nvSpPr>
          <p:cNvPr id="21530" name="左右矢印 20"/>
          <p:cNvSpPr>
            <a:spLocks noChangeArrowheads="1"/>
          </p:cNvSpPr>
          <p:nvPr/>
        </p:nvSpPr>
        <p:spPr bwMode="auto">
          <a:xfrm>
            <a:off x="3224213" y="5589588"/>
            <a:ext cx="504825" cy="287337"/>
          </a:xfrm>
          <a:prstGeom prst="leftRightArrow">
            <a:avLst>
              <a:gd name="adj1" fmla="val 50000"/>
              <a:gd name="adj2" fmla="val 50194"/>
            </a:avLst>
          </a:prstGeom>
          <a:solidFill>
            <a:srgbClr val="FFCC66"/>
          </a:solidFill>
          <a:ln w="9525" algn="ctr">
            <a:solidFill>
              <a:schemeClr val="tx1"/>
            </a:solidFill>
            <a:round/>
            <a:headEnd/>
            <a:tailEnd/>
          </a:ln>
        </p:spPr>
        <p:txBody>
          <a:bodyPr lIns="95785" tIns="47893" rIns="95785" bIns="47893">
            <a:spAutoFit/>
          </a:bodyPr>
          <a:lstStyle/>
          <a:p>
            <a:pPr defTabSz="957263"/>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超高齢社会における温泉地の役割　①健康づくりの場</a:t>
            </a:r>
          </a:p>
        </p:txBody>
      </p:sp>
      <p:sp>
        <p:nvSpPr>
          <p:cNvPr id="22531"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889B2B8E-07B4-44E1-9878-934E3ADEC539}" type="slidenum">
              <a:rPr lang="en-US" altLang="ja-JP" sz="1200" b="0" smtClean="0">
                <a:solidFill>
                  <a:schemeClr val="bg2"/>
                </a:solidFill>
                <a:latin typeface="Arial" charset="0"/>
              </a:rPr>
              <a:pPr eaLnBrk="1" hangingPunct="1"/>
              <a:t>13</a:t>
            </a:fld>
            <a:endParaRPr lang="en-US" altLang="ja-JP" sz="1200" b="0" smtClean="0">
              <a:solidFill>
                <a:schemeClr val="bg2"/>
              </a:solidFill>
              <a:latin typeface="Arial" charset="0"/>
            </a:endParaRPr>
          </a:p>
        </p:txBody>
      </p:sp>
      <p:sp>
        <p:nvSpPr>
          <p:cNvPr id="4" name="Text Box 18"/>
          <p:cNvSpPr txBox="1">
            <a:spLocks noChangeArrowheads="1"/>
          </p:cNvSpPr>
          <p:nvPr/>
        </p:nvSpPr>
        <p:spPr bwMode="auto">
          <a:xfrm>
            <a:off x="415925" y="1052513"/>
            <a:ext cx="3241675" cy="708025"/>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just" eaLnBrk="1" hangingPunct="1">
              <a:lnSpc>
                <a:spcPct val="125000"/>
              </a:lnSpc>
              <a:buClr>
                <a:schemeClr val="accent2"/>
              </a:buClr>
              <a:defRPr/>
            </a:pPr>
            <a:r>
              <a:rPr lang="ja-JP" altLang="en-US" sz="1600" b="0" dirty="0" smtClean="0">
                <a:solidFill>
                  <a:schemeClr val="tx1"/>
                </a:solidFill>
                <a:latin typeface="Arial" pitchFamily="34" charset="0"/>
                <a:cs typeface="Arial" pitchFamily="34" charset="0"/>
              </a:rPr>
              <a:t>江戸時代の湯治</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農漁村の人々が２～３週間滞在</a:t>
            </a:r>
          </a:p>
        </p:txBody>
      </p:sp>
      <p:sp>
        <p:nvSpPr>
          <p:cNvPr id="5" name="Text Box 18"/>
          <p:cNvSpPr txBox="1">
            <a:spLocks noChangeArrowheads="1"/>
          </p:cNvSpPr>
          <p:nvPr/>
        </p:nvSpPr>
        <p:spPr bwMode="auto">
          <a:xfrm>
            <a:off x="4376738" y="1052513"/>
            <a:ext cx="4897437" cy="708025"/>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just" eaLnBrk="1" hangingPunct="1">
              <a:lnSpc>
                <a:spcPct val="125000"/>
              </a:lnSpc>
              <a:buClr>
                <a:schemeClr val="accent2"/>
              </a:buClr>
              <a:defRPr/>
            </a:pPr>
            <a:r>
              <a:rPr lang="ja-JP" altLang="en-US" sz="1600" b="0" dirty="0" smtClean="0">
                <a:solidFill>
                  <a:schemeClr val="tx1"/>
                </a:solidFill>
                <a:latin typeface="Arial" pitchFamily="34" charset="0"/>
                <a:cs typeface="Arial" pitchFamily="34" charset="0"/>
              </a:rPr>
              <a:t>現代湯治（野口冬人氏提唱）へ</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週末に日帰り、１泊２日の短期間の湯治を繰り返す</a:t>
            </a:r>
          </a:p>
        </p:txBody>
      </p:sp>
      <p:sp>
        <p:nvSpPr>
          <p:cNvPr id="22534" name="Text Box 26"/>
          <p:cNvSpPr txBox="1">
            <a:spLocks noChangeArrowheads="1"/>
          </p:cNvSpPr>
          <p:nvPr/>
        </p:nvSpPr>
        <p:spPr bwMode="auto">
          <a:xfrm>
            <a:off x="415925" y="1989138"/>
            <a:ext cx="88582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健康づくりを支援する温泉地の取り組み</a:t>
            </a:r>
            <a:r>
              <a:rPr lang="en-US" altLang="ja-JP" b="0">
                <a:solidFill>
                  <a:schemeClr val="tx1"/>
                </a:solidFill>
                <a:latin typeface="ＭＳ Ｐゴシック" pitchFamily="50" charset="-128"/>
              </a:rPr>
              <a:t>】</a:t>
            </a:r>
          </a:p>
        </p:txBody>
      </p:sp>
      <p:graphicFrame>
        <p:nvGraphicFramePr>
          <p:cNvPr id="2" name="表 1"/>
          <p:cNvGraphicFramePr>
            <a:graphicFrameLocks noGrp="1"/>
          </p:cNvGraphicFramePr>
          <p:nvPr/>
        </p:nvGraphicFramePr>
        <p:xfrm>
          <a:off x="415925" y="2371725"/>
          <a:ext cx="8858251" cy="3505200"/>
        </p:xfrm>
        <a:graphic>
          <a:graphicData uri="http://schemas.openxmlformats.org/drawingml/2006/table">
            <a:tbl>
              <a:tblPr firstRow="1" bandRow="1">
                <a:tableStyleId>{5C22544A-7EE6-4342-B048-85BDC9FD1C3A}</a:tableStyleId>
              </a:tblPr>
              <a:tblGrid>
                <a:gridCol w="1800458"/>
                <a:gridCol w="1800458"/>
                <a:gridCol w="2016512"/>
                <a:gridCol w="3240823"/>
              </a:tblGrid>
              <a:tr h="370840">
                <a:tc>
                  <a:txBody>
                    <a:bodyPr/>
                    <a:lstStyle/>
                    <a:p>
                      <a:pPr algn="ctr"/>
                      <a:r>
                        <a:rPr kumimoji="1" lang="ja-JP" altLang="en-US" dirty="0" smtClean="0"/>
                        <a:t>温泉地</a:t>
                      </a:r>
                      <a:endParaRPr kumimoji="1" lang="ja-JP" altLang="en-US" dirty="0"/>
                    </a:p>
                  </a:txBody>
                  <a:tcPr marL="91453" marR="91453"/>
                </a:tc>
                <a:tc>
                  <a:txBody>
                    <a:bodyPr/>
                    <a:lstStyle/>
                    <a:p>
                      <a:pPr algn="ctr"/>
                      <a:r>
                        <a:rPr kumimoji="1" lang="ja-JP" altLang="en-US" dirty="0" smtClean="0"/>
                        <a:t>所在地</a:t>
                      </a:r>
                      <a:endParaRPr kumimoji="1" lang="ja-JP" altLang="en-US" dirty="0"/>
                    </a:p>
                  </a:txBody>
                  <a:tcPr marL="91453" marR="91453"/>
                </a:tc>
                <a:tc>
                  <a:txBody>
                    <a:bodyPr/>
                    <a:lstStyle/>
                    <a:p>
                      <a:pPr algn="ctr"/>
                      <a:r>
                        <a:rPr kumimoji="1" lang="ja-JP" altLang="en-US" dirty="0" smtClean="0"/>
                        <a:t>泉質</a:t>
                      </a:r>
                      <a:endParaRPr kumimoji="1" lang="ja-JP" altLang="en-US" dirty="0"/>
                    </a:p>
                  </a:txBody>
                  <a:tcPr marL="91453" marR="91453"/>
                </a:tc>
                <a:tc>
                  <a:txBody>
                    <a:bodyPr/>
                    <a:lstStyle/>
                    <a:p>
                      <a:pPr algn="ctr"/>
                      <a:r>
                        <a:rPr kumimoji="1" lang="ja-JP" altLang="en-US" dirty="0" smtClean="0"/>
                        <a:t>取り組み</a:t>
                      </a:r>
                      <a:endParaRPr kumimoji="1" lang="ja-JP" altLang="en-US" dirty="0"/>
                    </a:p>
                  </a:txBody>
                  <a:tcPr marL="91453" marR="91453"/>
                </a:tc>
              </a:tr>
              <a:tr h="370840">
                <a:tc>
                  <a:txBody>
                    <a:bodyPr/>
                    <a:lstStyle/>
                    <a:p>
                      <a:r>
                        <a:rPr kumimoji="1" lang="ja-JP" altLang="en-US" dirty="0" smtClean="0"/>
                        <a:t>肘折温泉郷</a:t>
                      </a:r>
                      <a:endParaRPr kumimoji="1" lang="ja-JP" altLang="en-US" dirty="0"/>
                    </a:p>
                  </a:txBody>
                  <a:tcPr marL="91453" marR="91453"/>
                </a:tc>
                <a:tc>
                  <a:txBody>
                    <a:bodyPr/>
                    <a:lstStyle/>
                    <a:p>
                      <a:r>
                        <a:rPr kumimoji="1" lang="ja-JP" altLang="en-US" dirty="0" smtClean="0"/>
                        <a:t>山形県大蔵村</a:t>
                      </a:r>
                      <a:endParaRPr kumimoji="1" lang="ja-JP" altLang="en-US" dirty="0"/>
                    </a:p>
                  </a:txBody>
                  <a:tcPr marL="91453" marR="91453"/>
                </a:tc>
                <a:tc>
                  <a:txBody>
                    <a:bodyPr/>
                    <a:lstStyle/>
                    <a:p>
                      <a:r>
                        <a:rPr kumimoji="1" lang="ja-JP" altLang="en-US" dirty="0" smtClean="0"/>
                        <a:t>炭酸水素塩泉</a:t>
                      </a:r>
                      <a:endParaRPr kumimoji="1" lang="ja-JP" altLang="en-US" dirty="0"/>
                    </a:p>
                  </a:txBody>
                  <a:tcPr marL="91453" marR="91453"/>
                </a:tc>
                <a:tc>
                  <a:txBody>
                    <a:bodyPr/>
                    <a:lstStyle/>
                    <a:p>
                      <a:r>
                        <a:rPr kumimoji="1" lang="ja-JP" altLang="en-US" dirty="0" smtClean="0"/>
                        <a:t>温泉療養相談所開設</a:t>
                      </a:r>
                      <a:endParaRPr kumimoji="1" lang="ja-JP" altLang="en-US" dirty="0"/>
                    </a:p>
                  </a:txBody>
                  <a:tcPr marL="91453" marR="91453"/>
                </a:tc>
              </a:tr>
              <a:tr h="370840">
                <a:tc>
                  <a:txBody>
                    <a:bodyPr/>
                    <a:lstStyle/>
                    <a:p>
                      <a:r>
                        <a:rPr kumimoji="1" lang="ja-JP" altLang="en-US" dirty="0" smtClean="0"/>
                        <a:t>いわき湯本温泉</a:t>
                      </a:r>
                      <a:endParaRPr kumimoji="1" lang="ja-JP" altLang="en-US" dirty="0"/>
                    </a:p>
                  </a:txBody>
                  <a:tcPr marL="91453" marR="91453"/>
                </a:tc>
                <a:tc>
                  <a:txBody>
                    <a:bodyPr/>
                    <a:lstStyle/>
                    <a:p>
                      <a:r>
                        <a:rPr kumimoji="1" lang="ja-JP" altLang="en-US" dirty="0" smtClean="0"/>
                        <a:t>福島県いわき市</a:t>
                      </a:r>
                      <a:endParaRPr kumimoji="1" lang="ja-JP" altLang="en-US" dirty="0"/>
                    </a:p>
                  </a:txBody>
                  <a:tcPr marL="91453" marR="91453"/>
                </a:tc>
                <a:tc>
                  <a:txBody>
                    <a:bodyPr/>
                    <a:lstStyle/>
                    <a:p>
                      <a:r>
                        <a:rPr kumimoji="1" lang="ja-JP" altLang="en-US" dirty="0" smtClean="0"/>
                        <a:t>硫黄泉</a:t>
                      </a:r>
                      <a:endParaRPr kumimoji="1" lang="ja-JP" altLang="en-US" dirty="0"/>
                    </a:p>
                  </a:txBody>
                  <a:tcPr marL="91453" marR="91453"/>
                </a:tc>
                <a:tc>
                  <a:txBody>
                    <a:bodyPr/>
                    <a:lstStyle/>
                    <a:p>
                      <a:r>
                        <a:rPr kumimoji="1" lang="ja-JP" altLang="en-US" dirty="0" smtClean="0"/>
                        <a:t>水中運動体験プログラム</a:t>
                      </a:r>
                      <a:endParaRPr kumimoji="1" lang="en-US" altLang="ja-JP" dirty="0" smtClean="0"/>
                    </a:p>
                    <a:p>
                      <a:r>
                        <a:rPr kumimoji="1" lang="ja-JP" altLang="en-US" dirty="0" smtClean="0"/>
                        <a:t>温泉保養士によるアドバイス</a:t>
                      </a:r>
                      <a:endParaRPr kumimoji="1" lang="ja-JP" altLang="en-US" dirty="0"/>
                    </a:p>
                  </a:txBody>
                  <a:tcPr marL="91453" marR="91453"/>
                </a:tc>
              </a:tr>
              <a:tr h="370840">
                <a:tc>
                  <a:txBody>
                    <a:bodyPr/>
                    <a:lstStyle/>
                    <a:p>
                      <a:r>
                        <a:rPr kumimoji="1" lang="ja-JP" altLang="en-US" dirty="0" smtClean="0"/>
                        <a:t>増富温泉</a:t>
                      </a:r>
                      <a:endParaRPr kumimoji="1" lang="ja-JP" altLang="en-US" dirty="0"/>
                    </a:p>
                  </a:txBody>
                  <a:tcPr marL="91453" marR="91453"/>
                </a:tc>
                <a:tc>
                  <a:txBody>
                    <a:bodyPr/>
                    <a:lstStyle/>
                    <a:p>
                      <a:r>
                        <a:rPr kumimoji="1" lang="ja-JP" altLang="en-US" dirty="0" smtClean="0"/>
                        <a:t>山梨県北杜市</a:t>
                      </a:r>
                      <a:endParaRPr kumimoji="1" lang="ja-JP" altLang="en-US" dirty="0"/>
                    </a:p>
                  </a:txBody>
                  <a:tcPr marL="91453" marR="91453"/>
                </a:tc>
                <a:tc>
                  <a:txBody>
                    <a:bodyPr/>
                    <a:lstStyle/>
                    <a:p>
                      <a:r>
                        <a:rPr kumimoji="1" lang="ja-JP" altLang="en-US" dirty="0" smtClean="0"/>
                        <a:t>炭酸水素塩泉</a:t>
                      </a:r>
                      <a:endParaRPr kumimoji="1" lang="ja-JP" altLang="en-US" dirty="0"/>
                    </a:p>
                  </a:txBody>
                  <a:tcPr marL="91453" marR="91453"/>
                </a:tc>
                <a:tc>
                  <a:txBody>
                    <a:bodyPr/>
                    <a:lstStyle/>
                    <a:p>
                      <a:r>
                        <a:rPr kumimoji="1" lang="ja-JP" altLang="en-US" dirty="0" smtClean="0"/>
                        <a:t>健康教室</a:t>
                      </a:r>
                      <a:endParaRPr kumimoji="1" lang="ja-JP" altLang="en-US" dirty="0"/>
                    </a:p>
                  </a:txBody>
                  <a:tcPr marL="91453" marR="91453"/>
                </a:tc>
              </a:tr>
              <a:tr h="370840">
                <a:tc>
                  <a:txBody>
                    <a:bodyPr/>
                    <a:lstStyle/>
                    <a:p>
                      <a:r>
                        <a:rPr kumimoji="1" lang="ja-JP" altLang="en-US" dirty="0" smtClean="0"/>
                        <a:t>熱海温泉</a:t>
                      </a:r>
                      <a:endParaRPr kumimoji="1" lang="ja-JP" altLang="en-US" dirty="0"/>
                    </a:p>
                  </a:txBody>
                  <a:tcPr marL="91453" marR="91453"/>
                </a:tc>
                <a:tc>
                  <a:txBody>
                    <a:bodyPr/>
                    <a:lstStyle/>
                    <a:p>
                      <a:r>
                        <a:rPr kumimoji="1" lang="ja-JP" altLang="en-US" dirty="0" smtClean="0"/>
                        <a:t>静岡県熱海市</a:t>
                      </a:r>
                      <a:endParaRPr kumimoji="1" lang="ja-JP" altLang="en-US" dirty="0"/>
                    </a:p>
                  </a:txBody>
                  <a:tcPr marL="91453" marR="91453"/>
                </a:tc>
                <a:tc>
                  <a:txBody>
                    <a:bodyPr/>
                    <a:lstStyle/>
                    <a:p>
                      <a:r>
                        <a:rPr kumimoji="1" lang="ja-JP" altLang="en-US" dirty="0" smtClean="0"/>
                        <a:t>塩化物泉</a:t>
                      </a:r>
                      <a:endParaRPr kumimoji="1" lang="ja-JP" altLang="en-US" dirty="0"/>
                    </a:p>
                  </a:txBody>
                  <a:tcPr marL="91453" marR="91453"/>
                </a:tc>
                <a:tc>
                  <a:txBody>
                    <a:bodyPr/>
                    <a:lstStyle/>
                    <a:p>
                      <a:r>
                        <a:rPr kumimoji="1" lang="ja-JP" altLang="en-US" dirty="0" smtClean="0"/>
                        <a:t>運動プログラム（熱海養生法）</a:t>
                      </a:r>
                      <a:endParaRPr kumimoji="1" lang="ja-JP" altLang="en-US" dirty="0"/>
                    </a:p>
                  </a:txBody>
                  <a:tcPr marL="91453" marR="91453"/>
                </a:tc>
              </a:tr>
              <a:tr h="370840">
                <a:tc>
                  <a:txBody>
                    <a:bodyPr/>
                    <a:lstStyle/>
                    <a:p>
                      <a:r>
                        <a:rPr kumimoji="1" lang="ja-JP" altLang="en-US" dirty="0" smtClean="0"/>
                        <a:t>関金温泉</a:t>
                      </a:r>
                      <a:endParaRPr kumimoji="1" lang="ja-JP" altLang="en-US" dirty="0"/>
                    </a:p>
                  </a:txBody>
                  <a:tcPr marL="91453" marR="91453"/>
                </a:tc>
                <a:tc>
                  <a:txBody>
                    <a:bodyPr/>
                    <a:lstStyle/>
                    <a:p>
                      <a:r>
                        <a:rPr kumimoji="1" lang="ja-JP" altLang="en-US" dirty="0" smtClean="0"/>
                        <a:t>鳥取県倉吉市</a:t>
                      </a:r>
                      <a:endParaRPr kumimoji="1" lang="ja-JP" altLang="en-US" dirty="0"/>
                    </a:p>
                  </a:txBody>
                  <a:tcPr marL="91453" marR="91453"/>
                </a:tc>
                <a:tc>
                  <a:txBody>
                    <a:bodyPr/>
                    <a:lstStyle/>
                    <a:p>
                      <a:r>
                        <a:rPr kumimoji="1" lang="ja-JP" altLang="en-US" dirty="0" smtClean="0"/>
                        <a:t>放射能泉</a:t>
                      </a:r>
                      <a:endParaRPr kumimoji="1" lang="ja-JP" altLang="en-US" dirty="0"/>
                    </a:p>
                  </a:txBody>
                  <a:tcPr marL="91453" marR="91453"/>
                </a:tc>
                <a:tc>
                  <a:txBody>
                    <a:bodyPr/>
                    <a:lstStyle/>
                    <a:p>
                      <a:r>
                        <a:rPr kumimoji="1" lang="ja-JP" altLang="en-US" dirty="0" smtClean="0"/>
                        <a:t>湯中運動教室</a:t>
                      </a:r>
                      <a:endParaRPr kumimoji="1" lang="ja-JP" altLang="en-US" dirty="0"/>
                    </a:p>
                  </a:txBody>
                  <a:tcPr marL="91453" marR="91453"/>
                </a:tc>
              </a:tr>
              <a:tr h="370840">
                <a:tc>
                  <a:txBody>
                    <a:bodyPr/>
                    <a:lstStyle/>
                    <a:p>
                      <a:r>
                        <a:rPr kumimoji="1" lang="ja-JP" altLang="en-US" dirty="0" smtClean="0"/>
                        <a:t>三朝温泉</a:t>
                      </a:r>
                      <a:endParaRPr kumimoji="1" lang="ja-JP" altLang="en-US" dirty="0"/>
                    </a:p>
                  </a:txBody>
                  <a:tcPr marL="91453" marR="91453"/>
                </a:tc>
                <a:tc>
                  <a:txBody>
                    <a:bodyPr/>
                    <a:lstStyle/>
                    <a:p>
                      <a:r>
                        <a:rPr kumimoji="1" lang="ja-JP" altLang="en-US" dirty="0" smtClean="0"/>
                        <a:t>鳥取県三朝町</a:t>
                      </a:r>
                      <a:endParaRPr kumimoji="1" lang="ja-JP" altLang="en-US" dirty="0"/>
                    </a:p>
                  </a:txBody>
                  <a:tcPr marL="91453" marR="91453"/>
                </a:tc>
                <a:tc>
                  <a:txBody>
                    <a:bodyPr/>
                    <a:lstStyle/>
                    <a:p>
                      <a:r>
                        <a:rPr kumimoji="1" lang="ja-JP" altLang="en-US" dirty="0" smtClean="0"/>
                        <a:t>放射能泉</a:t>
                      </a:r>
                      <a:endParaRPr kumimoji="1" lang="ja-JP" altLang="en-US" dirty="0"/>
                    </a:p>
                  </a:txBody>
                  <a:tcPr marL="91453" marR="91453"/>
                </a:tc>
                <a:tc>
                  <a:txBody>
                    <a:bodyPr/>
                    <a:lstStyle/>
                    <a:p>
                      <a:r>
                        <a:rPr kumimoji="1" lang="ja-JP" altLang="en-US" dirty="0" smtClean="0"/>
                        <a:t>岡山大学病院三朝医療センターと連携した滞在プラン</a:t>
                      </a:r>
                      <a:endParaRPr kumimoji="1" lang="ja-JP" altLang="en-US" dirty="0"/>
                    </a:p>
                  </a:txBody>
                  <a:tcPr marL="91453" marR="91453"/>
                </a:tc>
              </a:tr>
              <a:tr h="370840">
                <a:tc>
                  <a:txBody>
                    <a:bodyPr/>
                    <a:lstStyle/>
                    <a:p>
                      <a:r>
                        <a:rPr kumimoji="1" lang="ja-JP" altLang="en-US" dirty="0" smtClean="0"/>
                        <a:t>長湯温泉ほか</a:t>
                      </a:r>
                      <a:endParaRPr kumimoji="1" lang="ja-JP" altLang="en-US" dirty="0"/>
                    </a:p>
                  </a:txBody>
                  <a:tcPr marL="91453" marR="91453"/>
                </a:tc>
                <a:tc>
                  <a:txBody>
                    <a:bodyPr/>
                    <a:lstStyle/>
                    <a:p>
                      <a:r>
                        <a:rPr kumimoji="1" lang="ja-JP" altLang="en-US" dirty="0" smtClean="0"/>
                        <a:t>大分県竹田市</a:t>
                      </a:r>
                      <a:endParaRPr kumimoji="1" lang="ja-JP" altLang="en-US" dirty="0"/>
                    </a:p>
                  </a:txBody>
                  <a:tcPr marL="91453" marR="91453"/>
                </a:tc>
                <a:tc>
                  <a:txBody>
                    <a:bodyPr/>
                    <a:lstStyle/>
                    <a:p>
                      <a:r>
                        <a:rPr kumimoji="1" lang="ja-JP" altLang="en-US" dirty="0" smtClean="0"/>
                        <a:t>二酸化炭素泉ほか</a:t>
                      </a:r>
                      <a:endParaRPr kumimoji="1" lang="ja-JP" altLang="en-US" dirty="0"/>
                    </a:p>
                  </a:txBody>
                  <a:tcPr marL="91453" marR="91453"/>
                </a:tc>
                <a:tc>
                  <a:txBody>
                    <a:bodyPr/>
                    <a:lstStyle/>
                    <a:p>
                      <a:r>
                        <a:rPr kumimoji="1" lang="ja-JP" altLang="en-US" dirty="0" smtClean="0"/>
                        <a:t>温泉療養保健システム</a:t>
                      </a:r>
                      <a:endParaRPr kumimoji="1" lang="ja-JP" altLang="en-US" dirty="0"/>
                    </a:p>
                  </a:txBody>
                  <a:tcPr marL="91453" marR="91453"/>
                </a:tc>
              </a:tr>
            </a:tbl>
          </a:graphicData>
        </a:graphic>
      </p:graphicFrame>
      <p:sp>
        <p:nvSpPr>
          <p:cNvPr id="22582" name="テキスト ボックス 9"/>
          <p:cNvSpPr txBox="1">
            <a:spLocks noChangeArrowheads="1"/>
          </p:cNvSpPr>
          <p:nvPr/>
        </p:nvSpPr>
        <p:spPr bwMode="auto">
          <a:xfrm>
            <a:off x="412750" y="5876925"/>
            <a:ext cx="259556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（備考）各種資料より株式会社日本政策投資銀行作成</a:t>
            </a:r>
          </a:p>
        </p:txBody>
      </p:sp>
      <p:sp>
        <p:nvSpPr>
          <p:cNvPr id="22583" name="右矢印 2"/>
          <p:cNvSpPr>
            <a:spLocks noChangeArrowheads="1"/>
          </p:cNvSpPr>
          <p:nvPr/>
        </p:nvSpPr>
        <p:spPr bwMode="auto">
          <a:xfrm>
            <a:off x="3800475" y="1268413"/>
            <a:ext cx="504825" cy="288925"/>
          </a:xfrm>
          <a:prstGeom prst="rightArrow">
            <a:avLst>
              <a:gd name="adj1" fmla="val 50000"/>
              <a:gd name="adj2" fmla="val 49918"/>
            </a:avLst>
          </a:prstGeom>
          <a:solidFill>
            <a:srgbClr val="00B0F0"/>
          </a:solidFill>
          <a:ln w="9525" algn="ctr">
            <a:solidFill>
              <a:schemeClr val="tx1"/>
            </a:solidFill>
            <a:round/>
            <a:headEnd/>
            <a:tailEnd/>
          </a:ln>
        </p:spPr>
        <p:txBody>
          <a:bodyPr lIns="95785" tIns="47893" rIns="95785" bIns="47893">
            <a:spAutoFit/>
          </a:bodyPr>
          <a:lstStyle/>
          <a:p>
            <a:pPr defTabSz="957263"/>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超高齢社会における温泉地の役割　②夢の実現の場</a:t>
            </a:r>
          </a:p>
        </p:txBody>
      </p:sp>
      <p:sp>
        <p:nvSpPr>
          <p:cNvPr id="23555"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D37E1ACD-8D21-44C6-BDC4-9729A76913D2}" type="slidenum">
              <a:rPr lang="en-US" altLang="ja-JP" sz="1200" b="0" smtClean="0">
                <a:solidFill>
                  <a:schemeClr val="bg2"/>
                </a:solidFill>
                <a:latin typeface="Arial" charset="0"/>
              </a:rPr>
              <a:pPr eaLnBrk="1" hangingPunct="1"/>
              <a:t>14</a:t>
            </a:fld>
            <a:endParaRPr lang="en-US" altLang="ja-JP" sz="1200" b="0" smtClean="0">
              <a:solidFill>
                <a:schemeClr val="bg2"/>
              </a:solidFill>
              <a:latin typeface="Arial" charset="0"/>
            </a:endParaRPr>
          </a:p>
        </p:txBody>
      </p:sp>
      <p:sp>
        <p:nvSpPr>
          <p:cNvPr id="4" name="正方形/長方形 28"/>
          <p:cNvSpPr>
            <a:spLocks noChangeArrowheads="1"/>
          </p:cNvSpPr>
          <p:nvPr/>
        </p:nvSpPr>
        <p:spPr bwMode="auto">
          <a:xfrm>
            <a:off x="415925" y="977900"/>
            <a:ext cx="8858250" cy="373063"/>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algn="ctr" defTabSz="957263">
              <a:defRPr/>
            </a:pPr>
            <a:r>
              <a:rPr lang="ja-JP" altLang="en-US" sz="1800" dirty="0">
                <a:solidFill>
                  <a:schemeClr val="tx2"/>
                </a:solidFill>
              </a:rPr>
              <a:t>高齢者の旅行（移動、滞在）を後押しする取り組みの充実</a:t>
            </a:r>
          </a:p>
        </p:txBody>
      </p:sp>
      <p:sp>
        <p:nvSpPr>
          <p:cNvPr id="23557" name="Text Box 26"/>
          <p:cNvSpPr txBox="1">
            <a:spLocks noChangeArrowheads="1"/>
          </p:cNvSpPr>
          <p:nvPr/>
        </p:nvSpPr>
        <p:spPr bwMode="auto">
          <a:xfrm>
            <a:off x="415925" y="1484313"/>
            <a:ext cx="88582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高齢者の旅行（移動、滞在）を後押しする取り組み</a:t>
            </a:r>
            <a:r>
              <a:rPr lang="en-US" altLang="ja-JP" b="0">
                <a:solidFill>
                  <a:schemeClr val="tx1"/>
                </a:solidFill>
                <a:latin typeface="ＭＳ Ｐゴシック" pitchFamily="50" charset="-128"/>
              </a:rPr>
              <a:t>】</a:t>
            </a:r>
          </a:p>
        </p:txBody>
      </p:sp>
      <p:graphicFrame>
        <p:nvGraphicFramePr>
          <p:cNvPr id="2" name="表 1"/>
          <p:cNvGraphicFramePr>
            <a:graphicFrameLocks noGrp="1"/>
          </p:cNvGraphicFramePr>
          <p:nvPr/>
        </p:nvGraphicFramePr>
        <p:xfrm>
          <a:off x="488950" y="1916113"/>
          <a:ext cx="8712200" cy="4029074"/>
        </p:xfrm>
        <a:graphic>
          <a:graphicData uri="http://schemas.openxmlformats.org/drawingml/2006/table">
            <a:tbl>
              <a:tblPr firstRow="1" bandRow="1">
                <a:tableStyleId>{5C22544A-7EE6-4342-B048-85BDC9FD1C3A}</a:tableStyleId>
              </a:tblPr>
              <a:tblGrid>
                <a:gridCol w="2016046"/>
                <a:gridCol w="6696154"/>
              </a:tblGrid>
              <a:tr h="370842">
                <a:tc>
                  <a:txBody>
                    <a:bodyPr/>
                    <a:lstStyle/>
                    <a:p>
                      <a:pPr algn="ctr"/>
                      <a:r>
                        <a:rPr kumimoji="1" lang="ja-JP" altLang="en-US" sz="1800" dirty="0" smtClean="0"/>
                        <a:t>事業者</a:t>
                      </a:r>
                      <a:endParaRPr kumimoji="1" lang="ja-JP" altLang="en-US" sz="1800" dirty="0"/>
                    </a:p>
                  </a:txBody>
                  <a:tcPr marL="91432" marR="91432"/>
                </a:tc>
                <a:tc>
                  <a:txBody>
                    <a:bodyPr/>
                    <a:lstStyle/>
                    <a:p>
                      <a:pPr algn="ctr"/>
                      <a:r>
                        <a:rPr kumimoji="1" lang="ja-JP" altLang="en-US" sz="1800" dirty="0" smtClean="0"/>
                        <a:t>概要</a:t>
                      </a:r>
                      <a:endParaRPr kumimoji="1" lang="ja-JP" altLang="en-US" sz="1800" dirty="0"/>
                    </a:p>
                  </a:txBody>
                  <a:tcPr marL="91432" marR="91432"/>
                </a:tc>
              </a:tr>
              <a:tr h="1188931">
                <a:tc>
                  <a:txBody>
                    <a:bodyPr/>
                    <a:lstStyle/>
                    <a:p>
                      <a:r>
                        <a:rPr kumimoji="1" lang="en-US" altLang="ja-JP" sz="1800" dirty="0" smtClean="0"/>
                        <a:t>SPI</a:t>
                      </a:r>
                      <a:r>
                        <a:rPr kumimoji="1" lang="ja-JP" altLang="en-US" sz="1800" dirty="0" smtClean="0"/>
                        <a:t>あ・える倶楽部</a:t>
                      </a:r>
                      <a:endParaRPr kumimoji="1" lang="ja-JP" altLang="en-US" sz="1800" dirty="0"/>
                    </a:p>
                  </a:txBody>
                  <a:tcPr marL="91432" marR="91432"/>
                </a:tc>
                <a:tc>
                  <a:txBody>
                    <a:bodyPr/>
                    <a:lstStyle/>
                    <a:p>
                      <a:pPr marL="285750" indent="-285750">
                        <a:buFont typeface="Wingdings" pitchFamily="2" charset="2"/>
                        <a:buChar char="l"/>
                      </a:pPr>
                      <a:r>
                        <a:rPr kumimoji="1" lang="en-US" altLang="ja-JP" sz="1800" dirty="0" smtClean="0"/>
                        <a:t>1997</a:t>
                      </a:r>
                      <a:r>
                        <a:rPr kumimoji="1" lang="ja-JP" altLang="en-US" sz="1800" dirty="0" smtClean="0"/>
                        <a:t>年にバリアフリー旅行部門を設置</a:t>
                      </a:r>
                      <a:endParaRPr kumimoji="1" lang="en-US" altLang="ja-JP" sz="1800" dirty="0" smtClean="0"/>
                    </a:p>
                    <a:p>
                      <a:pPr marL="285750" indent="-285750">
                        <a:buFont typeface="Wingdings" pitchFamily="2" charset="2"/>
                        <a:buChar char="l"/>
                      </a:pPr>
                      <a:r>
                        <a:rPr kumimoji="1" lang="ja-JP" altLang="en-US" sz="1800" dirty="0" smtClean="0"/>
                        <a:t>全国で約</a:t>
                      </a:r>
                      <a:r>
                        <a:rPr kumimoji="1" lang="en-US" altLang="ja-JP" sz="1800" dirty="0" smtClean="0"/>
                        <a:t>800</a:t>
                      </a:r>
                      <a:r>
                        <a:rPr kumimoji="1" lang="ja-JP" altLang="en-US" sz="1800" dirty="0" smtClean="0"/>
                        <a:t>人登録しているトラベルヘルパー（介護技術と旅行の業務知識を備えた外出支援専門員）がオーダーメードの旅行に添乗</a:t>
                      </a:r>
                      <a:endParaRPr kumimoji="1" lang="ja-JP" altLang="en-US" sz="1800" dirty="0"/>
                    </a:p>
                  </a:txBody>
                  <a:tcPr marL="91432" marR="91432"/>
                </a:tc>
              </a:tr>
              <a:tr h="914558">
                <a:tc>
                  <a:txBody>
                    <a:bodyPr/>
                    <a:lstStyle/>
                    <a:p>
                      <a:r>
                        <a:rPr kumimoji="1" lang="ja-JP" altLang="en-US" sz="1800" dirty="0" smtClean="0"/>
                        <a:t>クラブツーリズム</a:t>
                      </a:r>
                      <a:endParaRPr kumimoji="1" lang="ja-JP" altLang="en-US" sz="1800" dirty="0"/>
                    </a:p>
                  </a:txBody>
                  <a:tcPr marL="91432" marR="91432"/>
                </a:tc>
                <a:tc>
                  <a:txBody>
                    <a:bodyPr/>
                    <a:lstStyle/>
                    <a:p>
                      <a:pPr marL="285750" indent="-285750">
                        <a:buFont typeface="Wingdings" pitchFamily="2" charset="2"/>
                        <a:buChar char="l"/>
                      </a:pPr>
                      <a:r>
                        <a:rPr kumimoji="1" lang="en-US" altLang="ja-JP" sz="1800" dirty="0" smtClean="0"/>
                        <a:t>1998</a:t>
                      </a:r>
                      <a:r>
                        <a:rPr kumimoji="1" lang="ja-JP" altLang="en-US" sz="1800" dirty="0" smtClean="0"/>
                        <a:t>年より車いすや杖の人を対象にした専用のツアーを販売</a:t>
                      </a:r>
                      <a:endParaRPr kumimoji="1" lang="en-US" altLang="ja-JP" sz="1800" dirty="0" smtClean="0"/>
                    </a:p>
                    <a:p>
                      <a:pPr marL="285750" indent="-285750">
                        <a:buFont typeface="Wingdings" pitchFamily="2" charset="2"/>
                        <a:buChar char="l"/>
                      </a:pPr>
                      <a:r>
                        <a:rPr kumimoji="1" lang="ja-JP" altLang="en-US" sz="1800" dirty="0" smtClean="0"/>
                        <a:t>介護職員初任者研修（旧ホームヘルパー２級）以上の資格を持つトラベルサポーターが同行</a:t>
                      </a:r>
                      <a:endParaRPr kumimoji="1" lang="ja-JP" altLang="en-US" sz="1800" dirty="0"/>
                    </a:p>
                  </a:txBody>
                  <a:tcPr marL="91432" marR="91432"/>
                </a:tc>
              </a:tr>
              <a:tr h="914558">
                <a:tc>
                  <a:txBody>
                    <a:bodyPr/>
                    <a:lstStyle/>
                    <a:p>
                      <a:r>
                        <a:rPr kumimoji="1" lang="ja-JP" altLang="en-US" sz="1800" dirty="0" smtClean="0"/>
                        <a:t>エイチ・アイ・エス</a:t>
                      </a:r>
                      <a:endParaRPr kumimoji="1" lang="ja-JP" altLang="en-US" sz="1800" dirty="0"/>
                    </a:p>
                  </a:txBody>
                  <a:tcPr marL="91432" marR="91432"/>
                </a:tc>
                <a:tc>
                  <a:txBody>
                    <a:bodyPr/>
                    <a:lstStyle/>
                    <a:p>
                      <a:pPr marL="285750" indent="-285750">
                        <a:buFont typeface="Wingdings" pitchFamily="2" charset="2"/>
                        <a:buChar char="l"/>
                      </a:pPr>
                      <a:r>
                        <a:rPr kumimoji="1" lang="en-US" altLang="ja-JP" sz="1800" dirty="0" smtClean="0"/>
                        <a:t>2002</a:t>
                      </a:r>
                      <a:r>
                        <a:rPr kumimoji="1" lang="ja-JP" altLang="en-US" sz="1800" dirty="0" smtClean="0"/>
                        <a:t>年にバリアフリートラベルデスクを開設</a:t>
                      </a:r>
                      <a:endParaRPr kumimoji="1" lang="en-US" altLang="ja-JP" sz="1800" dirty="0" smtClean="0"/>
                    </a:p>
                    <a:p>
                      <a:pPr marL="285750" indent="-285750">
                        <a:buFont typeface="Wingdings" pitchFamily="2" charset="2"/>
                        <a:buChar char="l"/>
                      </a:pPr>
                      <a:r>
                        <a:rPr kumimoji="1" lang="ja-JP" altLang="en-US" sz="1800" dirty="0" smtClean="0"/>
                        <a:t>バリアフリーツアーには介助の訓練や専門知識の研修を受けた添乗員が同行</a:t>
                      </a:r>
                      <a:endParaRPr kumimoji="1" lang="ja-JP" altLang="en-US" sz="1800" dirty="0"/>
                    </a:p>
                  </a:txBody>
                  <a:tcPr marL="91432" marR="91432"/>
                </a:tc>
              </a:tr>
              <a:tr h="640185">
                <a:tc>
                  <a:txBody>
                    <a:bodyPr/>
                    <a:lstStyle/>
                    <a:p>
                      <a:r>
                        <a:rPr kumimoji="1" lang="ja-JP" altLang="en-US" sz="1800" dirty="0" smtClean="0"/>
                        <a:t>ジェイ・ティー・ビー</a:t>
                      </a:r>
                      <a:endParaRPr kumimoji="1" lang="ja-JP" altLang="en-US" sz="1800" dirty="0"/>
                    </a:p>
                  </a:txBody>
                  <a:tcPr marL="91432" marR="91432"/>
                </a:tc>
                <a:tc>
                  <a:txBody>
                    <a:bodyPr/>
                    <a:lstStyle/>
                    <a:p>
                      <a:pPr marL="285750" indent="-285750">
                        <a:buFont typeface="Wingdings" pitchFamily="2" charset="2"/>
                        <a:buChar char="l"/>
                      </a:pPr>
                      <a:r>
                        <a:rPr kumimoji="1" lang="en-US" altLang="ja-JP" sz="1800" dirty="0" smtClean="0"/>
                        <a:t>2013</a:t>
                      </a:r>
                      <a:r>
                        <a:rPr kumimoji="1" lang="ja-JP" altLang="en-US" sz="1800" dirty="0" smtClean="0"/>
                        <a:t>年に従来の取り組みを高齢者や透析治療の必要な人などを対象とするユニバーサルツーリズム商品に再編</a:t>
                      </a:r>
                      <a:endParaRPr kumimoji="1" lang="ja-JP" altLang="en-US" sz="1800" dirty="0"/>
                    </a:p>
                  </a:txBody>
                  <a:tcPr marL="91432" marR="91432"/>
                </a:tc>
              </a:tr>
            </a:tbl>
          </a:graphicData>
        </a:graphic>
      </p:graphicFrame>
      <p:sp>
        <p:nvSpPr>
          <p:cNvPr id="23578" name="テキスト ボックス 9"/>
          <p:cNvSpPr txBox="1">
            <a:spLocks noChangeArrowheads="1"/>
          </p:cNvSpPr>
          <p:nvPr/>
        </p:nvSpPr>
        <p:spPr bwMode="auto">
          <a:xfrm>
            <a:off x="488950" y="5949950"/>
            <a:ext cx="251936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（備考）各種資料より株式会社日本政策投資銀行作成</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超高齢社会における温泉地の役割　③世界の人々が交流する場</a:t>
            </a:r>
          </a:p>
        </p:txBody>
      </p:sp>
      <p:sp>
        <p:nvSpPr>
          <p:cNvPr id="24579"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C237CD12-E0DA-43C2-AD84-2898555F8812}" type="slidenum">
              <a:rPr lang="en-US" altLang="ja-JP" sz="1200" b="0" smtClean="0">
                <a:solidFill>
                  <a:schemeClr val="bg2"/>
                </a:solidFill>
                <a:latin typeface="Arial" charset="0"/>
              </a:rPr>
              <a:pPr eaLnBrk="1" hangingPunct="1"/>
              <a:t>15</a:t>
            </a:fld>
            <a:endParaRPr lang="en-US" altLang="ja-JP" sz="1200" b="0" smtClean="0">
              <a:solidFill>
                <a:schemeClr val="bg2"/>
              </a:solidFill>
              <a:latin typeface="Arial" charset="0"/>
            </a:endParaRPr>
          </a:p>
        </p:txBody>
      </p:sp>
      <p:sp>
        <p:nvSpPr>
          <p:cNvPr id="24580" name="テキスト ボックス 9"/>
          <p:cNvSpPr txBox="1">
            <a:spLocks noChangeArrowheads="1"/>
          </p:cNvSpPr>
          <p:nvPr/>
        </p:nvSpPr>
        <p:spPr bwMode="auto">
          <a:xfrm>
            <a:off x="5168900" y="5516563"/>
            <a:ext cx="41052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（備考）左右とも国土交通省観光庁　</a:t>
            </a:r>
            <a:r>
              <a:rPr lang="en-US" altLang="ja-JP" sz="800" b="0">
                <a:solidFill>
                  <a:schemeClr val="tx1"/>
                </a:solidFill>
              </a:rPr>
              <a:t>『</a:t>
            </a:r>
            <a:r>
              <a:rPr lang="ja-JP" altLang="en-US" sz="800" b="0">
                <a:solidFill>
                  <a:schemeClr val="tx1"/>
                </a:solidFill>
              </a:rPr>
              <a:t>訪日外国人の消費動向　平成</a:t>
            </a:r>
            <a:r>
              <a:rPr lang="en-US" altLang="ja-JP" sz="800" b="0">
                <a:solidFill>
                  <a:schemeClr val="tx1"/>
                </a:solidFill>
              </a:rPr>
              <a:t>26</a:t>
            </a:r>
            <a:r>
              <a:rPr lang="ja-JP" altLang="en-US" sz="800" b="0">
                <a:solidFill>
                  <a:schemeClr val="tx1"/>
                </a:solidFill>
              </a:rPr>
              <a:t>年　年次報告書</a:t>
            </a:r>
            <a:r>
              <a:rPr lang="en-US" altLang="ja-JP" sz="800" b="0">
                <a:solidFill>
                  <a:schemeClr val="tx1"/>
                </a:solidFill>
              </a:rPr>
              <a:t>』</a:t>
            </a:r>
            <a:endParaRPr lang="ja-JP" altLang="en-US" sz="800" b="0">
              <a:solidFill>
                <a:schemeClr val="tx1"/>
              </a:solidFill>
            </a:endParaRPr>
          </a:p>
        </p:txBody>
      </p:sp>
      <p:sp>
        <p:nvSpPr>
          <p:cNvPr id="8" name="正方形/長方形 28"/>
          <p:cNvSpPr>
            <a:spLocks noChangeArrowheads="1"/>
          </p:cNvSpPr>
          <p:nvPr/>
        </p:nvSpPr>
        <p:spPr bwMode="auto">
          <a:xfrm>
            <a:off x="415925" y="1049338"/>
            <a:ext cx="4032250" cy="650875"/>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訪日外国人は主にインターネット、口コミを情報源として日本の情報を得ている</a:t>
            </a:r>
          </a:p>
        </p:txBody>
      </p:sp>
      <p:sp>
        <p:nvSpPr>
          <p:cNvPr id="9" name="正方形/長方形 28"/>
          <p:cNvSpPr>
            <a:spLocks noChangeArrowheads="1"/>
          </p:cNvSpPr>
          <p:nvPr/>
        </p:nvSpPr>
        <p:spPr bwMode="auto">
          <a:xfrm>
            <a:off x="5240338" y="1049338"/>
            <a:ext cx="4033837" cy="650875"/>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訪日外国人のためのインターネットによる情報発信の重要性が増大</a:t>
            </a:r>
          </a:p>
        </p:txBody>
      </p:sp>
      <p:sp>
        <p:nvSpPr>
          <p:cNvPr id="24583" name="右矢印 2"/>
          <p:cNvSpPr>
            <a:spLocks noChangeArrowheads="1"/>
          </p:cNvSpPr>
          <p:nvPr/>
        </p:nvSpPr>
        <p:spPr bwMode="auto">
          <a:xfrm>
            <a:off x="4592638" y="1268413"/>
            <a:ext cx="504825" cy="288925"/>
          </a:xfrm>
          <a:prstGeom prst="rightArrow">
            <a:avLst>
              <a:gd name="adj1" fmla="val 50000"/>
              <a:gd name="adj2" fmla="val 49918"/>
            </a:avLst>
          </a:prstGeom>
          <a:solidFill>
            <a:srgbClr val="00B0F0"/>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24584" name="Text Box 26"/>
          <p:cNvSpPr txBox="1">
            <a:spLocks noChangeArrowheads="1"/>
          </p:cNvSpPr>
          <p:nvPr/>
        </p:nvSpPr>
        <p:spPr bwMode="auto">
          <a:xfrm>
            <a:off x="415925" y="1916113"/>
            <a:ext cx="4032250"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出発前に得た旅行情報源で役に立ったもの</a:t>
            </a:r>
            <a:r>
              <a:rPr lang="en-US" altLang="ja-JP" b="0">
                <a:solidFill>
                  <a:schemeClr val="tx1"/>
                </a:solidFill>
                <a:latin typeface="ＭＳ Ｐゴシック" pitchFamily="50" charset="-128"/>
              </a:rPr>
              <a:t>】</a:t>
            </a:r>
          </a:p>
          <a:p>
            <a:pPr algn="ctr" eaLnBrk="1" hangingPunct="1">
              <a:spcBef>
                <a:spcPct val="50000"/>
              </a:spcBef>
            </a:pPr>
            <a:r>
              <a:rPr lang="ja-JP" altLang="en-US" b="0">
                <a:solidFill>
                  <a:schemeClr val="tx1"/>
                </a:solidFill>
                <a:latin typeface="ＭＳ Ｐゴシック" pitchFamily="50" charset="-128"/>
              </a:rPr>
              <a:t>（複数回答）</a:t>
            </a:r>
            <a:endParaRPr lang="en-US" altLang="ja-JP" b="0">
              <a:solidFill>
                <a:schemeClr val="tx1"/>
              </a:solidFill>
              <a:latin typeface="ＭＳ Ｐゴシック" pitchFamily="50" charset="-128"/>
            </a:endParaRPr>
          </a:p>
        </p:txBody>
      </p:sp>
      <p:sp>
        <p:nvSpPr>
          <p:cNvPr id="24585" name="Text Box 26"/>
          <p:cNvSpPr txBox="1">
            <a:spLocks noChangeArrowheads="1"/>
          </p:cNvSpPr>
          <p:nvPr/>
        </p:nvSpPr>
        <p:spPr bwMode="auto">
          <a:xfrm>
            <a:off x="5097463" y="1916113"/>
            <a:ext cx="4319587"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日本滞在中に得た旅行情報源で役に立ったもの</a:t>
            </a:r>
            <a:r>
              <a:rPr lang="en-US" altLang="ja-JP" b="0">
                <a:solidFill>
                  <a:schemeClr val="tx1"/>
                </a:solidFill>
                <a:latin typeface="ＭＳ Ｐゴシック" pitchFamily="50" charset="-128"/>
              </a:rPr>
              <a:t>】</a:t>
            </a:r>
          </a:p>
          <a:p>
            <a:pPr algn="ctr" eaLnBrk="1" hangingPunct="1">
              <a:spcBef>
                <a:spcPct val="50000"/>
              </a:spcBef>
            </a:pPr>
            <a:r>
              <a:rPr lang="ja-JP" altLang="en-US" b="0">
                <a:solidFill>
                  <a:schemeClr val="tx1"/>
                </a:solidFill>
                <a:latin typeface="ＭＳ Ｐゴシック" pitchFamily="50" charset="-128"/>
              </a:rPr>
              <a:t>（複数回答）</a:t>
            </a:r>
            <a:endParaRPr lang="en-US" altLang="ja-JP" b="0">
              <a:solidFill>
                <a:schemeClr val="tx1"/>
              </a:solidFill>
              <a:latin typeface="ＭＳ Ｐゴシック" pitchFamily="50" charset="-128"/>
            </a:endParaRPr>
          </a:p>
        </p:txBody>
      </p:sp>
      <p:pic>
        <p:nvPicPr>
          <p:cNvPr id="24586" name="Picture 1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5925" y="2627313"/>
            <a:ext cx="4032250" cy="36099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4587" name="Picture 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40338" y="2640013"/>
            <a:ext cx="4033837"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E1418D70-F70B-45D5-A675-616092242592}" type="slidenum">
              <a:rPr lang="en-US" altLang="ja-JP" sz="1200" b="0" smtClean="0">
                <a:solidFill>
                  <a:schemeClr val="bg2"/>
                </a:solidFill>
                <a:latin typeface="Arial" charset="0"/>
              </a:rPr>
              <a:pPr eaLnBrk="1" hangingPunct="1"/>
              <a:t>16</a:t>
            </a:fld>
            <a:endParaRPr lang="en-US" altLang="ja-JP" sz="1200" b="0" smtClean="0">
              <a:solidFill>
                <a:schemeClr val="bg2"/>
              </a:solidFill>
              <a:latin typeface="Arial" charset="0"/>
            </a:endParaRPr>
          </a:p>
        </p:txBody>
      </p:sp>
      <p:sp>
        <p:nvSpPr>
          <p:cNvPr id="25603"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超高齢社会における温泉地の役割　③世界の人々が交流する場</a:t>
            </a:r>
          </a:p>
        </p:txBody>
      </p:sp>
      <p:sp>
        <p:nvSpPr>
          <p:cNvPr id="25604" name="Text Box 26"/>
          <p:cNvSpPr txBox="1">
            <a:spLocks noChangeArrowheads="1"/>
          </p:cNvSpPr>
          <p:nvPr/>
        </p:nvSpPr>
        <p:spPr bwMode="auto">
          <a:xfrm>
            <a:off x="415925" y="817563"/>
            <a:ext cx="45370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日本滞在中にあると便利な情報</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（複数回答）</a:t>
            </a:r>
            <a:endParaRPr lang="en-US" altLang="ja-JP" b="0">
              <a:solidFill>
                <a:schemeClr val="tx1"/>
              </a:solidFill>
              <a:latin typeface="ＭＳ Ｐゴシック" pitchFamily="50" charset="-128"/>
            </a:endParaRPr>
          </a:p>
        </p:txBody>
      </p:sp>
      <p:pic>
        <p:nvPicPr>
          <p:cNvPr id="2560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0525" y="1125538"/>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5606" name="テキスト ボックス 9"/>
          <p:cNvSpPr txBox="1">
            <a:spLocks noChangeArrowheads="1"/>
          </p:cNvSpPr>
          <p:nvPr/>
        </p:nvSpPr>
        <p:spPr bwMode="auto">
          <a:xfrm>
            <a:off x="344488" y="3860800"/>
            <a:ext cx="4103687"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（備考）国土交通省観光庁　</a:t>
            </a:r>
            <a:r>
              <a:rPr lang="en-US" altLang="ja-JP" sz="800" b="0">
                <a:solidFill>
                  <a:schemeClr val="tx1"/>
                </a:solidFill>
              </a:rPr>
              <a:t>『</a:t>
            </a:r>
            <a:r>
              <a:rPr lang="ja-JP" altLang="en-US" sz="800" b="0">
                <a:solidFill>
                  <a:schemeClr val="tx1"/>
                </a:solidFill>
              </a:rPr>
              <a:t>訪日外国人の消費動向　平成</a:t>
            </a:r>
            <a:r>
              <a:rPr lang="en-US" altLang="ja-JP" sz="800" b="0">
                <a:solidFill>
                  <a:schemeClr val="tx1"/>
                </a:solidFill>
              </a:rPr>
              <a:t>26</a:t>
            </a:r>
            <a:r>
              <a:rPr lang="ja-JP" altLang="en-US" sz="800" b="0">
                <a:solidFill>
                  <a:schemeClr val="tx1"/>
                </a:solidFill>
              </a:rPr>
              <a:t>年　年次報告書</a:t>
            </a:r>
            <a:r>
              <a:rPr lang="en-US" altLang="ja-JP" sz="800" b="0">
                <a:solidFill>
                  <a:schemeClr val="tx1"/>
                </a:solidFill>
              </a:rPr>
              <a:t>』</a:t>
            </a:r>
            <a:endParaRPr lang="ja-JP" altLang="en-US" sz="800" b="0">
              <a:solidFill>
                <a:schemeClr val="tx1"/>
              </a:solidFill>
            </a:endParaRPr>
          </a:p>
        </p:txBody>
      </p:sp>
      <p:sp>
        <p:nvSpPr>
          <p:cNvPr id="8" name="正方形/長方形 28"/>
          <p:cNvSpPr>
            <a:spLocks noChangeArrowheads="1"/>
          </p:cNvSpPr>
          <p:nvPr/>
        </p:nvSpPr>
        <p:spPr bwMode="auto">
          <a:xfrm>
            <a:off x="5240338" y="1125538"/>
            <a:ext cx="4033837" cy="927100"/>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出発前、日本滞在中の訪日外国人に求められている情報をインターネットを通じて適切に発信</a:t>
            </a:r>
          </a:p>
        </p:txBody>
      </p:sp>
      <p:sp>
        <p:nvSpPr>
          <p:cNvPr id="25608" name="下矢印 5"/>
          <p:cNvSpPr>
            <a:spLocks noChangeArrowheads="1"/>
          </p:cNvSpPr>
          <p:nvPr/>
        </p:nvSpPr>
        <p:spPr bwMode="auto">
          <a:xfrm>
            <a:off x="7042150" y="2420938"/>
            <a:ext cx="358775" cy="431800"/>
          </a:xfrm>
          <a:prstGeom prst="downArrow">
            <a:avLst>
              <a:gd name="adj1" fmla="val 50000"/>
              <a:gd name="adj2" fmla="val 50108"/>
            </a:avLst>
          </a:prstGeom>
          <a:solidFill>
            <a:srgbClr val="00B0F0"/>
          </a:solidFill>
          <a:ln w="9525" algn="ctr">
            <a:solidFill>
              <a:schemeClr val="tx1"/>
            </a:solidFill>
            <a:round/>
            <a:headEnd/>
            <a:tailEnd/>
          </a:ln>
        </p:spPr>
        <p:txBody>
          <a:bodyPr lIns="95785" tIns="47893" rIns="95785" bIns="47893">
            <a:spAutoFit/>
          </a:bodyPr>
          <a:lstStyle/>
          <a:p>
            <a:pPr defTabSz="957263"/>
            <a:endParaRPr lang="ja-JP" altLang="en-US"/>
          </a:p>
        </p:txBody>
      </p:sp>
      <p:sp>
        <p:nvSpPr>
          <p:cNvPr id="11" name="正方形/長方形 28"/>
          <p:cNvSpPr>
            <a:spLocks noChangeArrowheads="1"/>
          </p:cNvSpPr>
          <p:nvPr/>
        </p:nvSpPr>
        <p:spPr bwMode="auto">
          <a:xfrm>
            <a:off x="5240338" y="3209925"/>
            <a:ext cx="4033837" cy="650875"/>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訪日外国人の滞在中の活動の充実と満足度の向上につなげる</a:t>
            </a:r>
          </a:p>
        </p:txBody>
      </p:sp>
      <p:sp>
        <p:nvSpPr>
          <p:cNvPr id="25610" name="Text Box 26"/>
          <p:cNvSpPr txBox="1">
            <a:spLocks noChangeArrowheads="1"/>
          </p:cNvSpPr>
          <p:nvPr/>
        </p:nvSpPr>
        <p:spPr bwMode="auto">
          <a:xfrm>
            <a:off x="344488" y="4202113"/>
            <a:ext cx="8929687"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ja-JP" altLang="en-US" b="0">
                <a:solidFill>
                  <a:schemeClr val="tx1"/>
                </a:solidFill>
                <a:latin typeface="ＭＳ Ｐゴシック" pitchFamily="50" charset="-128"/>
              </a:rPr>
              <a:t>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訪日外国人受け入れのために充実が期待される</a:t>
            </a:r>
            <a:r>
              <a:rPr lang="en-US" altLang="ja-JP" b="0">
                <a:solidFill>
                  <a:schemeClr val="tx1"/>
                </a:solidFill>
                <a:latin typeface="ＭＳ Ｐゴシック" pitchFamily="50" charset="-128"/>
              </a:rPr>
              <a:t>DMO</a:t>
            </a:r>
            <a:r>
              <a:rPr lang="ja-JP" altLang="en-US" b="0">
                <a:solidFill>
                  <a:schemeClr val="tx1"/>
                </a:solidFill>
                <a:latin typeface="ＭＳ Ｐゴシック" pitchFamily="50" charset="-128"/>
              </a:rPr>
              <a:t>（</a:t>
            </a:r>
            <a:r>
              <a:rPr lang="en-US" altLang="ja-JP" b="0">
                <a:solidFill>
                  <a:schemeClr val="tx1"/>
                </a:solidFill>
                <a:latin typeface="ＭＳ Ｐゴシック" pitchFamily="50" charset="-128"/>
              </a:rPr>
              <a:t>Destination Management Organization</a:t>
            </a:r>
            <a:r>
              <a:rPr lang="ja-JP" altLang="en-US" b="0">
                <a:solidFill>
                  <a:schemeClr val="tx1"/>
                </a:solidFill>
                <a:latin typeface="ＭＳ Ｐゴシック" pitchFamily="50" charset="-128"/>
              </a:rPr>
              <a:t>）</a:t>
            </a:r>
            <a:r>
              <a:rPr lang="en-US" altLang="ja-JP" b="0">
                <a:solidFill>
                  <a:schemeClr val="tx1"/>
                </a:solidFill>
                <a:latin typeface="ＭＳ Ｐゴシック" pitchFamily="50" charset="-128"/>
              </a:rPr>
              <a:t>】</a:t>
            </a:r>
          </a:p>
        </p:txBody>
      </p:sp>
      <p:graphicFrame>
        <p:nvGraphicFramePr>
          <p:cNvPr id="10" name="表 9"/>
          <p:cNvGraphicFramePr>
            <a:graphicFrameLocks noGrp="1"/>
          </p:cNvGraphicFramePr>
          <p:nvPr/>
        </p:nvGraphicFramePr>
        <p:xfrm>
          <a:off x="344488" y="4538663"/>
          <a:ext cx="5256212" cy="1482724"/>
        </p:xfrm>
        <a:graphic>
          <a:graphicData uri="http://schemas.openxmlformats.org/drawingml/2006/table">
            <a:tbl>
              <a:tblPr firstRow="1" bandRow="1">
                <a:tableStyleId>{5C22544A-7EE6-4342-B048-85BDC9FD1C3A}</a:tableStyleId>
              </a:tblPr>
              <a:tblGrid>
                <a:gridCol w="1656067"/>
                <a:gridCol w="3600145"/>
              </a:tblGrid>
              <a:tr h="370681">
                <a:tc>
                  <a:txBody>
                    <a:bodyPr/>
                    <a:lstStyle/>
                    <a:p>
                      <a:pPr algn="ctr"/>
                      <a:r>
                        <a:rPr kumimoji="1" lang="en-US" altLang="ja-JP" sz="1800" dirty="0" smtClean="0"/>
                        <a:t>DMO</a:t>
                      </a:r>
                      <a:r>
                        <a:rPr kumimoji="1" lang="ja-JP" altLang="en-US" sz="1800" dirty="0" smtClean="0"/>
                        <a:t>の業務</a:t>
                      </a:r>
                      <a:endParaRPr kumimoji="1" lang="ja-JP" altLang="en-US" sz="1800" dirty="0"/>
                    </a:p>
                  </a:txBody>
                  <a:tcPr marL="91434" marR="91434" marT="45700" marB="45700"/>
                </a:tc>
                <a:tc>
                  <a:txBody>
                    <a:bodyPr/>
                    <a:lstStyle/>
                    <a:p>
                      <a:pPr algn="ctr"/>
                      <a:r>
                        <a:rPr kumimoji="1" lang="ja-JP" altLang="en-US" sz="1800" dirty="0" smtClean="0"/>
                        <a:t>具体的内容</a:t>
                      </a:r>
                      <a:endParaRPr kumimoji="1" lang="ja-JP" altLang="en-US" sz="1800" dirty="0"/>
                    </a:p>
                  </a:txBody>
                  <a:tcPr marL="91434" marR="91434" marT="45700" marB="45700"/>
                </a:tc>
              </a:tr>
              <a:tr h="370681">
                <a:tc>
                  <a:txBody>
                    <a:bodyPr/>
                    <a:lstStyle/>
                    <a:p>
                      <a:r>
                        <a:rPr kumimoji="1" lang="ja-JP" altLang="en-US" sz="1800" dirty="0" smtClean="0"/>
                        <a:t>マーケティング</a:t>
                      </a:r>
                      <a:endParaRPr kumimoji="1" lang="ja-JP" altLang="en-US" sz="1800" dirty="0"/>
                    </a:p>
                  </a:txBody>
                  <a:tcPr marL="91434" marR="91434" marT="45700" marB="45700"/>
                </a:tc>
                <a:tc>
                  <a:txBody>
                    <a:bodyPr/>
                    <a:lstStyle/>
                    <a:p>
                      <a:r>
                        <a:rPr kumimoji="1" lang="ja-JP" altLang="en-US" sz="1800" dirty="0" smtClean="0"/>
                        <a:t>プロモーション、予約オペレーション</a:t>
                      </a:r>
                      <a:endParaRPr kumimoji="1" lang="ja-JP" altLang="en-US" sz="1800" dirty="0"/>
                    </a:p>
                  </a:txBody>
                  <a:tcPr marL="91434" marR="91434" marT="45700" marB="45700"/>
                </a:tc>
              </a:tr>
              <a:tr h="370681">
                <a:tc>
                  <a:txBody>
                    <a:bodyPr/>
                    <a:lstStyle/>
                    <a:p>
                      <a:r>
                        <a:rPr kumimoji="1" lang="ja-JP" altLang="en-US" sz="1800" dirty="0" smtClean="0"/>
                        <a:t>現地での対応</a:t>
                      </a:r>
                      <a:endParaRPr kumimoji="1" lang="ja-JP" altLang="en-US" sz="1800" dirty="0"/>
                    </a:p>
                  </a:txBody>
                  <a:tcPr marL="91434" marR="91434" marT="45700" marB="45700"/>
                </a:tc>
                <a:tc>
                  <a:txBody>
                    <a:bodyPr/>
                    <a:lstStyle/>
                    <a:p>
                      <a:r>
                        <a:rPr kumimoji="1" lang="ja-JP" altLang="en-US" sz="1800" dirty="0" smtClean="0"/>
                        <a:t>イベント開催、受入側の研修</a:t>
                      </a:r>
                      <a:endParaRPr kumimoji="1" lang="ja-JP" altLang="en-US" sz="1800" dirty="0"/>
                    </a:p>
                  </a:txBody>
                  <a:tcPr marL="91434" marR="91434" marT="45700" marB="45700"/>
                </a:tc>
              </a:tr>
              <a:tr h="370681">
                <a:tc>
                  <a:txBody>
                    <a:bodyPr/>
                    <a:lstStyle/>
                    <a:p>
                      <a:r>
                        <a:rPr kumimoji="1" lang="ja-JP" altLang="en-US" sz="1800" dirty="0" smtClean="0"/>
                        <a:t>環境の整備</a:t>
                      </a:r>
                      <a:endParaRPr kumimoji="1" lang="ja-JP" altLang="en-US" sz="1800" dirty="0"/>
                    </a:p>
                  </a:txBody>
                  <a:tcPr marL="91434" marR="91434" marT="45700" marB="45700"/>
                </a:tc>
                <a:tc>
                  <a:txBody>
                    <a:bodyPr/>
                    <a:lstStyle/>
                    <a:p>
                      <a:r>
                        <a:rPr kumimoji="1" lang="ja-JP" altLang="en-US" sz="1800" dirty="0" smtClean="0"/>
                        <a:t>インフラ整備、人材研修、商品開発</a:t>
                      </a:r>
                      <a:endParaRPr kumimoji="1" lang="ja-JP" altLang="en-US" sz="1800" dirty="0"/>
                    </a:p>
                  </a:txBody>
                  <a:tcPr marL="91434" marR="91434" marT="45700" marB="45700"/>
                </a:tc>
              </a:tr>
            </a:tbl>
          </a:graphicData>
        </a:graphic>
      </p:graphicFrame>
      <p:graphicFrame>
        <p:nvGraphicFramePr>
          <p:cNvPr id="13" name="表 12"/>
          <p:cNvGraphicFramePr>
            <a:graphicFrameLocks noGrp="1"/>
          </p:cNvGraphicFramePr>
          <p:nvPr/>
        </p:nvGraphicFramePr>
        <p:xfrm>
          <a:off x="5745163" y="4530725"/>
          <a:ext cx="3559175" cy="1490663"/>
        </p:xfrm>
        <a:graphic>
          <a:graphicData uri="http://schemas.openxmlformats.org/drawingml/2006/table">
            <a:tbl>
              <a:tblPr firstRow="1" bandRow="1">
                <a:tableStyleId>{5C22544A-7EE6-4342-B048-85BDC9FD1C3A}</a:tableStyleId>
              </a:tblPr>
              <a:tblGrid>
                <a:gridCol w="1800038"/>
                <a:gridCol w="1759137"/>
              </a:tblGrid>
              <a:tr h="394643">
                <a:tc>
                  <a:txBody>
                    <a:bodyPr/>
                    <a:lstStyle/>
                    <a:p>
                      <a:pPr algn="ctr"/>
                      <a:r>
                        <a:rPr kumimoji="1" lang="ja-JP" altLang="en-US" sz="1800" dirty="0" smtClean="0"/>
                        <a:t>国内の主な</a:t>
                      </a:r>
                      <a:r>
                        <a:rPr kumimoji="1" lang="en-US" altLang="ja-JP" sz="1800" dirty="0" smtClean="0"/>
                        <a:t>DMO</a:t>
                      </a:r>
                      <a:endParaRPr kumimoji="1" lang="ja-JP" altLang="en-US" sz="1800" dirty="0"/>
                    </a:p>
                  </a:txBody>
                  <a:tcPr marL="91432" marR="91432" marT="45723" marB="45723">
                    <a:solidFill>
                      <a:schemeClr val="accent2"/>
                    </a:solidFill>
                  </a:tcPr>
                </a:tc>
                <a:tc>
                  <a:txBody>
                    <a:bodyPr/>
                    <a:lstStyle/>
                    <a:p>
                      <a:pPr algn="ctr"/>
                      <a:r>
                        <a:rPr kumimoji="1" lang="ja-JP" altLang="en-US" sz="1800" dirty="0" smtClean="0"/>
                        <a:t>特徴</a:t>
                      </a:r>
                      <a:endParaRPr kumimoji="1" lang="ja-JP" altLang="en-US" sz="1800" dirty="0"/>
                    </a:p>
                  </a:txBody>
                  <a:tcPr marL="91432" marR="91432" marT="45723" marB="45723" anchor="ctr">
                    <a:solidFill>
                      <a:schemeClr val="accent2"/>
                    </a:solidFill>
                  </a:tcPr>
                </a:tc>
              </a:tr>
              <a:tr h="365783">
                <a:tc>
                  <a:txBody>
                    <a:bodyPr/>
                    <a:lstStyle/>
                    <a:p>
                      <a:r>
                        <a:rPr kumimoji="1" lang="en-US" altLang="ja-JP" sz="1800" dirty="0" err="1" smtClean="0"/>
                        <a:t>Hakuba</a:t>
                      </a:r>
                      <a:r>
                        <a:rPr kumimoji="1" lang="en-US" altLang="ja-JP" sz="1800" dirty="0" smtClean="0"/>
                        <a:t> Tourism</a:t>
                      </a:r>
                      <a:endParaRPr kumimoji="1" lang="ja-JP" altLang="en-US" sz="1800" dirty="0"/>
                    </a:p>
                  </a:txBody>
                  <a:tcPr marL="91432" marR="91432" marT="45723" marB="45723">
                    <a:solidFill>
                      <a:srgbClr val="99CCFF"/>
                    </a:solidFill>
                  </a:tcPr>
                </a:tc>
                <a:tc>
                  <a:txBody>
                    <a:bodyPr/>
                    <a:lstStyle/>
                    <a:p>
                      <a:r>
                        <a:rPr kumimoji="1" lang="ja-JP" altLang="en-US" sz="1800" dirty="0" smtClean="0"/>
                        <a:t>宿泊施設主導</a:t>
                      </a:r>
                      <a:endParaRPr kumimoji="1" lang="ja-JP" altLang="en-US" sz="1800" dirty="0"/>
                    </a:p>
                  </a:txBody>
                  <a:tcPr marL="91432" marR="91432" marT="45723" marB="45723">
                    <a:solidFill>
                      <a:srgbClr val="99CCFF"/>
                    </a:solidFill>
                  </a:tcPr>
                </a:tc>
              </a:tr>
              <a:tr h="730237">
                <a:tc>
                  <a:txBody>
                    <a:bodyPr/>
                    <a:lstStyle/>
                    <a:p>
                      <a:r>
                        <a:rPr kumimoji="1" lang="ja-JP" altLang="en-US" sz="1600" dirty="0" smtClean="0"/>
                        <a:t>田辺市熊野ツーリズムビューロー</a:t>
                      </a:r>
                      <a:endParaRPr kumimoji="1" lang="en-US" altLang="ja-JP" sz="1600" dirty="0" smtClean="0"/>
                    </a:p>
                  </a:txBody>
                  <a:tcPr marL="91432" marR="91432" marT="45723" marB="45723">
                    <a:solidFill>
                      <a:srgbClr val="CCFFFF"/>
                    </a:solidFill>
                  </a:tcPr>
                </a:tc>
                <a:tc>
                  <a:txBody>
                    <a:bodyPr/>
                    <a:lstStyle/>
                    <a:p>
                      <a:r>
                        <a:rPr kumimoji="1" lang="ja-JP" altLang="en-US" sz="1800" dirty="0" smtClean="0"/>
                        <a:t>ブラッド・トウル氏（カナダ）採用</a:t>
                      </a:r>
                      <a:endParaRPr kumimoji="1" lang="en-US" altLang="ja-JP" sz="1800" dirty="0" smtClean="0"/>
                    </a:p>
                  </a:txBody>
                  <a:tcPr marL="91432" marR="91432" marT="45723" marB="45723">
                    <a:solidFill>
                      <a:srgbClr val="CCFFFF"/>
                    </a:solidFill>
                  </a:tcPr>
                </a:tc>
              </a:tr>
            </a:tbl>
          </a:graphicData>
        </a:graphic>
      </p:graphicFrame>
      <p:sp>
        <p:nvSpPr>
          <p:cNvPr id="25642" name="テキスト ボックス 9"/>
          <p:cNvSpPr txBox="1">
            <a:spLocks noChangeArrowheads="1"/>
          </p:cNvSpPr>
          <p:nvPr/>
        </p:nvSpPr>
        <p:spPr bwMode="auto">
          <a:xfrm>
            <a:off x="344488" y="6094413"/>
            <a:ext cx="8929687"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（備考）株式会社日本政策投資銀行・株式会社日本経済研究所　</a:t>
            </a:r>
            <a:r>
              <a:rPr lang="en-US" altLang="ja-JP" sz="800" b="0">
                <a:solidFill>
                  <a:schemeClr val="tx1"/>
                </a:solidFill>
              </a:rPr>
              <a:t>『</a:t>
            </a:r>
            <a:r>
              <a:rPr lang="ja-JP" altLang="en-US" sz="800" b="0">
                <a:solidFill>
                  <a:schemeClr val="tx1"/>
                </a:solidFill>
              </a:rPr>
              <a:t>地域のビジネスとして発展するインバウンド観光</a:t>
            </a:r>
            <a:r>
              <a:rPr lang="en-US" altLang="ja-JP" sz="800" b="0">
                <a:solidFill>
                  <a:schemeClr val="tx1"/>
                </a:solidFill>
              </a:rPr>
              <a:t>』</a:t>
            </a:r>
            <a:r>
              <a:rPr lang="ja-JP" altLang="en-US" sz="800" b="0">
                <a:solidFill>
                  <a:schemeClr val="tx1"/>
                </a:solidFill>
              </a:rPr>
              <a:t>　</a:t>
            </a:r>
            <a:r>
              <a:rPr lang="en-US" altLang="ja-JP" sz="800" b="0">
                <a:solidFill>
                  <a:schemeClr val="tx1"/>
                </a:solidFill>
              </a:rPr>
              <a:t>2013</a:t>
            </a:r>
            <a:r>
              <a:rPr lang="ja-JP" altLang="en-US" sz="800" b="0">
                <a:solidFill>
                  <a:schemeClr val="tx1"/>
                </a:solidFill>
              </a:rPr>
              <a:t>年３月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3"/>
          <p:cNvSpPr txBox="1">
            <a:spLocks noChangeArrowheads="1"/>
          </p:cNvSpPr>
          <p:nvPr/>
        </p:nvSpPr>
        <p:spPr bwMode="auto">
          <a:xfrm>
            <a:off x="809625" y="319088"/>
            <a:ext cx="6172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785" tIns="47893" rIns="95785" bIns="47893">
            <a:spAutoFit/>
          </a:bodyPr>
          <a:lstStyle>
            <a:lvl1pPr defTabSz="957263" eaLnBrk="0" hangingPunct="0">
              <a:defRPr kumimoji="1" sz="1400" b="1">
                <a:solidFill>
                  <a:schemeClr val="bg1"/>
                </a:solidFill>
                <a:latin typeface="Arial Narrow" pitchFamily="34" charset="0"/>
                <a:ea typeface="ＭＳ Ｐゴシック" pitchFamily="50" charset="-128"/>
              </a:defRPr>
            </a:lvl1pPr>
            <a:lvl2pPr marL="742950" indent="-285750" defTabSz="957263" eaLnBrk="0" hangingPunct="0">
              <a:defRPr kumimoji="1" sz="1400" b="1">
                <a:solidFill>
                  <a:schemeClr val="bg1"/>
                </a:solidFill>
                <a:latin typeface="Arial Narrow" pitchFamily="34" charset="0"/>
                <a:ea typeface="ＭＳ Ｐゴシック" pitchFamily="50" charset="-128"/>
              </a:defRPr>
            </a:lvl2pPr>
            <a:lvl3pPr marL="1143000" indent="-228600" defTabSz="957263" eaLnBrk="0" hangingPunct="0">
              <a:defRPr kumimoji="1" sz="1400" b="1">
                <a:solidFill>
                  <a:schemeClr val="bg1"/>
                </a:solidFill>
                <a:latin typeface="Arial Narrow" pitchFamily="34" charset="0"/>
                <a:ea typeface="ＭＳ Ｐゴシック" pitchFamily="50" charset="-128"/>
              </a:defRPr>
            </a:lvl3pPr>
            <a:lvl4pPr marL="1600200" indent="-228600" defTabSz="957263" eaLnBrk="0" hangingPunct="0">
              <a:defRPr kumimoji="1" sz="1400" b="1">
                <a:solidFill>
                  <a:schemeClr val="bg1"/>
                </a:solidFill>
                <a:latin typeface="Arial Narrow" pitchFamily="34" charset="0"/>
                <a:ea typeface="ＭＳ Ｐゴシック" pitchFamily="50" charset="-128"/>
              </a:defRPr>
            </a:lvl4pPr>
            <a:lvl5pPr marL="2057400" indent="-228600" defTabSz="957263" eaLnBrk="0" hangingPunct="0">
              <a:defRPr kumimoji="1" sz="1400" b="1">
                <a:solidFill>
                  <a:schemeClr val="bg1"/>
                </a:solidFill>
                <a:latin typeface="Arial Narrow" pitchFamily="34" charset="0"/>
                <a:ea typeface="ＭＳ Ｐゴシック" pitchFamily="50" charset="-128"/>
              </a:defRPr>
            </a:lvl5pPr>
            <a:lvl6pPr marL="25146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sz="2400" b="0">
                <a:solidFill>
                  <a:schemeClr val="tx1"/>
                </a:solidFill>
                <a:latin typeface="Times New Roman" pitchFamily="18" charset="0"/>
              </a:rPr>
              <a:t>目次</a:t>
            </a:r>
          </a:p>
        </p:txBody>
      </p:sp>
      <p:sp>
        <p:nvSpPr>
          <p:cNvPr id="10243" name="Text Box 14"/>
          <p:cNvSpPr txBox="1">
            <a:spLocks noChangeArrowheads="1"/>
          </p:cNvSpPr>
          <p:nvPr/>
        </p:nvSpPr>
        <p:spPr bwMode="auto">
          <a:xfrm>
            <a:off x="381000" y="4286250"/>
            <a:ext cx="8923338" cy="1497013"/>
          </a:xfrm>
          <a:prstGeom prst="rect">
            <a:avLst/>
          </a:prstGeom>
          <a:noFill/>
          <a:ln w="9525">
            <a:solidFill>
              <a:srgbClr val="00A0E9"/>
            </a:solidFill>
            <a:miter lim="800000"/>
            <a:headEnd/>
            <a:tailEnd/>
          </a:ln>
          <a:extLst>
            <a:ext uri="{909E8E84-426E-40DD-AFC4-6F175D3DCCD1}">
              <a14:hiddenFill xmlns:a14="http://schemas.microsoft.com/office/drawing/2010/main" xmlns="">
                <a:solidFill>
                  <a:srgbClr val="FFFFFF"/>
                </a:solidFill>
              </a14:hiddenFill>
            </a:ext>
          </a:extLst>
        </p:spPr>
        <p:txBody>
          <a:bodyPr lIns="95785" tIns="47893" rIns="95785" bIns="47893">
            <a:spAutoFit/>
          </a:bodyPr>
          <a:lstStyle>
            <a:lvl1pPr defTabSz="957263" eaLnBrk="0" hangingPunct="0">
              <a:defRPr kumimoji="1" sz="1400" b="1">
                <a:solidFill>
                  <a:schemeClr val="bg1"/>
                </a:solidFill>
                <a:latin typeface="Arial Narrow" pitchFamily="34" charset="0"/>
                <a:ea typeface="ＭＳ Ｐゴシック" pitchFamily="50" charset="-128"/>
              </a:defRPr>
            </a:lvl1pPr>
            <a:lvl2pPr marL="742950" indent="-285750" defTabSz="957263" eaLnBrk="0" hangingPunct="0">
              <a:defRPr kumimoji="1" sz="1400" b="1">
                <a:solidFill>
                  <a:schemeClr val="bg1"/>
                </a:solidFill>
                <a:latin typeface="Arial Narrow" pitchFamily="34" charset="0"/>
                <a:ea typeface="ＭＳ Ｐゴシック" pitchFamily="50" charset="-128"/>
              </a:defRPr>
            </a:lvl2pPr>
            <a:lvl3pPr marL="1143000" indent="-228600" defTabSz="957263" eaLnBrk="0" hangingPunct="0">
              <a:defRPr kumimoji="1" sz="1400" b="1">
                <a:solidFill>
                  <a:schemeClr val="bg1"/>
                </a:solidFill>
                <a:latin typeface="Arial Narrow" pitchFamily="34" charset="0"/>
                <a:ea typeface="ＭＳ Ｐゴシック" pitchFamily="50" charset="-128"/>
              </a:defRPr>
            </a:lvl3pPr>
            <a:lvl4pPr marL="1600200" indent="-228600" defTabSz="957263" eaLnBrk="0" hangingPunct="0">
              <a:defRPr kumimoji="1" sz="1400" b="1">
                <a:solidFill>
                  <a:schemeClr val="bg1"/>
                </a:solidFill>
                <a:latin typeface="Arial Narrow" pitchFamily="34" charset="0"/>
                <a:ea typeface="ＭＳ Ｐゴシック" pitchFamily="50" charset="-128"/>
              </a:defRPr>
            </a:lvl4pPr>
            <a:lvl5pPr marL="2057400" indent="-228600" defTabSz="957263" eaLnBrk="0" hangingPunct="0">
              <a:defRPr kumimoji="1" sz="1400" b="1">
                <a:solidFill>
                  <a:schemeClr val="bg1"/>
                </a:solidFill>
                <a:latin typeface="Arial Narrow" pitchFamily="34" charset="0"/>
                <a:ea typeface="ＭＳ Ｐゴシック" pitchFamily="50" charset="-128"/>
              </a:defRPr>
            </a:lvl5pPr>
            <a:lvl6pPr marL="25146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defRPr/>
            </a:pPr>
            <a:endParaRPr lang="ja-JP" altLang="en-US" sz="500" noProof="1" smtClean="0">
              <a:solidFill>
                <a:schemeClr val="tx1"/>
              </a:solidFill>
              <a:latin typeface="Arial" pitchFamily="34" charset="0"/>
              <a:cs typeface="Arial" pitchFamily="34" charset="0"/>
            </a:endParaRPr>
          </a:p>
          <a:p>
            <a:pPr eaLnBrk="1" hangingPunct="1">
              <a:defRPr/>
            </a:pPr>
            <a:r>
              <a:rPr lang="ja-JP" altLang="en-US" sz="900" noProof="1" smtClean="0">
                <a:solidFill>
                  <a:schemeClr val="tx1"/>
                </a:solidFill>
                <a:latin typeface="Arial" pitchFamily="34" charset="0"/>
                <a:cs typeface="Arial" pitchFamily="34" charset="0"/>
              </a:rPr>
              <a:t>著作権（</a:t>
            </a:r>
            <a:r>
              <a:rPr lang="en-US" altLang="ja-JP" sz="900" noProof="1" smtClean="0">
                <a:solidFill>
                  <a:schemeClr val="tx1"/>
                </a:solidFill>
                <a:latin typeface="Arial" pitchFamily="34" charset="0"/>
                <a:cs typeface="Arial" pitchFamily="34" charset="0"/>
              </a:rPr>
              <a:t>C）Development Bank of Japan</a:t>
            </a:r>
            <a:r>
              <a:rPr lang="en-US" altLang="ja-JP" sz="900" dirty="0" smtClean="0">
                <a:solidFill>
                  <a:schemeClr val="tx1"/>
                </a:solidFill>
                <a:latin typeface="Arial" pitchFamily="34" charset="0"/>
                <a:cs typeface="Arial" pitchFamily="34" charset="0"/>
              </a:rPr>
              <a:t> </a:t>
            </a:r>
            <a:r>
              <a:rPr lang="en-US" altLang="ja-JP" sz="900" dirty="0" err="1" smtClean="0">
                <a:solidFill>
                  <a:schemeClr val="tx1"/>
                </a:solidFill>
                <a:latin typeface="Arial" pitchFamily="34" charset="0"/>
                <a:cs typeface="Arial" pitchFamily="34" charset="0"/>
              </a:rPr>
              <a:t>Inc</a:t>
            </a:r>
            <a:r>
              <a:rPr lang="en-US" altLang="ja-JP" sz="900" noProof="1" smtClean="0">
                <a:solidFill>
                  <a:schemeClr val="tx1"/>
                </a:solidFill>
                <a:latin typeface="Arial" pitchFamily="34" charset="0"/>
                <a:cs typeface="Arial" pitchFamily="34" charset="0"/>
              </a:rPr>
              <a:t>. 2014</a:t>
            </a:r>
            <a:br>
              <a:rPr lang="en-US" altLang="ja-JP" sz="900" noProof="1" smtClean="0">
                <a:solidFill>
                  <a:schemeClr val="tx1"/>
                </a:solidFill>
                <a:latin typeface="Arial" pitchFamily="34" charset="0"/>
                <a:cs typeface="Arial" pitchFamily="34" charset="0"/>
              </a:rPr>
            </a:br>
            <a:r>
              <a:rPr lang="ja-JP" altLang="en-US" sz="900" noProof="1" smtClean="0">
                <a:solidFill>
                  <a:schemeClr val="tx1"/>
                </a:solidFill>
                <a:latin typeface="Arial" pitchFamily="34" charset="0"/>
                <a:cs typeface="Arial" pitchFamily="34" charset="0"/>
              </a:rPr>
              <a:t>当資料は、</a:t>
            </a:r>
            <a:r>
              <a:rPr lang="ja-JP" altLang="en-US" sz="900" dirty="0" smtClean="0">
                <a:solidFill>
                  <a:schemeClr val="tx1"/>
                </a:solidFill>
                <a:latin typeface="Arial" pitchFamily="34" charset="0"/>
                <a:cs typeface="Arial" pitchFamily="34" charset="0"/>
              </a:rPr>
              <a:t>株式会社</a:t>
            </a:r>
            <a:r>
              <a:rPr lang="en-US" sz="900" dirty="0" err="1" smtClean="0">
                <a:solidFill>
                  <a:schemeClr val="tx1"/>
                </a:solidFill>
                <a:latin typeface="Arial" pitchFamily="34" charset="0"/>
                <a:cs typeface="Arial" pitchFamily="34" charset="0"/>
              </a:rPr>
              <a:t>日本政策投資銀行</a:t>
            </a:r>
            <a:r>
              <a:rPr lang="en-US" sz="900" dirty="0" smtClean="0">
                <a:solidFill>
                  <a:schemeClr val="tx1"/>
                </a:solidFill>
                <a:latin typeface="Arial" pitchFamily="34" charset="0"/>
                <a:cs typeface="Arial" pitchFamily="34" charset="0"/>
              </a:rPr>
              <a:t>（</a:t>
            </a:r>
            <a:r>
              <a:rPr lang="en-US" altLang="ja-JP" sz="900" noProof="1" smtClean="0">
                <a:solidFill>
                  <a:schemeClr val="tx1"/>
                </a:solidFill>
                <a:latin typeface="Arial" pitchFamily="34" charset="0"/>
                <a:cs typeface="Arial" pitchFamily="34" charset="0"/>
              </a:rPr>
              <a:t>DBJ）</a:t>
            </a:r>
            <a:r>
              <a:rPr lang="ja-JP" altLang="en-US" sz="900" noProof="1" smtClean="0">
                <a:solidFill>
                  <a:schemeClr val="tx1"/>
                </a:solidFill>
                <a:latin typeface="Arial" pitchFamily="34" charset="0"/>
                <a:cs typeface="Arial" pitchFamily="34" charset="0"/>
              </a:rPr>
              <a:t>により作成されたものです。</a:t>
            </a:r>
            <a:br>
              <a:rPr lang="ja-JP" altLang="en-US" sz="900" noProof="1" smtClean="0">
                <a:solidFill>
                  <a:schemeClr val="tx1"/>
                </a:solidFill>
                <a:latin typeface="Arial" pitchFamily="34" charset="0"/>
                <a:cs typeface="Arial" pitchFamily="34" charset="0"/>
              </a:rPr>
            </a:br>
            <a:endParaRPr lang="en-US" altLang="ja-JP" sz="900" noProof="1" smtClean="0">
              <a:solidFill>
                <a:schemeClr val="tx1"/>
              </a:solidFill>
              <a:latin typeface="Arial" pitchFamily="34" charset="0"/>
              <a:cs typeface="Arial" pitchFamily="34" charset="0"/>
            </a:endParaRPr>
          </a:p>
          <a:p>
            <a:pPr marL="171450" indent="-171450" eaLnBrk="1" hangingPunct="1">
              <a:buFont typeface="Wingdings" pitchFamily="2" charset="2"/>
              <a:buChar char="l"/>
              <a:defRPr/>
            </a:pPr>
            <a:r>
              <a:rPr lang="ja-JP" altLang="en-US" sz="900" b="0" noProof="1" smtClean="0">
                <a:solidFill>
                  <a:schemeClr val="tx1"/>
                </a:solidFill>
                <a:latin typeface="Arial" pitchFamily="34" charset="0"/>
                <a:cs typeface="Arial" pitchFamily="34" charset="0"/>
              </a:rPr>
              <a:t>当資料は、著作物であり、著作権法に基づき保護されています。著作権法の定めに従い、引用する際は、必ず出所：日本政策投資銀行と明記して下さい。</a:t>
            </a:r>
            <a:endParaRPr lang="en-US" altLang="ja-JP" sz="900" b="0" noProof="1" smtClean="0">
              <a:solidFill>
                <a:schemeClr val="tx1"/>
              </a:solidFill>
              <a:latin typeface="Arial" pitchFamily="34" charset="0"/>
              <a:cs typeface="Arial" pitchFamily="34" charset="0"/>
            </a:endParaRPr>
          </a:p>
          <a:p>
            <a:pPr marL="171450" indent="-171450" eaLnBrk="1" hangingPunct="1">
              <a:buFont typeface="Wingdings" pitchFamily="2" charset="2"/>
              <a:buChar char="l"/>
              <a:defRPr/>
            </a:pPr>
            <a:r>
              <a:rPr lang="ja-JP" altLang="en-US" sz="900" b="0" noProof="1" smtClean="0">
                <a:solidFill>
                  <a:schemeClr val="tx1"/>
                </a:solidFill>
                <a:latin typeface="Arial" pitchFamily="34" charset="0"/>
                <a:cs typeface="Arial" pitchFamily="34" charset="0"/>
              </a:rPr>
              <a:t>当資料の全文または一部を転載・複製する際は著作権者の許諾が必要ですので、当行までご連絡下さい。</a:t>
            </a:r>
            <a:endParaRPr lang="en-US" altLang="ja-JP" sz="900" b="0" noProof="1" smtClean="0">
              <a:solidFill>
                <a:schemeClr val="tx1"/>
              </a:solidFill>
              <a:latin typeface="Arial" pitchFamily="34" charset="0"/>
              <a:cs typeface="Arial" pitchFamily="34" charset="0"/>
            </a:endParaRPr>
          </a:p>
          <a:p>
            <a:pPr eaLnBrk="1" hangingPunct="1">
              <a:defRPr/>
            </a:pPr>
            <a:endParaRPr lang="en-US" altLang="ja-JP" sz="900" b="0" noProof="1" smtClean="0">
              <a:solidFill>
                <a:schemeClr val="tx1"/>
              </a:solidFill>
              <a:latin typeface="Arial" pitchFamily="34" charset="0"/>
              <a:cs typeface="Arial" pitchFamily="34" charset="0"/>
            </a:endParaRPr>
          </a:p>
          <a:p>
            <a:pPr eaLnBrk="1" hangingPunct="1">
              <a:defRPr/>
            </a:pPr>
            <a:r>
              <a:rPr lang="ja-JP" altLang="en-US" sz="900" b="0" noProof="1" smtClean="0">
                <a:solidFill>
                  <a:schemeClr val="tx1"/>
                </a:solidFill>
                <a:latin typeface="Arial" pitchFamily="34" charset="0"/>
                <a:cs typeface="Arial" pitchFamily="34" charset="0"/>
              </a:rPr>
              <a:t>　　お問い合わせ先　株式会社日本政策投資銀行産業調査部</a:t>
            </a:r>
          </a:p>
          <a:p>
            <a:pPr eaLnBrk="1" hangingPunct="1">
              <a:defRPr/>
            </a:pPr>
            <a:r>
              <a:rPr lang="ja-JP" altLang="en-US" sz="900" b="0" noProof="1" smtClean="0">
                <a:solidFill>
                  <a:schemeClr val="tx1"/>
                </a:solidFill>
                <a:latin typeface="Arial" pitchFamily="34" charset="0"/>
                <a:cs typeface="Arial" pitchFamily="34" charset="0"/>
              </a:rPr>
              <a:t>　　　</a:t>
            </a:r>
            <a:r>
              <a:rPr lang="en-US" altLang="ja-JP" sz="900" b="0" noProof="1" smtClean="0">
                <a:solidFill>
                  <a:schemeClr val="tx1"/>
                </a:solidFill>
                <a:latin typeface="Arial" pitchFamily="34" charset="0"/>
                <a:cs typeface="Arial" pitchFamily="34" charset="0"/>
              </a:rPr>
              <a:t>Tel: 03</a:t>
            </a:r>
            <a:r>
              <a:rPr lang="ja-JP" altLang="en-US" sz="900" b="0" noProof="1" smtClean="0">
                <a:solidFill>
                  <a:schemeClr val="tx1"/>
                </a:solidFill>
                <a:latin typeface="Arial" pitchFamily="34" charset="0"/>
                <a:cs typeface="Arial" pitchFamily="34" charset="0"/>
              </a:rPr>
              <a:t>－</a:t>
            </a:r>
            <a:r>
              <a:rPr lang="en-US" altLang="ja-JP" sz="900" b="0" noProof="1" smtClean="0">
                <a:solidFill>
                  <a:schemeClr val="tx1"/>
                </a:solidFill>
                <a:latin typeface="Arial" pitchFamily="34" charset="0"/>
                <a:cs typeface="Arial" pitchFamily="34" charset="0"/>
              </a:rPr>
              <a:t>3244</a:t>
            </a:r>
            <a:r>
              <a:rPr lang="ja-JP" altLang="en-US" sz="900" b="0" noProof="1" smtClean="0">
                <a:solidFill>
                  <a:schemeClr val="tx1"/>
                </a:solidFill>
                <a:latin typeface="Arial" pitchFamily="34" charset="0"/>
                <a:cs typeface="Arial" pitchFamily="34" charset="0"/>
              </a:rPr>
              <a:t>－</a:t>
            </a:r>
            <a:r>
              <a:rPr lang="en-US" altLang="ja-JP" sz="900" b="0" noProof="1" smtClean="0">
                <a:solidFill>
                  <a:schemeClr val="tx1"/>
                </a:solidFill>
                <a:latin typeface="Arial" pitchFamily="34" charset="0"/>
                <a:cs typeface="Arial" pitchFamily="34" charset="0"/>
              </a:rPr>
              <a:t>1840</a:t>
            </a:r>
            <a:endParaRPr lang="ja-JP" altLang="en-US" sz="900" b="0" noProof="1" smtClean="0">
              <a:solidFill>
                <a:schemeClr val="tx1"/>
              </a:solidFill>
              <a:latin typeface="Arial" pitchFamily="34" charset="0"/>
              <a:cs typeface="Arial" pitchFamily="34" charset="0"/>
            </a:endParaRPr>
          </a:p>
          <a:p>
            <a:pPr eaLnBrk="1" hangingPunct="1">
              <a:defRPr/>
            </a:pPr>
            <a:r>
              <a:rPr lang="ja-JP" altLang="en-US" sz="900" b="0" noProof="1" smtClean="0">
                <a:solidFill>
                  <a:schemeClr val="tx1"/>
                </a:solidFill>
                <a:latin typeface="Arial" pitchFamily="34" charset="0"/>
                <a:cs typeface="Arial" pitchFamily="34" charset="0"/>
              </a:rPr>
              <a:t>　　　</a:t>
            </a:r>
            <a:r>
              <a:rPr lang="en-US" altLang="ja-JP" sz="900" b="0" noProof="1" smtClean="0">
                <a:solidFill>
                  <a:schemeClr val="tx1"/>
                </a:solidFill>
                <a:latin typeface="Arial" pitchFamily="34" charset="0"/>
                <a:cs typeface="Arial" pitchFamily="34" charset="0"/>
              </a:rPr>
              <a:t>E-mail</a:t>
            </a:r>
            <a:r>
              <a:rPr lang="ja-JP" altLang="en-US" sz="900" b="0" noProof="1" smtClean="0">
                <a:solidFill>
                  <a:schemeClr val="tx1"/>
                </a:solidFill>
                <a:latin typeface="Arial" pitchFamily="34" charset="0"/>
                <a:cs typeface="Arial" pitchFamily="34" charset="0"/>
              </a:rPr>
              <a:t>：</a:t>
            </a:r>
            <a:r>
              <a:rPr lang="en-US" altLang="ja-JP" sz="900" b="0" noProof="1" smtClean="0">
                <a:solidFill>
                  <a:schemeClr val="tx1"/>
                </a:solidFill>
                <a:latin typeface="Arial" pitchFamily="34" charset="0"/>
                <a:cs typeface="Arial" pitchFamily="34" charset="0"/>
              </a:rPr>
              <a:t>report@dbj.jp</a:t>
            </a:r>
          </a:p>
          <a:p>
            <a:pPr eaLnBrk="1" hangingPunct="1">
              <a:defRPr/>
            </a:pPr>
            <a:endParaRPr lang="en-US" altLang="ja-JP" sz="500" b="0" dirty="0" smtClean="0">
              <a:solidFill>
                <a:schemeClr val="tx1"/>
              </a:solidFill>
              <a:latin typeface="Arial" pitchFamily="34" charset="0"/>
              <a:cs typeface="Arial" pitchFamily="34" charset="0"/>
            </a:endParaRPr>
          </a:p>
        </p:txBody>
      </p:sp>
      <p:sp>
        <p:nvSpPr>
          <p:cNvPr id="10244" name="テキスト ボックス 5"/>
          <p:cNvSpPr txBox="1">
            <a:spLocks noChangeArrowheads="1"/>
          </p:cNvSpPr>
          <p:nvPr/>
        </p:nvSpPr>
        <p:spPr bwMode="auto">
          <a:xfrm>
            <a:off x="1530350" y="1808163"/>
            <a:ext cx="63754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lnSpc>
                <a:spcPct val="150000"/>
              </a:lnSpc>
              <a:buFont typeface="Wingdings" pitchFamily="2" charset="2"/>
              <a:buChar char="u"/>
            </a:pPr>
            <a:r>
              <a:rPr lang="ja-JP" altLang="en-US" sz="1200">
                <a:solidFill>
                  <a:srgbClr val="00A0E9"/>
                </a:solidFill>
                <a:latin typeface="Arial" charset="0"/>
                <a:cs typeface="Arial" charset="0"/>
              </a:rPr>
              <a:t>　</a:t>
            </a:r>
            <a:r>
              <a:rPr lang="ja-JP" altLang="en-US" sz="1200">
                <a:solidFill>
                  <a:schemeClr val="tx1"/>
                </a:solidFill>
                <a:latin typeface="Arial" charset="0"/>
                <a:cs typeface="Arial" charset="0"/>
              </a:rPr>
              <a:t>日本の人口動態の変化</a:t>
            </a:r>
            <a:r>
              <a:rPr lang="en-US" altLang="ja-JP" sz="1200">
                <a:solidFill>
                  <a:schemeClr val="tx1"/>
                </a:solidFill>
                <a:latin typeface="Arial" charset="0"/>
                <a:cs typeface="Arial" charset="0"/>
              </a:rPr>
              <a:t>		</a:t>
            </a:r>
            <a:r>
              <a:rPr lang="en-US" altLang="ja-JP" sz="1200">
                <a:solidFill>
                  <a:srgbClr val="00A0E9"/>
                </a:solidFill>
                <a:latin typeface="Arial" charset="0"/>
                <a:cs typeface="Arial" charset="0"/>
              </a:rPr>
              <a:t>……………………………………………</a:t>
            </a:r>
            <a:r>
              <a:rPr lang="en-US" altLang="ja-JP" sz="1200">
                <a:solidFill>
                  <a:schemeClr val="tx1"/>
                </a:solidFill>
                <a:latin typeface="Arial" charset="0"/>
                <a:cs typeface="Arial" charset="0"/>
              </a:rPr>
              <a:t>	P. 2</a:t>
            </a:r>
            <a:r>
              <a:rPr lang="ja-JP" altLang="en-US" sz="1200">
                <a:solidFill>
                  <a:schemeClr val="tx1"/>
                </a:solidFill>
                <a:latin typeface="Arial" charset="0"/>
                <a:cs typeface="Arial" charset="0"/>
              </a:rPr>
              <a:t>～</a:t>
            </a:r>
            <a:r>
              <a:rPr lang="en-US" altLang="ja-JP" sz="1200">
                <a:solidFill>
                  <a:schemeClr val="tx1"/>
                </a:solidFill>
                <a:latin typeface="Arial" charset="0"/>
                <a:cs typeface="Arial" charset="0"/>
              </a:rPr>
              <a:t>3</a:t>
            </a:r>
          </a:p>
          <a:p>
            <a:pPr eaLnBrk="1" hangingPunct="1">
              <a:lnSpc>
                <a:spcPct val="150000"/>
              </a:lnSpc>
              <a:buFont typeface="Wingdings" pitchFamily="2" charset="2"/>
              <a:buChar char="u"/>
            </a:pPr>
            <a:r>
              <a:rPr lang="ja-JP" altLang="en-US" sz="1200">
                <a:solidFill>
                  <a:srgbClr val="00A0E9"/>
                </a:solidFill>
                <a:latin typeface="Arial" charset="0"/>
                <a:cs typeface="Arial" charset="0"/>
              </a:rPr>
              <a:t>　</a:t>
            </a:r>
            <a:r>
              <a:rPr lang="ja-JP" altLang="en-US" sz="1200">
                <a:solidFill>
                  <a:schemeClr val="tx1"/>
                </a:solidFill>
                <a:latin typeface="Arial" charset="0"/>
                <a:cs typeface="Arial" charset="0"/>
              </a:rPr>
              <a:t>高齢者の実態</a:t>
            </a:r>
            <a:r>
              <a:rPr lang="en-US" altLang="ja-JP" sz="1200">
                <a:solidFill>
                  <a:schemeClr val="tx1"/>
                </a:solidFill>
                <a:latin typeface="Arial" charset="0"/>
                <a:cs typeface="Arial" charset="0"/>
              </a:rPr>
              <a:t>		</a:t>
            </a:r>
            <a:r>
              <a:rPr lang="en-US" altLang="ja-JP" sz="1200">
                <a:solidFill>
                  <a:srgbClr val="00A0E9"/>
                </a:solidFill>
                <a:latin typeface="Arial" charset="0"/>
                <a:cs typeface="Arial" charset="0"/>
              </a:rPr>
              <a:t>……………………………………………</a:t>
            </a:r>
            <a:r>
              <a:rPr lang="en-US" altLang="ja-JP" sz="1200">
                <a:solidFill>
                  <a:schemeClr val="tx1"/>
                </a:solidFill>
                <a:latin typeface="Arial" charset="0"/>
                <a:cs typeface="Arial" charset="0"/>
              </a:rPr>
              <a:t>	P. 4</a:t>
            </a:r>
            <a:r>
              <a:rPr lang="ja-JP" altLang="en-US" sz="1200">
                <a:solidFill>
                  <a:schemeClr val="tx1"/>
                </a:solidFill>
                <a:latin typeface="Arial" charset="0"/>
                <a:cs typeface="Arial" charset="0"/>
              </a:rPr>
              <a:t>～</a:t>
            </a:r>
            <a:r>
              <a:rPr lang="en-US" altLang="ja-JP" sz="1200">
                <a:solidFill>
                  <a:schemeClr val="tx1"/>
                </a:solidFill>
                <a:latin typeface="Arial" charset="0"/>
                <a:cs typeface="Arial" charset="0"/>
              </a:rPr>
              <a:t>5</a:t>
            </a:r>
          </a:p>
          <a:p>
            <a:pPr eaLnBrk="1" hangingPunct="1">
              <a:lnSpc>
                <a:spcPct val="150000"/>
              </a:lnSpc>
              <a:buFont typeface="Wingdings" pitchFamily="2" charset="2"/>
              <a:buChar char="u"/>
            </a:pPr>
            <a:r>
              <a:rPr lang="ja-JP" altLang="en-US" sz="1200">
                <a:solidFill>
                  <a:srgbClr val="00A0E9"/>
                </a:solidFill>
                <a:latin typeface="Arial" charset="0"/>
                <a:cs typeface="Arial" charset="0"/>
              </a:rPr>
              <a:t>　</a:t>
            </a:r>
            <a:r>
              <a:rPr lang="ja-JP" altLang="en-US" sz="1200">
                <a:solidFill>
                  <a:schemeClr val="tx1"/>
                </a:solidFill>
                <a:latin typeface="Arial" charset="0"/>
                <a:cs typeface="Arial" charset="0"/>
              </a:rPr>
              <a:t>観光旅行の動向　　　　　　　　	</a:t>
            </a:r>
            <a:r>
              <a:rPr lang="en-US" altLang="ja-JP" sz="1200">
                <a:solidFill>
                  <a:srgbClr val="00A0E9"/>
                </a:solidFill>
                <a:latin typeface="Arial" charset="0"/>
                <a:cs typeface="Arial" charset="0"/>
              </a:rPr>
              <a:t>……………………………………………</a:t>
            </a:r>
            <a:r>
              <a:rPr lang="en-US" altLang="ja-JP" sz="1200">
                <a:solidFill>
                  <a:schemeClr val="tx1"/>
                </a:solidFill>
                <a:latin typeface="Arial" charset="0"/>
                <a:cs typeface="Arial" charset="0"/>
              </a:rPr>
              <a:t>	P. 6</a:t>
            </a:r>
            <a:r>
              <a:rPr lang="ja-JP" altLang="en-US" sz="1200">
                <a:solidFill>
                  <a:schemeClr val="tx1"/>
                </a:solidFill>
                <a:latin typeface="Arial" charset="0"/>
                <a:cs typeface="Arial" charset="0"/>
              </a:rPr>
              <a:t>～</a:t>
            </a:r>
            <a:r>
              <a:rPr lang="en-US" altLang="ja-JP" sz="1200">
                <a:solidFill>
                  <a:schemeClr val="tx1"/>
                </a:solidFill>
                <a:latin typeface="Arial" charset="0"/>
                <a:cs typeface="Arial" charset="0"/>
              </a:rPr>
              <a:t>8</a:t>
            </a:r>
          </a:p>
          <a:p>
            <a:pPr eaLnBrk="1" hangingPunct="1">
              <a:lnSpc>
                <a:spcPct val="150000"/>
              </a:lnSpc>
              <a:buFont typeface="Wingdings" pitchFamily="2" charset="2"/>
              <a:buChar char="u"/>
            </a:pPr>
            <a:r>
              <a:rPr lang="ja-JP" altLang="en-US" sz="1200">
                <a:solidFill>
                  <a:srgbClr val="00A0E9"/>
                </a:solidFill>
                <a:latin typeface="Arial" charset="0"/>
                <a:cs typeface="Arial" charset="0"/>
              </a:rPr>
              <a:t>　</a:t>
            </a:r>
            <a:r>
              <a:rPr lang="ja-JP" altLang="en-US" sz="1200">
                <a:solidFill>
                  <a:schemeClr val="tx1"/>
                </a:solidFill>
                <a:latin typeface="Arial" charset="0"/>
                <a:cs typeface="Arial" charset="0"/>
              </a:rPr>
              <a:t>温泉地のポテンシャル　　　　　　　　　	</a:t>
            </a:r>
            <a:r>
              <a:rPr lang="en-US" altLang="ja-JP" sz="1200">
                <a:solidFill>
                  <a:srgbClr val="00A0E9"/>
                </a:solidFill>
                <a:latin typeface="Arial" charset="0"/>
                <a:cs typeface="Arial" charset="0"/>
              </a:rPr>
              <a:t>……………………………………………</a:t>
            </a:r>
            <a:r>
              <a:rPr lang="en-US" altLang="ja-JP" sz="1200">
                <a:solidFill>
                  <a:schemeClr val="tx1"/>
                </a:solidFill>
                <a:latin typeface="Arial" charset="0"/>
                <a:cs typeface="Arial" charset="0"/>
              </a:rPr>
              <a:t>	P. 9</a:t>
            </a:r>
            <a:r>
              <a:rPr lang="ja-JP" altLang="en-US" sz="1200">
                <a:solidFill>
                  <a:schemeClr val="tx1"/>
                </a:solidFill>
                <a:latin typeface="Arial" charset="0"/>
                <a:cs typeface="Arial" charset="0"/>
              </a:rPr>
              <a:t>～</a:t>
            </a:r>
            <a:r>
              <a:rPr lang="en-US" altLang="ja-JP" sz="1200">
                <a:solidFill>
                  <a:schemeClr val="tx1"/>
                </a:solidFill>
                <a:latin typeface="Arial" charset="0"/>
                <a:cs typeface="Arial" charset="0"/>
              </a:rPr>
              <a:t>11</a:t>
            </a:r>
          </a:p>
          <a:p>
            <a:pPr eaLnBrk="1" hangingPunct="1">
              <a:lnSpc>
                <a:spcPct val="150000"/>
              </a:lnSpc>
              <a:buFont typeface="Wingdings" pitchFamily="2" charset="2"/>
              <a:buChar char="u"/>
            </a:pPr>
            <a:r>
              <a:rPr lang="ja-JP" altLang="en-US" sz="1200">
                <a:solidFill>
                  <a:srgbClr val="00A0E9"/>
                </a:solidFill>
                <a:latin typeface="Arial" charset="0"/>
                <a:cs typeface="Arial" charset="0"/>
              </a:rPr>
              <a:t>　</a:t>
            </a:r>
            <a:r>
              <a:rPr lang="ja-JP" altLang="en-US" sz="1200">
                <a:solidFill>
                  <a:schemeClr val="tx1"/>
                </a:solidFill>
                <a:latin typeface="Arial" charset="0"/>
                <a:cs typeface="Arial" charset="0"/>
              </a:rPr>
              <a:t>超高齢社会における温泉地の役割　	</a:t>
            </a:r>
            <a:r>
              <a:rPr lang="en-US" altLang="ja-JP" sz="1200">
                <a:solidFill>
                  <a:srgbClr val="00A0E9"/>
                </a:solidFill>
                <a:latin typeface="Arial" charset="0"/>
                <a:cs typeface="Arial" charset="0"/>
              </a:rPr>
              <a:t>……………………………………………</a:t>
            </a:r>
            <a:r>
              <a:rPr lang="en-US" altLang="ja-JP" sz="1200">
                <a:solidFill>
                  <a:schemeClr val="tx1"/>
                </a:solidFill>
                <a:latin typeface="Arial" charset="0"/>
                <a:cs typeface="Arial" charset="0"/>
              </a:rPr>
              <a:t>	P.12</a:t>
            </a:r>
            <a:r>
              <a:rPr lang="ja-JP" altLang="en-US" sz="1200">
                <a:solidFill>
                  <a:schemeClr val="tx1"/>
                </a:solidFill>
                <a:latin typeface="Arial" charset="0"/>
                <a:cs typeface="Arial" charset="0"/>
              </a:rPr>
              <a:t>～</a:t>
            </a:r>
            <a:r>
              <a:rPr lang="en-US" altLang="ja-JP" sz="1200">
                <a:solidFill>
                  <a:schemeClr val="tx1"/>
                </a:solidFill>
                <a:latin typeface="Arial" charset="0"/>
                <a:cs typeface="Arial" charset="0"/>
              </a:rPr>
              <a:t>16</a:t>
            </a:r>
            <a:endParaRPr lang="en-US" altLang="ja-JP" sz="1200">
              <a:solidFill>
                <a:schemeClr val="tx1"/>
              </a:solidFill>
              <a:latin typeface="Arial" charset="0"/>
            </a:endParaRPr>
          </a:p>
        </p:txBody>
      </p:sp>
      <p:sp>
        <p:nvSpPr>
          <p:cNvPr id="10245" name="スライド番号プレースホルダ 15"/>
          <p:cNvSpPr>
            <a:spLocks noGrp="1"/>
          </p:cNvSpPr>
          <p:nvPr>
            <p:ph type="sldNum" sz="quarter" idx="12"/>
          </p:nvPr>
        </p:nvSpPr>
        <p:spPr>
          <a:xfrm>
            <a:off x="4344988" y="6483350"/>
            <a:ext cx="842962" cy="2889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81A9190F-BC51-43F2-A447-6D626E550B80}" type="slidenum">
              <a:rPr lang="en-US" altLang="ja-JP" sz="1200" b="0" smtClean="0">
                <a:solidFill>
                  <a:schemeClr val="bg2"/>
                </a:solidFill>
                <a:latin typeface="Arial" charset="0"/>
              </a:rPr>
              <a:pPr eaLnBrk="1" hangingPunct="1"/>
              <a:t>1</a:t>
            </a:fld>
            <a:endParaRPr lang="en-US" altLang="ja-JP" sz="1200" b="0" smtClean="0">
              <a:solidFill>
                <a:schemeClr val="bg2"/>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1266" name="Text Box 30"/>
          <p:cNvSpPr txBox="1">
            <a:spLocks noChangeArrowheads="1"/>
          </p:cNvSpPr>
          <p:nvPr/>
        </p:nvSpPr>
        <p:spPr bwMode="auto">
          <a:xfrm>
            <a:off x="809625" y="319088"/>
            <a:ext cx="846455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5785" tIns="47893" rIns="95785" bIns="47893">
            <a:spAutoFit/>
          </a:bodyPr>
          <a:lstStyle>
            <a:lvl1pPr defTabSz="957263" eaLnBrk="0" hangingPunct="0">
              <a:defRPr kumimoji="1" sz="1400" b="1">
                <a:solidFill>
                  <a:schemeClr val="bg1"/>
                </a:solidFill>
                <a:latin typeface="Arial Narrow" pitchFamily="34" charset="0"/>
                <a:ea typeface="ＭＳ Ｐゴシック" pitchFamily="50" charset="-128"/>
              </a:defRPr>
            </a:lvl1pPr>
            <a:lvl2pPr marL="742950" indent="-285750" defTabSz="957263" eaLnBrk="0" hangingPunct="0">
              <a:defRPr kumimoji="1" sz="1400" b="1">
                <a:solidFill>
                  <a:schemeClr val="bg1"/>
                </a:solidFill>
                <a:latin typeface="Arial Narrow" pitchFamily="34" charset="0"/>
                <a:ea typeface="ＭＳ Ｐゴシック" pitchFamily="50" charset="-128"/>
              </a:defRPr>
            </a:lvl2pPr>
            <a:lvl3pPr marL="1143000" indent="-228600" defTabSz="957263" eaLnBrk="0" hangingPunct="0">
              <a:defRPr kumimoji="1" sz="1400" b="1">
                <a:solidFill>
                  <a:schemeClr val="bg1"/>
                </a:solidFill>
                <a:latin typeface="Arial Narrow" pitchFamily="34" charset="0"/>
                <a:ea typeface="ＭＳ Ｐゴシック" pitchFamily="50" charset="-128"/>
              </a:defRPr>
            </a:lvl3pPr>
            <a:lvl4pPr marL="1600200" indent="-228600" defTabSz="957263" eaLnBrk="0" hangingPunct="0">
              <a:defRPr kumimoji="1" sz="1400" b="1">
                <a:solidFill>
                  <a:schemeClr val="bg1"/>
                </a:solidFill>
                <a:latin typeface="Arial Narrow" pitchFamily="34" charset="0"/>
                <a:ea typeface="ＭＳ Ｐゴシック" pitchFamily="50" charset="-128"/>
              </a:defRPr>
            </a:lvl4pPr>
            <a:lvl5pPr marL="2057400" indent="-228600" defTabSz="957263" eaLnBrk="0" hangingPunct="0">
              <a:defRPr kumimoji="1" sz="1400" b="1">
                <a:solidFill>
                  <a:schemeClr val="bg1"/>
                </a:solidFill>
                <a:latin typeface="Arial Narrow" pitchFamily="34" charset="0"/>
                <a:ea typeface="ＭＳ Ｐゴシック" pitchFamily="50" charset="-128"/>
              </a:defRPr>
            </a:lvl5pPr>
            <a:lvl6pPr marL="25146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defTabSz="957263"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2400" b="0">
                <a:solidFill>
                  <a:schemeClr val="tx1"/>
                </a:solidFill>
                <a:latin typeface="ＭＳ Ｐゴシック" pitchFamily="50" charset="-128"/>
              </a:rPr>
              <a:t>日本の人口動態の変化　①総人口と人口構成</a:t>
            </a:r>
            <a:endParaRPr lang="ja-JP" altLang="en-US" sz="1600">
              <a:solidFill>
                <a:schemeClr val="tx1"/>
              </a:solidFill>
              <a:latin typeface="ＭＳ Ｐゴシック" pitchFamily="50" charset="-128"/>
            </a:endParaRPr>
          </a:p>
        </p:txBody>
      </p:sp>
      <p:sp>
        <p:nvSpPr>
          <p:cNvPr id="11267" name="スライド番号プレースホルダ 1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6816AB07-3FBB-44BC-A6A8-B9613BC9CDA2}" type="slidenum">
              <a:rPr lang="en-US" altLang="ja-JP" sz="1200" b="0" smtClean="0">
                <a:solidFill>
                  <a:schemeClr val="bg2"/>
                </a:solidFill>
                <a:latin typeface="Arial" charset="0"/>
              </a:rPr>
              <a:pPr eaLnBrk="1" hangingPunct="1"/>
              <a:t>2</a:t>
            </a:fld>
            <a:endParaRPr lang="en-US" altLang="ja-JP" sz="1200" b="0" smtClean="0">
              <a:solidFill>
                <a:schemeClr val="bg2"/>
              </a:solidFill>
              <a:latin typeface="Arial" charset="0"/>
            </a:endParaRPr>
          </a:p>
        </p:txBody>
      </p:sp>
      <p:pic>
        <p:nvPicPr>
          <p:cNvPr id="11268" name="Picture 18"/>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1963" y="2998788"/>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1269" name="Text Box 26"/>
          <p:cNvSpPr txBox="1">
            <a:spLocks noChangeArrowheads="1"/>
          </p:cNvSpPr>
          <p:nvPr/>
        </p:nvSpPr>
        <p:spPr bwMode="auto">
          <a:xfrm>
            <a:off x="461963" y="2689225"/>
            <a:ext cx="45624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年齢４区分別人口及び高齢化率の推移</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11270" name="テキスト ボックス 9"/>
          <p:cNvSpPr txBox="1">
            <a:spLocks noChangeArrowheads="1"/>
          </p:cNvSpPr>
          <p:nvPr/>
        </p:nvSpPr>
        <p:spPr bwMode="auto">
          <a:xfrm>
            <a:off x="461963" y="5732463"/>
            <a:ext cx="45624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 総務省統計局　</a:t>
            </a:r>
            <a:r>
              <a:rPr lang="en-US" altLang="ja-JP" sz="800" b="0">
                <a:solidFill>
                  <a:schemeClr val="tx1"/>
                </a:solidFill>
              </a:rPr>
              <a:t>『</a:t>
            </a:r>
            <a:r>
              <a:rPr lang="ja-JP" altLang="en-US" sz="800" b="0">
                <a:solidFill>
                  <a:schemeClr val="tx1"/>
                </a:solidFill>
              </a:rPr>
              <a:t>国勢調査報告</a:t>
            </a:r>
            <a:r>
              <a:rPr lang="en-US" altLang="ja-JP" sz="800" b="0">
                <a:solidFill>
                  <a:schemeClr val="tx1"/>
                </a:solidFill>
              </a:rPr>
              <a:t>』</a:t>
            </a:r>
            <a:r>
              <a:rPr lang="ja-JP" altLang="en-US" sz="800" b="0">
                <a:solidFill>
                  <a:schemeClr val="tx1"/>
                </a:solidFill>
              </a:rPr>
              <a:t>（</a:t>
            </a:r>
            <a:r>
              <a:rPr lang="en-US" altLang="ja-JP" sz="800" b="0">
                <a:solidFill>
                  <a:schemeClr val="tx1"/>
                </a:solidFill>
              </a:rPr>
              <a:t>1960</a:t>
            </a:r>
            <a:r>
              <a:rPr lang="ja-JP" altLang="en-US" sz="800" b="0">
                <a:solidFill>
                  <a:schemeClr val="tx1"/>
                </a:solidFill>
              </a:rPr>
              <a:t>～</a:t>
            </a:r>
            <a:r>
              <a:rPr lang="en-US" altLang="ja-JP" sz="800" b="0">
                <a:solidFill>
                  <a:schemeClr val="tx1"/>
                </a:solidFill>
              </a:rPr>
              <a:t>2010</a:t>
            </a:r>
            <a:r>
              <a:rPr lang="ja-JP" altLang="en-US" sz="800" b="0">
                <a:solidFill>
                  <a:schemeClr val="tx1"/>
                </a:solidFill>
              </a:rPr>
              <a:t>年）</a:t>
            </a:r>
            <a:endParaRPr lang="en-US" altLang="ja-JP" sz="800" b="0">
              <a:solidFill>
                <a:schemeClr val="tx1"/>
              </a:solidFill>
            </a:endParaRPr>
          </a:p>
          <a:p>
            <a:pPr eaLnBrk="1" hangingPunct="1"/>
            <a:r>
              <a:rPr lang="ja-JP" altLang="en-US" sz="800" b="0">
                <a:solidFill>
                  <a:schemeClr val="tx1"/>
                </a:solidFill>
              </a:rPr>
              <a:t>　　　　　国立社会保障・人口問題研究所　</a:t>
            </a:r>
            <a:r>
              <a:rPr lang="en-US" altLang="ja-JP" sz="800" b="0">
                <a:solidFill>
                  <a:schemeClr val="tx1"/>
                </a:solidFill>
              </a:rPr>
              <a:t>『</a:t>
            </a:r>
            <a:r>
              <a:rPr lang="ja-JP" altLang="en-US" sz="800" b="0">
                <a:solidFill>
                  <a:schemeClr val="tx1"/>
                </a:solidFill>
              </a:rPr>
              <a:t>日本の将来推計人口（平成</a:t>
            </a:r>
            <a:r>
              <a:rPr lang="en-US" altLang="ja-JP" sz="800" b="0">
                <a:solidFill>
                  <a:schemeClr val="tx1"/>
                </a:solidFill>
              </a:rPr>
              <a:t>24</a:t>
            </a:r>
            <a:r>
              <a:rPr lang="ja-JP" altLang="en-US" sz="800" b="0">
                <a:solidFill>
                  <a:schemeClr val="tx1"/>
                </a:solidFill>
              </a:rPr>
              <a:t>年１月推計）</a:t>
            </a:r>
            <a:r>
              <a:rPr lang="en-US" altLang="ja-JP" sz="800" b="0">
                <a:solidFill>
                  <a:schemeClr val="tx1"/>
                </a:solidFill>
              </a:rPr>
              <a:t>』</a:t>
            </a:r>
            <a:r>
              <a:rPr lang="ja-JP" altLang="en-US" sz="800" b="0">
                <a:solidFill>
                  <a:schemeClr val="tx1"/>
                </a:solidFill>
              </a:rPr>
              <a:t>（</a:t>
            </a:r>
            <a:r>
              <a:rPr lang="en-US" altLang="ja-JP" sz="800" b="0">
                <a:solidFill>
                  <a:schemeClr val="tx1"/>
                </a:solidFill>
              </a:rPr>
              <a:t>2015</a:t>
            </a:r>
            <a:r>
              <a:rPr lang="ja-JP" altLang="en-US" sz="800" b="0">
                <a:solidFill>
                  <a:schemeClr val="tx1"/>
                </a:solidFill>
              </a:rPr>
              <a:t>～</a:t>
            </a:r>
            <a:r>
              <a:rPr lang="en-US" altLang="ja-JP" sz="800" b="0">
                <a:solidFill>
                  <a:schemeClr val="tx1"/>
                </a:solidFill>
              </a:rPr>
              <a:t>2060</a:t>
            </a:r>
            <a:r>
              <a:rPr lang="ja-JP" altLang="en-US" sz="800" b="0">
                <a:solidFill>
                  <a:schemeClr val="tx1"/>
                </a:solidFill>
              </a:rPr>
              <a:t>年）</a:t>
            </a:r>
          </a:p>
        </p:txBody>
      </p:sp>
      <p:sp>
        <p:nvSpPr>
          <p:cNvPr id="11271" name="正方形/長方形 25"/>
          <p:cNvSpPr>
            <a:spLocks noChangeArrowheads="1"/>
          </p:cNvSpPr>
          <p:nvPr/>
        </p:nvSpPr>
        <p:spPr bwMode="auto">
          <a:xfrm>
            <a:off x="5816600" y="2997200"/>
            <a:ext cx="3457575" cy="1173163"/>
          </a:xfrm>
          <a:prstGeom prst="rect">
            <a:avLst/>
          </a:prstGeom>
          <a:gradFill rotWithShape="1">
            <a:gsLst>
              <a:gs pos="0">
                <a:srgbClr val="97E4FF"/>
              </a:gs>
              <a:gs pos="50000">
                <a:srgbClr val="BFECFF"/>
              </a:gs>
              <a:gs pos="100000">
                <a:srgbClr val="DFF5FF"/>
              </a:gs>
            </a:gsLst>
            <a:lin ang="135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r>
              <a:rPr lang="en-US" altLang="ja-JP" b="0">
                <a:solidFill>
                  <a:schemeClr val="tx2"/>
                </a:solidFill>
              </a:rPr>
              <a:t>1970</a:t>
            </a:r>
            <a:r>
              <a:rPr lang="ja-JP" altLang="en-US" b="0">
                <a:solidFill>
                  <a:schemeClr val="tx2"/>
                </a:solidFill>
              </a:rPr>
              <a:t>年　高齢化社会（高齢化率７％以上）</a:t>
            </a:r>
            <a:endParaRPr lang="en-US" altLang="ja-JP" b="0">
              <a:solidFill>
                <a:schemeClr val="tx2"/>
              </a:solidFill>
            </a:endParaRPr>
          </a:p>
          <a:p>
            <a:pPr defTabSz="957263"/>
            <a:r>
              <a:rPr lang="en-US" altLang="ja-JP" b="0">
                <a:solidFill>
                  <a:schemeClr val="tx2"/>
                </a:solidFill>
              </a:rPr>
              <a:t>1995</a:t>
            </a:r>
            <a:r>
              <a:rPr lang="ja-JP" altLang="en-US" b="0">
                <a:solidFill>
                  <a:schemeClr val="tx2"/>
                </a:solidFill>
              </a:rPr>
              <a:t>年　高齢社会（高齢化率</a:t>
            </a:r>
            <a:r>
              <a:rPr lang="en-US" altLang="ja-JP" b="0">
                <a:solidFill>
                  <a:schemeClr val="tx2"/>
                </a:solidFill>
              </a:rPr>
              <a:t>14</a:t>
            </a:r>
            <a:r>
              <a:rPr lang="ja-JP" altLang="en-US" b="0">
                <a:solidFill>
                  <a:schemeClr val="tx2"/>
                </a:solidFill>
              </a:rPr>
              <a:t>％以上）</a:t>
            </a:r>
            <a:endParaRPr lang="en-US" altLang="ja-JP" b="0">
              <a:solidFill>
                <a:schemeClr val="tx2"/>
              </a:solidFill>
            </a:endParaRPr>
          </a:p>
          <a:p>
            <a:pPr defTabSz="957263"/>
            <a:r>
              <a:rPr lang="en-US" altLang="ja-JP" b="0">
                <a:solidFill>
                  <a:schemeClr val="tx2"/>
                </a:solidFill>
              </a:rPr>
              <a:t>2010</a:t>
            </a:r>
            <a:r>
              <a:rPr lang="ja-JP" altLang="en-US" b="0">
                <a:solidFill>
                  <a:schemeClr val="tx2"/>
                </a:solidFill>
              </a:rPr>
              <a:t>年　超高齢社会（高齢化率</a:t>
            </a:r>
            <a:r>
              <a:rPr lang="en-US" altLang="ja-JP" b="0">
                <a:solidFill>
                  <a:schemeClr val="tx2"/>
                </a:solidFill>
              </a:rPr>
              <a:t>21</a:t>
            </a:r>
            <a:r>
              <a:rPr lang="ja-JP" altLang="en-US" b="0">
                <a:solidFill>
                  <a:schemeClr val="tx2"/>
                </a:solidFill>
              </a:rPr>
              <a:t>％以上）</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2060</a:t>
            </a:r>
            <a:r>
              <a:rPr lang="ja-JP" altLang="en-US" b="0">
                <a:solidFill>
                  <a:schemeClr val="tx2"/>
                </a:solidFill>
              </a:rPr>
              <a:t>年　高齢化率</a:t>
            </a:r>
            <a:r>
              <a:rPr lang="en-US" altLang="ja-JP" b="0">
                <a:solidFill>
                  <a:schemeClr val="tx2"/>
                </a:solidFill>
              </a:rPr>
              <a:t>39.9</a:t>
            </a:r>
            <a:r>
              <a:rPr lang="ja-JP" altLang="en-US" b="0">
                <a:solidFill>
                  <a:schemeClr val="tx2"/>
                </a:solidFill>
              </a:rPr>
              <a:t>％</a:t>
            </a:r>
          </a:p>
        </p:txBody>
      </p:sp>
      <p:sp>
        <p:nvSpPr>
          <p:cNvPr id="11272" name="正方形/長方形 28"/>
          <p:cNvSpPr>
            <a:spLocks noChangeArrowheads="1"/>
          </p:cNvSpPr>
          <p:nvPr/>
        </p:nvSpPr>
        <p:spPr bwMode="auto">
          <a:xfrm>
            <a:off x="5816600" y="1196975"/>
            <a:ext cx="3457575" cy="1389063"/>
          </a:xfrm>
          <a:prstGeom prst="rect">
            <a:avLst/>
          </a:prstGeom>
          <a:gradFill rotWithShape="1">
            <a:gsLst>
              <a:gs pos="0">
                <a:srgbClr val="97E4FF"/>
              </a:gs>
              <a:gs pos="50000">
                <a:srgbClr val="BFECFF"/>
              </a:gs>
              <a:gs pos="100000">
                <a:srgbClr val="DFF5FF"/>
              </a:gs>
            </a:gsLst>
            <a:lin ang="135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r>
              <a:rPr lang="en-US" altLang="ja-JP" b="0">
                <a:solidFill>
                  <a:schemeClr val="tx2"/>
                </a:solidFill>
              </a:rPr>
              <a:t>1970</a:t>
            </a:r>
            <a:r>
              <a:rPr lang="ja-JP" altLang="en-US" b="0">
                <a:solidFill>
                  <a:schemeClr val="tx2"/>
                </a:solidFill>
              </a:rPr>
              <a:t>年　１億人を超える</a:t>
            </a:r>
            <a:endParaRPr lang="en-US" altLang="ja-JP" b="0">
              <a:solidFill>
                <a:schemeClr val="tx2"/>
              </a:solidFill>
            </a:endParaRPr>
          </a:p>
          <a:p>
            <a:pPr defTabSz="957263"/>
            <a:r>
              <a:rPr lang="en-US" altLang="ja-JP" b="0">
                <a:solidFill>
                  <a:schemeClr val="tx2"/>
                </a:solidFill>
              </a:rPr>
              <a:t>2010</a:t>
            </a:r>
            <a:r>
              <a:rPr lang="ja-JP" altLang="en-US" b="0">
                <a:solidFill>
                  <a:schemeClr val="tx2"/>
                </a:solidFill>
              </a:rPr>
              <a:t>年　１億</a:t>
            </a:r>
            <a:r>
              <a:rPr lang="en-US" altLang="ja-JP" b="0">
                <a:solidFill>
                  <a:schemeClr val="tx2"/>
                </a:solidFill>
              </a:rPr>
              <a:t>2,806</a:t>
            </a:r>
            <a:r>
              <a:rPr lang="ja-JP" altLang="en-US" b="0">
                <a:solidFill>
                  <a:schemeClr val="tx2"/>
                </a:solidFill>
              </a:rPr>
              <a:t>万人まで増加</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2048</a:t>
            </a:r>
            <a:r>
              <a:rPr lang="ja-JP" altLang="en-US" b="0">
                <a:solidFill>
                  <a:schemeClr val="tx2"/>
                </a:solidFill>
              </a:rPr>
              <a:t>年　１億人を下回る</a:t>
            </a:r>
            <a:endParaRPr lang="en-US" altLang="ja-JP" b="0">
              <a:solidFill>
                <a:schemeClr val="tx2"/>
              </a:solidFill>
            </a:endParaRPr>
          </a:p>
          <a:p>
            <a:pPr defTabSz="957263"/>
            <a:r>
              <a:rPr lang="en-US" altLang="ja-JP" b="0">
                <a:solidFill>
                  <a:schemeClr val="tx2"/>
                </a:solidFill>
              </a:rPr>
              <a:t>2057</a:t>
            </a:r>
            <a:r>
              <a:rPr lang="ja-JP" altLang="en-US" b="0">
                <a:solidFill>
                  <a:schemeClr val="tx2"/>
                </a:solidFill>
              </a:rPr>
              <a:t>年　</a:t>
            </a:r>
            <a:r>
              <a:rPr lang="en-US" altLang="ja-JP" b="0">
                <a:solidFill>
                  <a:schemeClr val="tx2"/>
                </a:solidFill>
              </a:rPr>
              <a:t>9,000</a:t>
            </a:r>
            <a:r>
              <a:rPr lang="ja-JP" altLang="en-US" b="0">
                <a:solidFill>
                  <a:schemeClr val="tx2"/>
                </a:solidFill>
              </a:rPr>
              <a:t>万人を下回る</a:t>
            </a:r>
            <a:endParaRPr lang="en-US" altLang="ja-JP" b="0">
              <a:solidFill>
                <a:schemeClr val="tx2"/>
              </a:solidFill>
            </a:endParaRPr>
          </a:p>
          <a:p>
            <a:pPr defTabSz="957263"/>
            <a:r>
              <a:rPr lang="en-US" altLang="ja-JP" b="0">
                <a:solidFill>
                  <a:schemeClr val="tx2"/>
                </a:solidFill>
              </a:rPr>
              <a:t>2060</a:t>
            </a:r>
            <a:r>
              <a:rPr lang="ja-JP" altLang="en-US" b="0">
                <a:solidFill>
                  <a:schemeClr val="tx2"/>
                </a:solidFill>
              </a:rPr>
              <a:t>年　</a:t>
            </a:r>
            <a:r>
              <a:rPr lang="en-US" altLang="ja-JP" b="0">
                <a:solidFill>
                  <a:schemeClr val="tx2"/>
                </a:solidFill>
              </a:rPr>
              <a:t>8,674</a:t>
            </a:r>
            <a:r>
              <a:rPr lang="ja-JP" altLang="en-US" b="0">
                <a:solidFill>
                  <a:schemeClr val="tx2"/>
                </a:solidFill>
              </a:rPr>
              <a:t>万人</a:t>
            </a:r>
          </a:p>
        </p:txBody>
      </p:sp>
      <p:sp>
        <p:nvSpPr>
          <p:cNvPr id="11273" name="Text Box 18"/>
          <p:cNvSpPr txBox="1">
            <a:spLocks noChangeArrowheads="1"/>
          </p:cNvSpPr>
          <p:nvPr/>
        </p:nvSpPr>
        <p:spPr bwMode="auto">
          <a:xfrm>
            <a:off x="5816600" y="908050"/>
            <a:ext cx="3457575" cy="307975"/>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lnSpc>
                <a:spcPct val="110000"/>
              </a:lnSpc>
            </a:pPr>
            <a:r>
              <a:rPr lang="ja-JP" altLang="en-US">
                <a:latin typeface="Arial" charset="0"/>
              </a:rPr>
              <a:t>総人口</a:t>
            </a:r>
            <a:endParaRPr lang="ja-JP" altLang="en-US"/>
          </a:p>
        </p:txBody>
      </p:sp>
      <p:sp>
        <p:nvSpPr>
          <p:cNvPr id="11274" name="Text Box 18"/>
          <p:cNvSpPr txBox="1">
            <a:spLocks noChangeArrowheads="1"/>
          </p:cNvSpPr>
          <p:nvPr/>
        </p:nvSpPr>
        <p:spPr bwMode="auto">
          <a:xfrm>
            <a:off x="5816600" y="2708275"/>
            <a:ext cx="3457575" cy="330200"/>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lnSpc>
                <a:spcPct val="110000"/>
              </a:lnSpc>
            </a:pPr>
            <a:r>
              <a:rPr lang="ja-JP" altLang="en-US">
                <a:latin typeface="Arial" charset="0"/>
              </a:rPr>
              <a:t>高齢化率</a:t>
            </a:r>
            <a:endParaRPr lang="ja-JP" altLang="en-US"/>
          </a:p>
        </p:txBody>
      </p:sp>
      <p:sp>
        <p:nvSpPr>
          <p:cNvPr id="11275" name="正方形/長方形 32"/>
          <p:cNvSpPr>
            <a:spLocks noChangeArrowheads="1"/>
          </p:cNvSpPr>
          <p:nvPr/>
        </p:nvSpPr>
        <p:spPr bwMode="auto">
          <a:xfrm>
            <a:off x="5816600" y="4581525"/>
            <a:ext cx="3457575" cy="1604963"/>
          </a:xfrm>
          <a:prstGeom prst="rect">
            <a:avLst/>
          </a:prstGeom>
          <a:gradFill rotWithShape="1">
            <a:gsLst>
              <a:gs pos="0">
                <a:srgbClr val="97E4FF"/>
              </a:gs>
              <a:gs pos="50000">
                <a:srgbClr val="BFECFF"/>
              </a:gs>
              <a:gs pos="100000">
                <a:srgbClr val="DFF5FF"/>
              </a:gs>
            </a:gsLst>
            <a:lin ang="135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r>
              <a:rPr lang="en-US" altLang="ja-JP" b="0">
                <a:solidFill>
                  <a:schemeClr val="tx2"/>
                </a:solidFill>
              </a:rPr>
              <a:t>1950</a:t>
            </a:r>
            <a:r>
              <a:rPr lang="ja-JP" altLang="en-US" b="0">
                <a:solidFill>
                  <a:schemeClr val="tx2"/>
                </a:solidFill>
              </a:rPr>
              <a:t>年　</a:t>
            </a:r>
            <a:r>
              <a:rPr lang="en-US" altLang="ja-JP" b="0">
                <a:solidFill>
                  <a:schemeClr val="tx2"/>
                </a:solidFill>
              </a:rPr>
              <a:t>100</a:t>
            </a:r>
            <a:r>
              <a:rPr lang="ja-JP" altLang="en-US" b="0">
                <a:solidFill>
                  <a:schemeClr val="tx2"/>
                </a:solidFill>
              </a:rPr>
              <a:t>万人を超える（総人口比</a:t>
            </a:r>
            <a:r>
              <a:rPr lang="en-US" altLang="ja-JP" b="0">
                <a:solidFill>
                  <a:schemeClr val="tx2"/>
                </a:solidFill>
              </a:rPr>
              <a:t>1.3</a:t>
            </a:r>
            <a:r>
              <a:rPr lang="ja-JP" altLang="en-US" b="0">
                <a:solidFill>
                  <a:schemeClr val="tx2"/>
                </a:solidFill>
              </a:rPr>
              <a:t>％）</a:t>
            </a:r>
            <a:endParaRPr lang="en-US" altLang="ja-JP" b="0">
              <a:solidFill>
                <a:schemeClr val="tx2"/>
              </a:solidFill>
            </a:endParaRPr>
          </a:p>
          <a:p>
            <a:pPr defTabSz="957263"/>
            <a:r>
              <a:rPr lang="en-US" altLang="ja-JP" b="0">
                <a:solidFill>
                  <a:schemeClr val="tx2"/>
                </a:solidFill>
              </a:rPr>
              <a:t>2005</a:t>
            </a:r>
            <a:r>
              <a:rPr lang="ja-JP" altLang="en-US" b="0">
                <a:solidFill>
                  <a:schemeClr val="tx2"/>
                </a:solidFill>
              </a:rPr>
              <a:t>年　</a:t>
            </a:r>
            <a:r>
              <a:rPr lang="en-US" altLang="ja-JP" b="0">
                <a:solidFill>
                  <a:schemeClr val="tx2"/>
                </a:solidFill>
              </a:rPr>
              <a:t>1,000</a:t>
            </a:r>
            <a:r>
              <a:rPr lang="ja-JP" altLang="en-US" b="0">
                <a:solidFill>
                  <a:schemeClr val="tx2"/>
                </a:solidFill>
              </a:rPr>
              <a:t>万人を超える（総人口比</a:t>
            </a:r>
            <a:r>
              <a:rPr lang="en-US" altLang="ja-JP" b="0">
                <a:solidFill>
                  <a:schemeClr val="tx2"/>
                </a:solidFill>
              </a:rPr>
              <a:t>9.1</a:t>
            </a:r>
            <a:r>
              <a:rPr lang="ja-JP" altLang="en-US" b="0">
                <a:solidFill>
                  <a:schemeClr val="tx2"/>
                </a:solidFill>
              </a:rPr>
              <a:t>％）</a:t>
            </a:r>
            <a:endParaRPr lang="en-US" altLang="ja-JP" b="0">
              <a:solidFill>
                <a:schemeClr val="tx2"/>
              </a:solidFill>
            </a:endParaRPr>
          </a:p>
          <a:p>
            <a:pPr defTabSz="957263"/>
            <a:r>
              <a:rPr lang="en-US" altLang="ja-JP" b="0">
                <a:solidFill>
                  <a:schemeClr val="tx2"/>
                </a:solidFill>
              </a:rPr>
              <a:t>2010</a:t>
            </a:r>
            <a:r>
              <a:rPr lang="ja-JP" altLang="en-US" b="0">
                <a:solidFill>
                  <a:schemeClr val="tx2"/>
                </a:solidFill>
              </a:rPr>
              <a:t>年　</a:t>
            </a:r>
            <a:r>
              <a:rPr lang="en-US" altLang="ja-JP" b="0">
                <a:solidFill>
                  <a:schemeClr val="tx2"/>
                </a:solidFill>
              </a:rPr>
              <a:t>1,418</a:t>
            </a:r>
            <a:r>
              <a:rPr lang="ja-JP" altLang="en-US" b="0">
                <a:solidFill>
                  <a:schemeClr val="tx2"/>
                </a:solidFill>
              </a:rPr>
              <a:t>万人（総人口比</a:t>
            </a:r>
            <a:r>
              <a:rPr lang="en-US" altLang="ja-JP" b="0">
                <a:solidFill>
                  <a:schemeClr val="tx2"/>
                </a:solidFill>
              </a:rPr>
              <a:t>11.1</a:t>
            </a:r>
            <a:r>
              <a:rPr lang="ja-JP" altLang="en-US" b="0">
                <a:solidFill>
                  <a:schemeClr val="tx2"/>
                </a:solidFill>
              </a:rPr>
              <a:t>％）</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75</a:t>
            </a:r>
            <a:r>
              <a:rPr lang="ja-JP" altLang="en-US" b="0">
                <a:solidFill>
                  <a:schemeClr val="tx2"/>
                </a:solidFill>
              </a:rPr>
              <a:t>歳以上人口のみ</a:t>
            </a:r>
            <a:r>
              <a:rPr lang="en-US" altLang="ja-JP" b="0">
                <a:solidFill>
                  <a:schemeClr val="tx2"/>
                </a:solidFill>
              </a:rPr>
              <a:t>2055</a:t>
            </a:r>
            <a:r>
              <a:rPr lang="ja-JP" altLang="en-US" b="0">
                <a:solidFill>
                  <a:schemeClr val="tx2"/>
                </a:solidFill>
              </a:rPr>
              <a:t>年まで増加</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2060</a:t>
            </a:r>
            <a:r>
              <a:rPr lang="ja-JP" altLang="en-US" b="0">
                <a:solidFill>
                  <a:schemeClr val="tx2"/>
                </a:solidFill>
              </a:rPr>
              <a:t>年　</a:t>
            </a:r>
            <a:r>
              <a:rPr lang="en-US" altLang="ja-JP" b="0">
                <a:solidFill>
                  <a:schemeClr val="tx2"/>
                </a:solidFill>
              </a:rPr>
              <a:t>2,336</a:t>
            </a:r>
            <a:r>
              <a:rPr lang="ja-JP" altLang="en-US" b="0">
                <a:solidFill>
                  <a:schemeClr val="tx2"/>
                </a:solidFill>
              </a:rPr>
              <a:t>万人（総人口比</a:t>
            </a:r>
            <a:r>
              <a:rPr lang="en-US" altLang="ja-JP" b="0">
                <a:solidFill>
                  <a:schemeClr val="tx2"/>
                </a:solidFill>
              </a:rPr>
              <a:t>26.9</a:t>
            </a:r>
            <a:r>
              <a:rPr lang="ja-JP" altLang="en-US" b="0">
                <a:solidFill>
                  <a:schemeClr val="tx2"/>
                </a:solidFill>
              </a:rPr>
              <a:t>％）</a:t>
            </a:r>
            <a:endParaRPr lang="en-US" altLang="ja-JP" b="0">
              <a:solidFill>
                <a:schemeClr val="tx2"/>
              </a:solidFill>
            </a:endParaRPr>
          </a:p>
        </p:txBody>
      </p:sp>
      <p:sp>
        <p:nvSpPr>
          <p:cNvPr id="11276" name="Text Box 18"/>
          <p:cNvSpPr txBox="1">
            <a:spLocks noChangeArrowheads="1"/>
          </p:cNvSpPr>
          <p:nvPr/>
        </p:nvSpPr>
        <p:spPr bwMode="auto">
          <a:xfrm>
            <a:off x="5816600" y="4292600"/>
            <a:ext cx="3457575" cy="309563"/>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lnSpc>
                <a:spcPct val="110000"/>
              </a:lnSpc>
            </a:pPr>
            <a:r>
              <a:rPr lang="en-US" altLang="ja-JP">
                <a:latin typeface="Arial" charset="0"/>
              </a:rPr>
              <a:t>75</a:t>
            </a:r>
            <a:r>
              <a:rPr lang="ja-JP" altLang="en-US">
                <a:latin typeface="Arial" charset="0"/>
              </a:rPr>
              <a:t>歳以上人口</a:t>
            </a:r>
            <a:endParaRPr lang="ja-JP" altLang="en-US"/>
          </a:p>
        </p:txBody>
      </p:sp>
      <p:sp>
        <p:nvSpPr>
          <p:cNvPr id="37" name="Text Box 18"/>
          <p:cNvSpPr txBox="1">
            <a:spLocks noChangeArrowheads="1"/>
          </p:cNvSpPr>
          <p:nvPr/>
        </p:nvSpPr>
        <p:spPr bwMode="auto">
          <a:xfrm>
            <a:off x="461963" y="1125538"/>
            <a:ext cx="4562475" cy="1014412"/>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総人口が減少に転じる一方で高齢化がさらに進む</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今後、人口が増加するのは</a:t>
            </a:r>
            <a:r>
              <a:rPr lang="en-US" altLang="ja-JP" sz="1600" b="0" dirty="0" smtClean="0">
                <a:solidFill>
                  <a:schemeClr val="tx1"/>
                </a:solidFill>
                <a:latin typeface="Arial" pitchFamily="34" charset="0"/>
                <a:cs typeface="Arial" pitchFamily="34" charset="0"/>
              </a:rPr>
              <a:t>75</a:t>
            </a:r>
            <a:r>
              <a:rPr lang="ja-JP" altLang="en-US" sz="1600" b="0" dirty="0" smtClean="0">
                <a:solidFill>
                  <a:schemeClr val="tx1"/>
                </a:solidFill>
                <a:latin typeface="Arial" pitchFamily="34" charset="0"/>
                <a:cs typeface="Arial" pitchFamily="34" charset="0"/>
              </a:rPr>
              <a:t>歳以上のみ</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日本の人口動態の変化　②少子高齢化</a:t>
            </a:r>
          </a:p>
        </p:txBody>
      </p:sp>
      <p:sp>
        <p:nvSpPr>
          <p:cNvPr id="12291"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53A22AB4-5392-4A07-8F05-A881478309FD}" type="slidenum">
              <a:rPr lang="en-US" altLang="ja-JP" sz="1200" b="0" smtClean="0">
                <a:solidFill>
                  <a:schemeClr val="bg2"/>
                </a:solidFill>
                <a:latin typeface="Arial" charset="0"/>
              </a:rPr>
              <a:pPr eaLnBrk="1" hangingPunct="1"/>
              <a:t>3</a:t>
            </a:fld>
            <a:endParaRPr lang="en-US" altLang="ja-JP" sz="1200" b="0" smtClean="0">
              <a:solidFill>
                <a:schemeClr val="bg2"/>
              </a:solidFill>
              <a:latin typeface="Arial" charset="0"/>
            </a:endParaRPr>
          </a:p>
        </p:txBody>
      </p:sp>
      <p:pic>
        <p:nvPicPr>
          <p:cNvPr id="1229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1963" y="3141663"/>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2293" name="Text Box 26"/>
          <p:cNvSpPr txBox="1">
            <a:spLocks noChangeArrowheads="1"/>
          </p:cNvSpPr>
          <p:nvPr/>
        </p:nvSpPr>
        <p:spPr bwMode="auto">
          <a:xfrm>
            <a:off x="461963" y="2833688"/>
            <a:ext cx="45624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平均寿命及び合計特殊出生率の推移</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12294" name="テキスト ボックス 9"/>
          <p:cNvSpPr txBox="1">
            <a:spLocks noChangeArrowheads="1"/>
          </p:cNvSpPr>
          <p:nvPr/>
        </p:nvSpPr>
        <p:spPr bwMode="auto">
          <a:xfrm>
            <a:off x="461963" y="5876925"/>
            <a:ext cx="45624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 厚生労働省　</a:t>
            </a:r>
            <a:r>
              <a:rPr lang="en-US" altLang="ja-JP" sz="800" b="0">
                <a:solidFill>
                  <a:schemeClr val="tx1"/>
                </a:solidFill>
              </a:rPr>
              <a:t>『</a:t>
            </a:r>
            <a:r>
              <a:rPr lang="ja-JP" altLang="en-US" sz="800" b="0">
                <a:solidFill>
                  <a:schemeClr val="tx1"/>
                </a:solidFill>
              </a:rPr>
              <a:t>簡易生命表</a:t>
            </a:r>
            <a:r>
              <a:rPr lang="en-US" altLang="ja-JP" sz="800" b="0">
                <a:solidFill>
                  <a:schemeClr val="tx1"/>
                </a:solidFill>
              </a:rPr>
              <a:t>』</a:t>
            </a:r>
            <a:r>
              <a:rPr lang="ja-JP" altLang="en-US" sz="800" b="0">
                <a:solidFill>
                  <a:schemeClr val="tx1"/>
                </a:solidFill>
              </a:rPr>
              <a:t>（平均寿命）、</a:t>
            </a:r>
            <a:r>
              <a:rPr lang="en-US" altLang="ja-JP" sz="800" b="0">
                <a:solidFill>
                  <a:schemeClr val="tx1"/>
                </a:solidFill>
              </a:rPr>
              <a:t>『</a:t>
            </a:r>
            <a:r>
              <a:rPr lang="ja-JP" altLang="en-US" sz="800" b="0">
                <a:solidFill>
                  <a:schemeClr val="tx1"/>
                </a:solidFill>
              </a:rPr>
              <a:t>人口動態調査</a:t>
            </a:r>
            <a:r>
              <a:rPr lang="en-US" altLang="ja-JP" sz="800" b="0">
                <a:solidFill>
                  <a:schemeClr val="tx1"/>
                </a:solidFill>
              </a:rPr>
              <a:t>』</a:t>
            </a:r>
            <a:r>
              <a:rPr lang="ja-JP" altLang="en-US" sz="800" b="0">
                <a:solidFill>
                  <a:schemeClr val="tx1"/>
                </a:solidFill>
              </a:rPr>
              <a:t>（合計特殊出生率）（</a:t>
            </a:r>
            <a:r>
              <a:rPr lang="en-US" altLang="ja-JP" sz="800" b="0">
                <a:solidFill>
                  <a:schemeClr val="tx1"/>
                </a:solidFill>
              </a:rPr>
              <a:t>1947</a:t>
            </a:r>
            <a:r>
              <a:rPr lang="ja-JP" altLang="en-US" sz="800" b="0">
                <a:solidFill>
                  <a:schemeClr val="tx1"/>
                </a:solidFill>
              </a:rPr>
              <a:t>～</a:t>
            </a:r>
            <a:r>
              <a:rPr lang="en-US" altLang="ja-JP" sz="800" b="0">
                <a:solidFill>
                  <a:schemeClr val="tx1"/>
                </a:solidFill>
              </a:rPr>
              <a:t>2013</a:t>
            </a:r>
            <a:r>
              <a:rPr lang="ja-JP" altLang="en-US" sz="800" b="0">
                <a:solidFill>
                  <a:schemeClr val="tx1"/>
                </a:solidFill>
              </a:rPr>
              <a:t>年）</a:t>
            </a:r>
            <a:endParaRPr lang="en-US" altLang="ja-JP" sz="800" b="0">
              <a:solidFill>
                <a:schemeClr val="tx1"/>
              </a:solidFill>
            </a:endParaRPr>
          </a:p>
          <a:p>
            <a:pPr eaLnBrk="1" hangingPunct="1"/>
            <a:r>
              <a:rPr lang="ja-JP" altLang="en-US" sz="800" b="0">
                <a:solidFill>
                  <a:schemeClr val="tx1"/>
                </a:solidFill>
              </a:rPr>
              <a:t>　　　　　国立社会保障・人口問題研究所　</a:t>
            </a:r>
            <a:r>
              <a:rPr lang="en-US" altLang="ja-JP" sz="800" b="0">
                <a:solidFill>
                  <a:schemeClr val="tx1"/>
                </a:solidFill>
              </a:rPr>
              <a:t>『</a:t>
            </a:r>
            <a:r>
              <a:rPr lang="ja-JP" altLang="en-US" sz="800" b="0">
                <a:solidFill>
                  <a:schemeClr val="tx1"/>
                </a:solidFill>
              </a:rPr>
              <a:t>日本の将来推計人口（平成</a:t>
            </a:r>
            <a:r>
              <a:rPr lang="en-US" altLang="ja-JP" sz="800" b="0">
                <a:solidFill>
                  <a:schemeClr val="tx1"/>
                </a:solidFill>
              </a:rPr>
              <a:t>24</a:t>
            </a:r>
            <a:r>
              <a:rPr lang="ja-JP" altLang="en-US" sz="800" b="0">
                <a:solidFill>
                  <a:schemeClr val="tx1"/>
                </a:solidFill>
              </a:rPr>
              <a:t>年１月推計）</a:t>
            </a:r>
            <a:r>
              <a:rPr lang="en-US" altLang="ja-JP" sz="800" b="0">
                <a:solidFill>
                  <a:schemeClr val="tx1"/>
                </a:solidFill>
              </a:rPr>
              <a:t>』</a:t>
            </a:r>
            <a:r>
              <a:rPr lang="ja-JP" altLang="en-US" sz="800" b="0">
                <a:solidFill>
                  <a:schemeClr val="tx1"/>
                </a:solidFill>
              </a:rPr>
              <a:t>（</a:t>
            </a:r>
            <a:r>
              <a:rPr lang="en-US" altLang="ja-JP" sz="800" b="0">
                <a:solidFill>
                  <a:schemeClr val="tx1"/>
                </a:solidFill>
              </a:rPr>
              <a:t>2015</a:t>
            </a:r>
            <a:r>
              <a:rPr lang="ja-JP" altLang="en-US" sz="800" b="0">
                <a:solidFill>
                  <a:schemeClr val="tx1"/>
                </a:solidFill>
              </a:rPr>
              <a:t>～</a:t>
            </a:r>
            <a:r>
              <a:rPr lang="en-US" altLang="ja-JP" sz="800" b="0">
                <a:solidFill>
                  <a:schemeClr val="tx1"/>
                </a:solidFill>
              </a:rPr>
              <a:t>2060</a:t>
            </a:r>
            <a:r>
              <a:rPr lang="ja-JP" altLang="en-US" sz="800" b="0">
                <a:solidFill>
                  <a:schemeClr val="tx1"/>
                </a:solidFill>
              </a:rPr>
              <a:t>年）</a:t>
            </a:r>
          </a:p>
        </p:txBody>
      </p:sp>
      <p:sp>
        <p:nvSpPr>
          <p:cNvPr id="12295" name="正方形/長方形 7"/>
          <p:cNvSpPr>
            <a:spLocks noChangeArrowheads="1"/>
          </p:cNvSpPr>
          <p:nvPr/>
        </p:nvSpPr>
        <p:spPr bwMode="auto">
          <a:xfrm>
            <a:off x="5816600" y="4221163"/>
            <a:ext cx="3457575" cy="2035175"/>
          </a:xfrm>
          <a:prstGeom prst="rect">
            <a:avLst/>
          </a:prstGeom>
          <a:gradFill rotWithShape="1">
            <a:gsLst>
              <a:gs pos="0">
                <a:srgbClr val="97E4FF"/>
              </a:gs>
              <a:gs pos="50000">
                <a:srgbClr val="BFECFF"/>
              </a:gs>
              <a:gs pos="100000">
                <a:srgbClr val="DFF5FF"/>
              </a:gs>
            </a:gsLst>
            <a:lin ang="135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r>
              <a:rPr lang="en-US" altLang="ja-JP" b="0">
                <a:solidFill>
                  <a:schemeClr val="tx2"/>
                </a:solidFill>
              </a:rPr>
              <a:t>1947</a:t>
            </a:r>
            <a:r>
              <a:rPr lang="ja-JP" altLang="en-US" b="0">
                <a:solidFill>
                  <a:schemeClr val="tx2"/>
                </a:solidFill>
              </a:rPr>
              <a:t>年　男性</a:t>
            </a:r>
            <a:r>
              <a:rPr lang="en-US" altLang="ja-JP" b="0">
                <a:solidFill>
                  <a:schemeClr val="tx2"/>
                </a:solidFill>
              </a:rPr>
              <a:t>50.06</a:t>
            </a:r>
            <a:r>
              <a:rPr lang="ja-JP" altLang="en-US" b="0">
                <a:solidFill>
                  <a:schemeClr val="tx2"/>
                </a:solidFill>
              </a:rPr>
              <a:t>年、女性</a:t>
            </a:r>
            <a:r>
              <a:rPr lang="en-US" altLang="ja-JP" b="0">
                <a:solidFill>
                  <a:schemeClr val="tx2"/>
                </a:solidFill>
              </a:rPr>
              <a:t>53.96</a:t>
            </a:r>
            <a:r>
              <a:rPr lang="ja-JP" altLang="en-US" b="0">
                <a:solidFill>
                  <a:schemeClr val="tx2"/>
                </a:solidFill>
              </a:rPr>
              <a:t>年</a:t>
            </a:r>
            <a:endParaRPr lang="en-US" altLang="ja-JP" b="0">
              <a:solidFill>
                <a:schemeClr val="tx2"/>
              </a:solidFill>
            </a:endParaRPr>
          </a:p>
          <a:p>
            <a:pPr defTabSz="957263"/>
            <a:endParaRPr lang="en-US" altLang="ja-JP" b="0">
              <a:solidFill>
                <a:schemeClr val="tx2"/>
              </a:solidFill>
            </a:endParaRPr>
          </a:p>
          <a:p>
            <a:pPr defTabSz="957263"/>
            <a:r>
              <a:rPr lang="ja-JP" altLang="en-US" b="0">
                <a:solidFill>
                  <a:schemeClr val="tx2"/>
                </a:solidFill>
              </a:rPr>
              <a:t>生活環境の改善、栄養状態の改善、医療技術の進歩による死亡率の大幅な低下などにより長寿化</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2013</a:t>
            </a:r>
            <a:r>
              <a:rPr lang="ja-JP" altLang="en-US" b="0">
                <a:solidFill>
                  <a:schemeClr val="tx2"/>
                </a:solidFill>
              </a:rPr>
              <a:t>年　男性</a:t>
            </a:r>
            <a:r>
              <a:rPr lang="en-US" altLang="ja-JP" b="0">
                <a:solidFill>
                  <a:schemeClr val="tx2"/>
                </a:solidFill>
              </a:rPr>
              <a:t>80.21</a:t>
            </a:r>
            <a:r>
              <a:rPr lang="ja-JP" altLang="en-US" b="0">
                <a:solidFill>
                  <a:schemeClr val="tx2"/>
                </a:solidFill>
              </a:rPr>
              <a:t>年、女性</a:t>
            </a:r>
            <a:r>
              <a:rPr lang="en-US" altLang="ja-JP" b="0">
                <a:solidFill>
                  <a:schemeClr val="tx2"/>
                </a:solidFill>
              </a:rPr>
              <a:t>86.61</a:t>
            </a:r>
            <a:r>
              <a:rPr lang="ja-JP" altLang="en-US" b="0">
                <a:solidFill>
                  <a:schemeClr val="tx2"/>
                </a:solidFill>
              </a:rPr>
              <a:t>年</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2060</a:t>
            </a:r>
            <a:r>
              <a:rPr lang="ja-JP" altLang="en-US" b="0">
                <a:solidFill>
                  <a:schemeClr val="tx2"/>
                </a:solidFill>
              </a:rPr>
              <a:t>年　男性</a:t>
            </a:r>
            <a:r>
              <a:rPr lang="en-US" altLang="ja-JP" b="0">
                <a:solidFill>
                  <a:schemeClr val="tx2"/>
                </a:solidFill>
              </a:rPr>
              <a:t>84.19</a:t>
            </a:r>
            <a:r>
              <a:rPr lang="ja-JP" altLang="en-US" b="0">
                <a:solidFill>
                  <a:schemeClr val="tx2"/>
                </a:solidFill>
              </a:rPr>
              <a:t>年、女性</a:t>
            </a:r>
            <a:r>
              <a:rPr lang="en-US" altLang="ja-JP" b="0">
                <a:solidFill>
                  <a:schemeClr val="tx2"/>
                </a:solidFill>
              </a:rPr>
              <a:t>90.93</a:t>
            </a:r>
            <a:r>
              <a:rPr lang="ja-JP" altLang="en-US" b="0">
                <a:solidFill>
                  <a:schemeClr val="tx2"/>
                </a:solidFill>
              </a:rPr>
              <a:t>年</a:t>
            </a:r>
          </a:p>
        </p:txBody>
      </p:sp>
      <p:sp>
        <p:nvSpPr>
          <p:cNvPr id="12296" name="Text Box 18"/>
          <p:cNvSpPr txBox="1">
            <a:spLocks noChangeArrowheads="1"/>
          </p:cNvSpPr>
          <p:nvPr/>
        </p:nvSpPr>
        <p:spPr bwMode="auto">
          <a:xfrm>
            <a:off x="5816600" y="3933825"/>
            <a:ext cx="3457575" cy="307975"/>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lnSpc>
                <a:spcPct val="110000"/>
              </a:lnSpc>
            </a:pPr>
            <a:r>
              <a:rPr lang="ja-JP" altLang="en-US">
                <a:latin typeface="Arial" charset="0"/>
              </a:rPr>
              <a:t>平均寿命</a:t>
            </a:r>
            <a:endParaRPr lang="ja-JP" altLang="en-US"/>
          </a:p>
        </p:txBody>
      </p:sp>
      <p:sp>
        <p:nvSpPr>
          <p:cNvPr id="12297" name="Text Box 18"/>
          <p:cNvSpPr txBox="1">
            <a:spLocks noChangeArrowheads="1"/>
          </p:cNvSpPr>
          <p:nvPr/>
        </p:nvSpPr>
        <p:spPr bwMode="auto">
          <a:xfrm>
            <a:off x="5816600" y="866775"/>
            <a:ext cx="3457575" cy="330200"/>
          </a:xfrm>
          <a:prstGeom prst="rect">
            <a:avLst/>
          </a:prstGeom>
          <a:solidFill>
            <a:srgbClr val="007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lnSpc>
                <a:spcPct val="110000"/>
              </a:lnSpc>
            </a:pPr>
            <a:r>
              <a:rPr lang="ja-JP" altLang="en-US">
                <a:latin typeface="Arial" charset="0"/>
              </a:rPr>
              <a:t>合計特殊出生率</a:t>
            </a:r>
            <a:endParaRPr lang="ja-JP" altLang="en-US"/>
          </a:p>
        </p:txBody>
      </p:sp>
      <p:sp>
        <p:nvSpPr>
          <p:cNvPr id="12298" name="正方形/長方形 10"/>
          <p:cNvSpPr>
            <a:spLocks noChangeArrowheads="1"/>
          </p:cNvSpPr>
          <p:nvPr/>
        </p:nvSpPr>
        <p:spPr bwMode="auto">
          <a:xfrm>
            <a:off x="5816600" y="1196975"/>
            <a:ext cx="3457575" cy="2681288"/>
          </a:xfrm>
          <a:prstGeom prst="rect">
            <a:avLst/>
          </a:prstGeom>
          <a:gradFill rotWithShape="1">
            <a:gsLst>
              <a:gs pos="0">
                <a:srgbClr val="97E4FF"/>
              </a:gs>
              <a:gs pos="50000">
                <a:srgbClr val="BFECFF"/>
              </a:gs>
              <a:gs pos="100000">
                <a:srgbClr val="DFF5FF"/>
              </a:gs>
            </a:gsLst>
            <a:lin ang="13500000" scaled="1"/>
          </a:gradFill>
          <a:ln>
            <a:noFill/>
          </a:ln>
          <a:extLst>
            <a:ext uri="{91240B29-F687-4F45-9708-019B960494DF}">
              <a14:hiddenLine xmlns:a14="http://schemas.microsoft.com/office/drawing/2010/main" xmlns="" w="9525" algn="ctr">
                <a:solidFill>
                  <a:srgbClr val="000000"/>
                </a:solidFill>
                <a:round/>
                <a:headEnd/>
                <a:tailEnd/>
              </a14:hiddenLine>
            </a:ext>
          </a:extLst>
        </p:spPr>
        <p:txBody>
          <a:bodyPr lIns="95785" tIns="47893" rIns="95785" bIns="47893">
            <a:spAutoFit/>
          </a:bodyPr>
          <a:lstStyle/>
          <a:p>
            <a:pPr defTabSz="957263"/>
            <a:r>
              <a:rPr lang="en-US" altLang="ja-JP" b="0">
                <a:solidFill>
                  <a:schemeClr val="tx2"/>
                </a:solidFill>
              </a:rPr>
              <a:t>1947</a:t>
            </a:r>
            <a:r>
              <a:rPr lang="ja-JP" altLang="en-US" b="0">
                <a:solidFill>
                  <a:schemeClr val="tx2"/>
                </a:solidFill>
              </a:rPr>
              <a:t>年　</a:t>
            </a:r>
            <a:r>
              <a:rPr lang="en-US" altLang="ja-JP" b="0">
                <a:solidFill>
                  <a:schemeClr val="tx2"/>
                </a:solidFill>
              </a:rPr>
              <a:t>4.54</a:t>
            </a:r>
          </a:p>
          <a:p>
            <a:pPr defTabSz="957263"/>
            <a:endParaRPr lang="en-US" altLang="ja-JP" b="0">
              <a:solidFill>
                <a:schemeClr val="tx2"/>
              </a:solidFill>
            </a:endParaRPr>
          </a:p>
          <a:p>
            <a:pPr defTabSz="957263"/>
            <a:r>
              <a:rPr lang="ja-JP" altLang="en-US" b="0">
                <a:solidFill>
                  <a:schemeClr val="tx2"/>
                </a:solidFill>
              </a:rPr>
              <a:t>晩婚化とそれに伴う晩産化、生涯未婚率の上昇により低下</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1974</a:t>
            </a:r>
            <a:r>
              <a:rPr lang="ja-JP" altLang="en-US" b="0">
                <a:solidFill>
                  <a:schemeClr val="tx2"/>
                </a:solidFill>
              </a:rPr>
              <a:t>年　</a:t>
            </a:r>
            <a:r>
              <a:rPr lang="en-US" altLang="ja-JP" b="0">
                <a:solidFill>
                  <a:schemeClr val="tx2"/>
                </a:solidFill>
              </a:rPr>
              <a:t>2.05</a:t>
            </a:r>
          </a:p>
          <a:p>
            <a:pPr defTabSz="957263"/>
            <a:endParaRPr lang="en-US" altLang="ja-JP" b="0">
              <a:solidFill>
                <a:schemeClr val="tx2"/>
              </a:solidFill>
            </a:endParaRPr>
          </a:p>
          <a:p>
            <a:pPr defTabSz="957263"/>
            <a:r>
              <a:rPr lang="ja-JP" altLang="en-US" b="0">
                <a:solidFill>
                  <a:schemeClr val="tx2"/>
                </a:solidFill>
              </a:rPr>
              <a:t>この後、人口置換水準（</a:t>
            </a:r>
            <a:r>
              <a:rPr lang="en-US" altLang="ja-JP" b="0">
                <a:solidFill>
                  <a:schemeClr val="tx2"/>
                </a:solidFill>
              </a:rPr>
              <a:t>2.08</a:t>
            </a:r>
            <a:r>
              <a:rPr lang="ja-JP" altLang="en-US" b="0">
                <a:solidFill>
                  <a:schemeClr val="tx2"/>
                </a:solidFill>
              </a:rPr>
              <a:t>）以下が定常化</a:t>
            </a:r>
            <a:endParaRPr lang="en-US" altLang="ja-JP" b="0">
              <a:solidFill>
                <a:schemeClr val="tx2"/>
              </a:solidFill>
            </a:endParaRPr>
          </a:p>
          <a:p>
            <a:pPr defTabSz="957263"/>
            <a:endParaRPr lang="en-US" altLang="ja-JP" b="0">
              <a:solidFill>
                <a:schemeClr val="tx2"/>
              </a:solidFill>
            </a:endParaRPr>
          </a:p>
          <a:p>
            <a:pPr defTabSz="957263"/>
            <a:r>
              <a:rPr lang="en-US" altLang="ja-JP" b="0">
                <a:solidFill>
                  <a:schemeClr val="tx2"/>
                </a:solidFill>
              </a:rPr>
              <a:t>2013</a:t>
            </a:r>
            <a:r>
              <a:rPr lang="ja-JP" altLang="en-US" b="0">
                <a:solidFill>
                  <a:schemeClr val="tx2"/>
                </a:solidFill>
              </a:rPr>
              <a:t>年　</a:t>
            </a:r>
            <a:r>
              <a:rPr lang="en-US" altLang="ja-JP" b="0">
                <a:solidFill>
                  <a:schemeClr val="tx2"/>
                </a:solidFill>
              </a:rPr>
              <a:t>1.43</a:t>
            </a:r>
          </a:p>
          <a:p>
            <a:pPr defTabSz="957263"/>
            <a:endParaRPr lang="en-US" altLang="ja-JP" b="0">
              <a:solidFill>
                <a:schemeClr val="tx2"/>
              </a:solidFill>
            </a:endParaRPr>
          </a:p>
          <a:p>
            <a:pPr defTabSz="957263"/>
            <a:r>
              <a:rPr lang="en-US" altLang="ja-JP" b="0">
                <a:solidFill>
                  <a:schemeClr val="tx2"/>
                </a:solidFill>
              </a:rPr>
              <a:t>2060</a:t>
            </a:r>
            <a:r>
              <a:rPr lang="ja-JP" altLang="en-US" b="0">
                <a:solidFill>
                  <a:schemeClr val="tx2"/>
                </a:solidFill>
              </a:rPr>
              <a:t>年　</a:t>
            </a:r>
            <a:r>
              <a:rPr lang="en-US" altLang="ja-JP" b="0">
                <a:solidFill>
                  <a:schemeClr val="tx2"/>
                </a:solidFill>
              </a:rPr>
              <a:t>1.35</a:t>
            </a:r>
            <a:endParaRPr lang="ja-JP" altLang="en-US" b="0">
              <a:solidFill>
                <a:schemeClr val="tx2"/>
              </a:solidFill>
            </a:endParaRPr>
          </a:p>
        </p:txBody>
      </p:sp>
      <p:sp>
        <p:nvSpPr>
          <p:cNvPr id="12" name="Text Box 18"/>
          <p:cNvSpPr txBox="1">
            <a:spLocks noChangeArrowheads="1"/>
          </p:cNvSpPr>
          <p:nvPr/>
        </p:nvSpPr>
        <p:spPr bwMode="auto">
          <a:xfrm>
            <a:off x="461963" y="1125538"/>
            <a:ext cx="4562475" cy="1322387"/>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合計特殊出生率が人口置換水準を上回る水準に回復することは考えにくい</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平均寿命は男女とも</a:t>
            </a:r>
            <a:r>
              <a:rPr lang="en-US" altLang="ja-JP" sz="1600" b="0" dirty="0" smtClean="0">
                <a:solidFill>
                  <a:schemeClr val="tx1"/>
                </a:solidFill>
                <a:latin typeface="Arial" pitchFamily="34" charset="0"/>
                <a:cs typeface="Arial" pitchFamily="34" charset="0"/>
              </a:rPr>
              <a:t>2060</a:t>
            </a:r>
            <a:r>
              <a:rPr lang="ja-JP" altLang="en-US" sz="1600" b="0" dirty="0" smtClean="0">
                <a:solidFill>
                  <a:schemeClr val="tx1"/>
                </a:solidFill>
                <a:latin typeface="Arial" pitchFamily="34" charset="0"/>
                <a:cs typeface="Arial" pitchFamily="34" charset="0"/>
              </a:rPr>
              <a:t>年までにさらに４年延びる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高齢者の実態　①平均寿命と健康寿命</a:t>
            </a:r>
          </a:p>
        </p:txBody>
      </p:sp>
      <p:sp>
        <p:nvSpPr>
          <p:cNvPr id="13315"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C61C6DD7-0BC4-47EC-8B29-D165AEA9C4AF}" type="slidenum">
              <a:rPr lang="en-US" altLang="ja-JP" sz="1200" b="0" smtClean="0">
                <a:solidFill>
                  <a:schemeClr val="bg2"/>
                </a:solidFill>
                <a:latin typeface="Arial" charset="0"/>
              </a:rPr>
              <a:pPr eaLnBrk="1" hangingPunct="1"/>
              <a:t>4</a:t>
            </a:fld>
            <a:endParaRPr lang="en-US" altLang="ja-JP" sz="1200" b="0" smtClean="0">
              <a:solidFill>
                <a:schemeClr val="bg2"/>
              </a:solidFill>
              <a:latin typeface="Arial" charset="0"/>
            </a:endParaRPr>
          </a:p>
        </p:txBody>
      </p:sp>
      <p:sp>
        <p:nvSpPr>
          <p:cNvPr id="7" name="Text Box 18"/>
          <p:cNvSpPr txBox="1">
            <a:spLocks noChangeArrowheads="1"/>
          </p:cNvSpPr>
          <p:nvPr/>
        </p:nvSpPr>
        <p:spPr bwMode="auto">
          <a:xfrm>
            <a:off x="5457825" y="1268413"/>
            <a:ext cx="3770313" cy="3786187"/>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健康寿命は、日常的に介護を必要とせず、自立した生活ができる生存期間</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男女とも、平均寿命の延びと並行して健康寿命も増加しているが、平均寿命と健康寿命の差は、男性約９年、女性約</a:t>
            </a:r>
            <a:r>
              <a:rPr lang="en-US" altLang="ja-JP" sz="1600" b="0" dirty="0" smtClean="0">
                <a:solidFill>
                  <a:schemeClr val="tx1"/>
                </a:solidFill>
                <a:latin typeface="Arial" pitchFamily="34" charset="0"/>
                <a:cs typeface="Arial" pitchFamily="34" charset="0"/>
              </a:rPr>
              <a:t>12</a:t>
            </a:r>
            <a:r>
              <a:rPr lang="ja-JP" altLang="en-US" sz="1600" b="0" dirty="0" smtClean="0">
                <a:solidFill>
                  <a:schemeClr val="tx1"/>
                </a:solidFill>
                <a:latin typeface="Arial" pitchFamily="34" charset="0"/>
                <a:cs typeface="Arial" pitchFamily="34" charset="0"/>
              </a:rPr>
              <a:t>年から、なかなか縮まらない</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a:solidFill>
                  <a:schemeClr val="tx1"/>
                </a:solidFill>
                <a:latin typeface="Arial" pitchFamily="34" charset="0"/>
                <a:cs typeface="Arial" pitchFamily="34" charset="0"/>
              </a:rPr>
              <a:t>また</a:t>
            </a:r>
            <a:r>
              <a:rPr lang="ja-JP" altLang="en-US" sz="1600" b="0" dirty="0" smtClean="0">
                <a:solidFill>
                  <a:schemeClr val="tx1"/>
                </a:solidFill>
                <a:latin typeface="Arial" pitchFamily="34" charset="0"/>
                <a:cs typeface="Arial" pitchFamily="34" charset="0"/>
              </a:rPr>
              <a:t>、男女ともに健康寿命は</a:t>
            </a:r>
            <a:r>
              <a:rPr lang="en-US" altLang="ja-JP" sz="1600" b="0" dirty="0" smtClean="0">
                <a:solidFill>
                  <a:schemeClr val="tx1"/>
                </a:solidFill>
                <a:latin typeface="Arial" pitchFamily="34" charset="0"/>
                <a:cs typeface="Arial" pitchFamily="34" charset="0"/>
              </a:rPr>
              <a:t>75</a:t>
            </a:r>
            <a:r>
              <a:rPr lang="ja-JP" altLang="en-US" sz="1600" b="0" dirty="0" smtClean="0">
                <a:solidFill>
                  <a:schemeClr val="tx1"/>
                </a:solidFill>
                <a:latin typeface="Arial" pitchFamily="34" charset="0"/>
                <a:cs typeface="Arial" pitchFamily="34" charset="0"/>
              </a:rPr>
              <a:t>歳には到達していない</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政府は、</a:t>
            </a:r>
            <a:r>
              <a:rPr lang="en-US" altLang="ja-JP" sz="1600" b="0" dirty="0" smtClean="0">
                <a:solidFill>
                  <a:schemeClr val="tx1"/>
                </a:solidFill>
                <a:latin typeface="Arial" pitchFamily="34" charset="0"/>
                <a:cs typeface="Arial" pitchFamily="34" charset="0"/>
              </a:rPr>
              <a:t>2013</a:t>
            </a:r>
            <a:r>
              <a:rPr lang="ja-JP" altLang="en-US" sz="1600" b="0" dirty="0" smtClean="0">
                <a:solidFill>
                  <a:schemeClr val="tx1"/>
                </a:solidFill>
                <a:latin typeface="Arial" pitchFamily="34" charset="0"/>
                <a:cs typeface="Arial" pitchFamily="34" charset="0"/>
              </a:rPr>
              <a:t>年度から</a:t>
            </a:r>
            <a:r>
              <a:rPr lang="en-US" altLang="ja-JP" sz="1600" b="0" dirty="0" smtClean="0">
                <a:solidFill>
                  <a:schemeClr val="tx1"/>
                </a:solidFill>
                <a:latin typeface="Arial" pitchFamily="34" charset="0"/>
                <a:cs typeface="Arial" pitchFamily="34" charset="0"/>
              </a:rPr>
              <a:t>10</a:t>
            </a:r>
            <a:r>
              <a:rPr lang="ja-JP" altLang="en-US" sz="1600" b="0" dirty="0" smtClean="0">
                <a:solidFill>
                  <a:schemeClr val="tx1"/>
                </a:solidFill>
                <a:latin typeface="Arial" pitchFamily="34" charset="0"/>
                <a:cs typeface="Arial" pitchFamily="34" charset="0"/>
              </a:rPr>
              <a:t>年間の計画である健康日本</a:t>
            </a:r>
            <a:r>
              <a:rPr lang="en-US" altLang="ja-JP" sz="1600" b="0" dirty="0" smtClean="0">
                <a:solidFill>
                  <a:schemeClr val="tx1"/>
                </a:solidFill>
                <a:latin typeface="Arial" pitchFamily="34" charset="0"/>
                <a:cs typeface="Arial" pitchFamily="34" charset="0"/>
              </a:rPr>
              <a:t>21</a:t>
            </a:r>
            <a:r>
              <a:rPr lang="ja-JP" altLang="en-US" sz="1600" b="0" dirty="0" smtClean="0">
                <a:solidFill>
                  <a:schemeClr val="tx1"/>
                </a:solidFill>
                <a:latin typeface="Arial" pitchFamily="34" charset="0"/>
                <a:cs typeface="Arial" pitchFamily="34" charset="0"/>
              </a:rPr>
              <a:t>（第二次）において、</a:t>
            </a:r>
            <a:r>
              <a:rPr lang="en-US" altLang="ja-JP" sz="1600" b="0" dirty="0" smtClean="0">
                <a:solidFill>
                  <a:schemeClr val="tx1"/>
                </a:solidFill>
                <a:latin typeface="Arial" pitchFamily="34" charset="0"/>
                <a:cs typeface="Arial" pitchFamily="34" charset="0"/>
              </a:rPr>
              <a:t>2032</a:t>
            </a:r>
            <a:r>
              <a:rPr lang="ja-JP" altLang="en-US" sz="1600" b="0" dirty="0" smtClean="0">
                <a:solidFill>
                  <a:schemeClr val="tx1"/>
                </a:solidFill>
                <a:latin typeface="Arial" pitchFamily="34" charset="0"/>
                <a:cs typeface="Arial" pitchFamily="34" charset="0"/>
              </a:rPr>
              <a:t>年に平均寿命の増加分を上回る健康寿命の増加を目標にしている</a:t>
            </a:r>
          </a:p>
        </p:txBody>
      </p:sp>
      <p:pic>
        <p:nvPicPr>
          <p:cNvPr id="13317"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8950" y="836613"/>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318"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8950" y="3573463"/>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319" name="テキスト ボックス 9"/>
          <p:cNvSpPr txBox="1">
            <a:spLocks noChangeArrowheads="1"/>
          </p:cNvSpPr>
          <p:nvPr/>
        </p:nvSpPr>
        <p:spPr bwMode="auto">
          <a:xfrm>
            <a:off x="5457825" y="5632450"/>
            <a:ext cx="3770313" cy="460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 厚生科学審議会地域保健健康増進栄養部会</a:t>
            </a:r>
            <a:endParaRPr lang="en-US" altLang="ja-JP" sz="800" b="0">
              <a:solidFill>
                <a:schemeClr val="tx1"/>
              </a:solidFill>
            </a:endParaRPr>
          </a:p>
          <a:p>
            <a:pPr eaLnBrk="1" hangingPunct="1"/>
            <a:r>
              <a:rPr lang="ja-JP" altLang="en-US" sz="800" b="0">
                <a:solidFill>
                  <a:schemeClr val="tx1"/>
                </a:solidFill>
              </a:rPr>
              <a:t>　　　　　第２回　健康日本</a:t>
            </a:r>
            <a:r>
              <a:rPr lang="en-US" altLang="ja-JP" sz="800" b="0">
                <a:solidFill>
                  <a:schemeClr val="tx1"/>
                </a:solidFill>
              </a:rPr>
              <a:t>21</a:t>
            </a:r>
            <a:r>
              <a:rPr lang="ja-JP" altLang="en-US" sz="800" b="0">
                <a:solidFill>
                  <a:schemeClr val="tx1"/>
                </a:solidFill>
              </a:rPr>
              <a:t>（第二次）推進専門委員会（</a:t>
            </a:r>
            <a:r>
              <a:rPr lang="en-US" altLang="ja-JP" sz="800" b="0">
                <a:solidFill>
                  <a:schemeClr val="tx1"/>
                </a:solidFill>
              </a:rPr>
              <a:t>2014</a:t>
            </a:r>
            <a:r>
              <a:rPr lang="ja-JP" altLang="en-US" sz="800" b="0">
                <a:solidFill>
                  <a:schemeClr val="tx1"/>
                </a:solidFill>
              </a:rPr>
              <a:t>年</a:t>
            </a:r>
            <a:r>
              <a:rPr lang="en-US" altLang="ja-JP" sz="800" b="0">
                <a:solidFill>
                  <a:schemeClr val="tx1"/>
                </a:solidFill>
              </a:rPr>
              <a:t>10</a:t>
            </a:r>
            <a:r>
              <a:rPr lang="ja-JP" altLang="en-US" sz="800" b="0">
                <a:solidFill>
                  <a:schemeClr val="tx1"/>
                </a:solidFill>
              </a:rPr>
              <a:t>月１日開催）</a:t>
            </a:r>
            <a:endParaRPr lang="en-US" altLang="ja-JP" sz="800" b="0">
              <a:solidFill>
                <a:schemeClr val="tx1"/>
              </a:solidFill>
            </a:endParaRPr>
          </a:p>
          <a:p>
            <a:pPr eaLnBrk="1" hangingPunct="1"/>
            <a:r>
              <a:rPr lang="ja-JP" altLang="en-US" sz="800" b="0">
                <a:solidFill>
                  <a:schemeClr val="tx1"/>
                </a:solidFill>
              </a:rPr>
              <a:t>　　　　　資料１　健康日本</a:t>
            </a:r>
            <a:r>
              <a:rPr lang="en-US" altLang="ja-JP" sz="800" b="0">
                <a:solidFill>
                  <a:schemeClr val="tx1"/>
                </a:solidFill>
              </a:rPr>
              <a:t>21</a:t>
            </a:r>
            <a:r>
              <a:rPr lang="ja-JP" altLang="en-US" sz="800" b="0">
                <a:solidFill>
                  <a:schemeClr val="tx1"/>
                </a:solidFill>
              </a:rPr>
              <a:t>（第二次）各目標項目の進捗状況について</a:t>
            </a:r>
          </a:p>
        </p:txBody>
      </p:sp>
      <p:sp>
        <p:nvSpPr>
          <p:cNvPr id="13320" name="Text Box 26"/>
          <p:cNvSpPr txBox="1">
            <a:spLocks noChangeArrowheads="1"/>
          </p:cNvSpPr>
          <p:nvPr/>
        </p:nvSpPr>
        <p:spPr bwMode="auto">
          <a:xfrm>
            <a:off x="5313363" y="5353050"/>
            <a:ext cx="3770312"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　左図表　</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平均寿命及び健康寿命の推移</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高齢者の実態　②日常生活</a:t>
            </a:r>
          </a:p>
        </p:txBody>
      </p:sp>
      <p:sp>
        <p:nvSpPr>
          <p:cNvPr id="14339"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E9DCA3C8-CE6C-4345-B37A-1D21D852030F}" type="slidenum">
              <a:rPr lang="en-US" altLang="ja-JP" sz="1200" b="0" smtClean="0">
                <a:solidFill>
                  <a:schemeClr val="bg2"/>
                </a:solidFill>
                <a:latin typeface="Arial" charset="0"/>
              </a:rPr>
              <a:pPr eaLnBrk="1" hangingPunct="1"/>
              <a:t>5</a:t>
            </a:fld>
            <a:endParaRPr lang="en-US" altLang="ja-JP" sz="1200" b="0" smtClean="0">
              <a:solidFill>
                <a:schemeClr val="bg2"/>
              </a:solidFill>
              <a:latin typeface="Arial" charset="0"/>
            </a:endParaRPr>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8950" y="1558925"/>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4341" name="Text Box 26"/>
          <p:cNvSpPr txBox="1">
            <a:spLocks noChangeArrowheads="1"/>
          </p:cNvSpPr>
          <p:nvPr/>
        </p:nvSpPr>
        <p:spPr bwMode="auto">
          <a:xfrm>
            <a:off x="488950" y="1249363"/>
            <a:ext cx="45624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日常生活に影響のある人の割合（</a:t>
            </a:r>
            <a:r>
              <a:rPr lang="en-US" altLang="ja-JP" b="0">
                <a:solidFill>
                  <a:schemeClr val="tx1"/>
                </a:solidFill>
                <a:latin typeface="ＭＳ Ｐゴシック" pitchFamily="50" charset="-128"/>
              </a:rPr>
              <a:t>2013</a:t>
            </a:r>
            <a:r>
              <a:rPr lang="ja-JP" altLang="en-US" b="0">
                <a:solidFill>
                  <a:schemeClr val="tx1"/>
                </a:solidFill>
                <a:latin typeface="ＭＳ Ｐゴシック" pitchFamily="50" charset="-128"/>
              </a:rPr>
              <a:t>年）</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14342" name="テキスト ボックス 9"/>
          <p:cNvSpPr txBox="1">
            <a:spLocks noChangeArrowheads="1"/>
          </p:cNvSpPr>
          <p:nvPr/>
        </p:nvSpPr>
        <p:spPr bwMode="auto">
          <a:xfrm>
            <a:off x="488950" y="4292600"/>
            <a:ext cx="45624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（備考）厚生労働省　</a:t>
            </a:r>
            <a:r>
              <a:rPr lang="en-US" altLang="ja-JP" sz="800" b="0">
                <a:solidFill>
                  <a:schemeClr val="tx1"/>
                </a:solidFill>
              </a:rPr>
              <a:t>『</a:t>
            </a:r>
            <a:r>
              <a:rPr lang="ja-JP" altLang="en-US" sz="800" b="0">
                <a:solidFill>
                  <a:schemeClr val="tx1"/>
                </a:solidFill>
              </a:rPr>
              <a:t>国民生活基礎調査</a:t>
            </a:r>
            <a:r>
              <a:rPr lang="en-US" altLang="ja-JP" sz="800" b="0">
                <a:solidFill>
                  <a:schemeClr val="tx1"/>
                </a:solidFill>
              </a:rPr>
              <a:t>』</a:t>
            </a:r>
          </a:p>
          <a:p>
            <a:pPr eaLnBrk="1" hangingPunct="1"/>
            <a:r>
              <a:rPr lang="ja-JP" altLang="en-US" sz="800" b="0">
                <a:solidFill>
                  <a:schemeClr val="tx1"/>
                </a:solidFill>
              </a:rPr>
              <a:t>　　　　 影響のある日常生活は複数回答</a:t>
            </a:r>
          </a:p>
        </p:txBody>
      </p:sp>
      <p:sp>
        <p:nvSpPr>
          <p:cNvPr id="7" name="Text Box 18"/>
          <p:cNvSpPr txBox="1">
            <a:spLocks noChangeArrowheads="1"/>
          </p:cNvSpPr>
          <p:nvPr/>
        </p:nvSpPr>
        <p:spPr bwMode="auto">
          <a:xfrm>
            <a:off x="5457825" y="1628775"/>
            <a:ext cx="3770313" cy="2555875"/>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日常生活に影響のある人の割合は、</a:t>
            </a:r>
            <a:r>
              <a:rPr lang="en-US" altLang="ja-JP" sz="1600" b="0" dirty="0" smtClean="0">
                <a:solidFill>
                  <a:schemeClr val="tx1"/>
                </a:solidFill>
                <a:latin typeface="Arial" pitchFamily="34" charset="0"/>
                <a:cs typeface="Arial" pitchFamily="34" charset="0"/>
              </a:rPr>
              <a:t>64</a:t>
            </a:r>
            <a:r>
              <a:rPr lang="ja-JP" altLang="en-US" sz="1600" b="0" dirty="0" smtClean="0">
                <a:solidFill>
                  <a:schemeClr val="tx1"/>
                </a:solidFill>
                <a:latin typeface="Arial" pitchFamily="34" charset="0"/>
                <a:cs typeface="Arial" pitchFamily="34" charset="0"/>
              </a:rPr>
              <a:t>歳以下</a:t>
            </a:r>
            <a:r>
              <a:rPr lang="en-US" altLang="ja-JP" sz="1600" b="0" dirty="0" smtClean="0">
                <a:solidFill>
                  <a:schemeClr val="tx1"/>
                </a:solidFill>
                <a:latin typeface="Arial" pitchFamily="34" charset="0"/>
                <a:cs typeface="Arial" pitchFamily="34" charset="0"/>
              </a:rPr>
              <a:t>7.1</a:t>
            </a:r>
            <a:r>
              <a:rPr lang="ja-JP" altLang="en-US" sz="1600" b="0" dirty="0" smtClean="0">
                <a:solidFill>
                  <a:schemeClr val="tx1"/>
                </a:solidFill>
                <a:latin typeface="Arial" pitchFamily="34" charset="0"/>
                <a:cs typeface="Arial" pitchFamily="34" charset="0"/>
              </a:rPr>
              <a:t>％に対し、</a:t>
            </a:r>
            <a:r>
              <a:rPr lang="en-US" altLang="ja-JP" sz="1600" b="0" dirty="0" smtClean="0">
                <a:solidFill>
                  <a:schemeClr val="tx1"/>
                </a:solidFill>
                <a:latin typeface="Arial" pitchFamily="34" charset="0"/>
                <a:cs typeface="Arial" pitchFamily="34" charset="0"/>
              </a:rPr>
              <a:t>65</a:t>
            </a:r>
            <a:r>
              <a:rPr lang="ja-JP" altLang="en-US" sz="1600" b="0" dirty="0" smtClean="0">
                <a:solidFill>
                  <a:schemeClr val="tx1"/>
                </a:solidFill>
                <a:latin typeface="Arial" pitchFamily="34" charset="0"/>
                <a:cs typeface="Arial" pitchFamily="34" charset="0"/>
              </a:rPr>
              <a:t>～</a:t>
            </a:r>
            <a:r>
              <a:rPr lang="en-US" altLang="ja-JP" sz="1600" b="0" dirty="0" smtClean="0">
                <a:solidFill>
                  <a:schemeClr val="tx1"/>
                </a:solidFill>
                <a:latin typeface="Arial" pitchFamily="34" charset="0"/>
                <a:cs typeface="Arial" pitchFamily="34" charset="0"/>
              </a:rPr>
              <a:t>74</a:t>
            </a:r>
            <a:r>
              <a:rPr lang="ja-JP" altLang="en-US" sz="1600" b="0" dirty="0" smtClean="0">
                <a:solidFill>
                  <a:schemeClr val="tx1"/>
                </a:solidFill>
                <a:latin typeface="Arial" pitchFamily="34" charset="0"/>
                <a:cs typeface="Arial" pitchFamily="34" charset="0"/>
              </a:rPr>
              <a:t>歳</a:t>
            </a:r>
            <a:r>
              <a:rPr lang="en-US" altLang="ja-JP" sz="1600" b="0" dirty="0" smtClean="0">
                <a:solidFill>
                  <a:schemeClr val="tx1"/>
                </a:solidFill>
                <a:latin typeface="Arial" pitchFamily="34" charset="0"/>
                <a:cs typeface="Arial" pitchFamily="34" charset="0"/>
              </a:rPr>
              <a:t>17.7</a:t>
            </a:r>
            <a:r>
              <a:rPr lang="ja-JP" altLang="en-US" sz="1600" b="0" dirty="0" smtClean="0">
                <a:solidFill>
                  <a:schemeClr val="tx1"/>
                </a:solidFill>
                <a:latin typeface="Arial" pitchFamily="34" charset="0"/>
                <a:cs typeface="Arial" pitchFamily="34" charset="0"/>
              </a:rPr>
              <a:t>％、</a:t>
            </a:r>
            <a:r>
              <a:rPr lang="en-US" altLang="ja-JP" sz="1600" b="0" dirty="0" smtClean="0">
                <a:solidFill>
                  <a:schemeClr val="tx1"/>
                </a:solidFill>
                <a:latin typeface="Arial" pitchFamily="34" charset="0"/>
                <a:cs typeface="Arial" pitchFamily="34" charset="0"/>
              </a:rPr>
              <a:t>75</a:t>
            </a:r>
            <a:r>
              <a:rPr lang="ja-JP" altLang="en-US" sz="1600" b="0" dirty="0" smtClean="0">
                <a:solidFill>
                  <a:schemeClr val="tx1"/>
                </a:solidFill>
                <a:latin typeface="Arial" pitchFamily="34" charset="0"/>
                <a:cs typeface="Arial" pitchFamily="34" charset="0"/>
              </a:rPr>
              <a:t>～</a:t>
            </a:r>
            <a:r>
              <a:rPr lang="en-US" altLang="ja-JP" sz="1600" b="0" dirty="0" smtClean="0">
                <a:solidFill>
                  <a:schemeClr val="tx1"/>
                </a:solidFill>
                <a:latin typeface="Arial" pitchFamily="34" charset="0"/>
                <a:cs typeface="Arial" pitchFamily="34" charset="0"/>
              </a:rPr>
              <a:t>84</a:t>
            </a:r>
            <a:r>
              <a:rPr lang="ja-JP" altLang="en-US" sz="1600" b="0" dirty="0" smtClean="0">
                <a:solidFill>
                  <a:schemeClr val="tx1"/>
                </a:solidFill>
                <a:latin typeface="Arial" pitchFamily="34" charset="0"/>
                <a:cs typeface="Arial" pitchFamily="34" charset="0"/>
              </a:rPr>
              <a:t>歳</a:t>
            </a:r>
            <a:r>
              <a:rPr lang="en-US" altLang="ja-JP" sz="1600" b="0" dirty="0" smtClean="0">
                <a:solidFill>
                  <a:schemeClr val="tx1"/>
                </a:solidFill>
                <a:latin typeface="Arial" pitchFamily="34" charset="0"/>
                <a:cs typeface="Arial" pitchFamily="34" charset="0"/>
              </a:rPr>
              <a:t>32.0</a:t>
            </a:r>
            <a:r>
              <a:rPr lang="ja-JP" altLang="en-US" sz="1600" b="0" dirty="0" smtClean="0">
                <a:solidFill>
                  <a:schemeClr val="tx1"/>
                </a:solidFill>
                <a:latin typeface="Arial" pitchFamily="34" charset="0"/>
                <a:cs typeface="Arial" pitchFamily="34" charset="0"/>
              </a:rPr>
              <a:t>％、</a:t>
            </a:r>
            <a:r>
              <a:rPr lang="en-US" altLang="ja-JP" sz="1600" b="0" dirty="0" smtClean="0">
                <a:solidFill>
                  <a:schemeClr val="tx1"/>
                </a:solidFill>
                <a:latin typeface="Arial" pitchFamily="34" charset="0"/>
                <a:cs typeface="Arial" pitchFamily="34" charset="0"/>
              </a:rPr>
              <a:t>85</a:t>
            </a:r>
            <a:r>
              <a:rPr lang="ja-JP" altLang="en-US" sz="1600" b="0" dirty="0" smtClean="0">
                <a:solidFill>
                  <a:schemeClr val="tx1"/>
                </a:solidFill>
                <a:latin typeface="Arial" pitchFamily="34" charset="0"/>
                <a:cs typeface="Arial" pitchFamily="34" charset="0"/>
              </a:rPr>
              <a:t>歳以上</a:t>
            </a:r>
            <a:r>
              <a:rPr lang="en-US" altLang="ja-JP" sz="1600" b="0" dirty="0" smtClean="0">
                <a:solidFill>
                  <a:schemeClr val="tx1"/>
                </a:solidFill>
                <a:latin typeface="Arial" pitchFamily="34" charset="0"/>
                <a:cs typeface="Arial" pitchFamily="34" charset="0"/>
              </a:rPr>
              <a:t>47.8</a:t>
            </a:r>
            <a:r>
              <a:rPr lang="ja-JP" altLang="en-US" sz="1600" b="0" dirty="0" smtClean="0">
                <a:solidFill>
                  <a:schemeClr val="tx1"/>
                </a:solidFill>
                <a:latin typeface="Arial" pitchFamily="34" charset="0"/>
                <a:cs typeface="Arial" pitchFamily="34" charset="0"/>
              </a:rPr>
              <a:t>％と年齢を重ねるにつれて増加</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基本的な行動である起床、衣服着脱、食事、入浴などの日常生活動作、外出において、特に</a:t>
            </a:r>
            <a:r>
              <a:rPr lang="en-US" altLang="ja-JP" sz="1600" b="0" dirty="0" smtClean="0">
                <a:solidFill>
                  <a:schemeClr val="tx1"/>
                </a:solidFill>
                <a:latin typeface="Arial" pitchFamily="34" charset="0"/>
                <a:cs typeface="Arial" pitchFamily="34" charset="0"/>
              </a:rPr>
              <a:t>75</a:t>
            </a:r>
            <a:r>
              <a:rPr lang="ja-JP" altLang="en-US" sz="1600" b="0" dirty="0" smtClean="0">
                <a:solidFill>
                  <a:schemeClr val="tx1"/>
                </a:solidFill>
                <a:latin typeface="Arial" pitchFamily="34" charset="0"/>
                <a:cs typeface="Arial" pitchFamily="34" charset="0"/>
              </a:rPr>
              <a:t>歳以上の人々の日常生活に影響が生じている</a:t>
            </a:r>
          </a:p>
        </p:txBody>
      </p:sp>
      <p:sp>
        <p:nvSpPr>
          <p:cNvPr id="8" name="正方形/長方形 28"/>
          <p:cNvSpPr>
            <a:spLocks noChangeArrowheads="1"/>
          </p:cNvSpPr>
          <p:nvPr/>
        </p:nvSpPr>
        <p:spPr bwMode="auto">
          <a:xfrm>
            <a:off x="455613" y="5060950"/>
            <a:ext cx="8772525" cy="650875"/>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ja-JP" altLang="en-US" sz="1800" dirty="0">
                <a:solidFill>
                  <a:schemeClr val="tx2"/>
                </a:solidFill>
              </a:rPr>
              <a:t>増加を続ける</a:t>
            </a:r>
            <a:r>
              <a:rPr lang="en-US" altLang="ja-JP" sz="1800" dirty="0">
                <a:solidFill>
                  <a:schemeClr val="tx2"/>
                </a:solidFill>
              </a:rPr>
              <a:t>75</a:t>
            </a:r>
            <a:r>
              <a:rPr lang="ja-JP" altLang="en-US" sz="1800" dirty="0">
                <a:solidFill>
                  <a:schemeClr val="tx2"/>
                </a:solidFill>
              </a:rPr>
              <a:t>歳以上の人々の健康と日常生活を改善、向上させていく取り組みが不可欠と考えられる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観光旅行の動向　①温泉地の動向</a:t>
            </a:r>
          </a:p>
        </p:txBody>
      </p:sp>
      <p:sp>
        <p:nvSpPr>
          <p:cNvPr id="15363"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49BC01CF-858A-4B5C-BB2B-1CE4A075D008}" type="slidenum">
              <a:rPr lang="en-US" altLang="ja-JP" sz="1200" b="0" smtClean="0">
                <a:solidFill>
                  <a:schemeClr val="bg2"/>
                </a:solidFill>
                <a:latin typeface="Arial" charset="0"/>
              </a:rPr>
              <a:pPr eaLnBrk="1" hangingPunct="1"/>
              <a:t>6</a:t>
            </a:fld>
            <a:endParaRPr lang="en-US" altLang="ja-JP" sz="1200" b="0" smtClean="0">
              <a:solidFill>
                <a:schemeClr val="bg2"/>
              </a:solidFill>
              <a:latin typeface="Arial" charset="0"/>
            </a:endParaRPr>
          </a:p>
        </p:txBody>
      </p:sp>
      <p:pic>
        <p:nvPicPr>
          <p:cNvPr id="1536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5925" y="1268413"/>
            <a:ext cx="4629150"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365" name="テキスト ボックス 9"/>
          <p:cNvSpPr txBox="1">
            <a:spLocks noChangeArrowheads="1"/>
          </p:cNvSpPr>
          <p:nvPr/>
        </p:nvSpPr>
        <p:spPr bwMode="auto">
          <a:xfrm>
            <a:off x="415925" y="4005263"/>
            <a:ext cx="4562475"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（備考）環境省　</a:t>
            </a:r>
            <a:r>
              <a:rPr lang="en-US" altLang="ja-JP" sz="800" b="0">
                <a:solidFill>
                  <a:schemeClr val="tx1"/>
                </a:solidFill>
              </a:rPr>
              <a:t>『</a:t>
            </a:r>
            <a:r>
              <a:rPr lang="ja-JP" altLang="en-US" sz="800" b="0">
                <a:solidFill>
                  <a:schemeClr val="tx1"/>
                </a:solidFill>
              </a:rPr>
              <a:t>温泉利用状況経年変化表</a:t>
            </a:r>
            <a:r>
              <a:rPr lang="en-US" altLang="ja-JP" sz="800" b="0">
                <a:solidFill>
                  <a:schemeClr val="tx1"/>
                </a:solidFill>
              </a:rPr>
              <a:t>』</a:t>
            </a:r>
            <a:endParaRPr lang="ja-JP" altLang="en-US" sz="800" b="0">
              <a:solidFill>
                <a:schemeClr val="tx1"/>
              </a:solidFill>
            </a:endParaRPr>
          </a:p>
        </p:txBody>
      </p:sp>
      <p:sp>
        <p:nvSpPr>
          <p:cNvPr id="15366" name="Text Box 26"/>
          <p:cNvSpPr txBox="1">
            <a:spLocks noChangeArrowheads="1"/>
          </p:cNvSpPr>
          <p:nvPr/>
        </p:nvSpPr>
        <p:spPr bwMode="auto">
          <a:xfrm>
            <a:off x="415925" y="960438"/>
            <a:ext cx="46291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温泉地の宿泊施設数等の推移（</a:t>
            </a:r>
            <a:r>
              <a:rPr lang="en-US" altLang="ja-JP" b="0">
                <a:solidFill>
                  <a:schemeClr val="tx1"/>
                </a:solidFill>
                <a:latin typeface="ＭＳ Ｐゴシック" pitchFamily="50" charset="-128"/>
              </a:rPr>
              <a:t>1957</a:t>
            </a:r>
            <a:r>
              <a:rPr lang="ja-JP" altLang="en-US" b="0">
                <a:solidFill>
                  <a:schemeClr val="tx1"/>
                </a:solidFill>
                <a:latin typeface="ＭＳ Ｐゴシック" pitchFamily="50" charset="-128"/>
              </a:rPr>
              <a:t>年度＝１）</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7" name="Text Box 18"/>
          <p:cNvSpPr txBox="1">
            <a:spLocks noChangeArrowheads="1"/>
          </p:cNvSpPr>
          <p:nvPr/>
        </p:nvSpPr>
        <p:spPr bwMode="auto">
          <a:xfrm>
            <a:off x="5457825" y="931863"/>
            <a:ext cx="3770313" cy="5324475"/>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第二次世界大戦後、高度経済成長期に温泉地は盛り場的な色彩を強めて一泊二日宴会型の宿泊観光地となり、社内慰安旅行、企業の招待旅行などの団体旅行の受け皿として、大浴場と宴会場を備えた大規模な旅館・ホテルの建設が相次いだ</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バブル崩壊後、経営が悪化して多くの旅館・ホテルが廃業に追い込まれた</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一方</a:t>
            </a:r>
            <a:r>
              <a:rPr lang="ja-JP" altLang="en-US" sz="1600" b="0" dirty="0">
                <a:solidFill>
                  <a:schemeClr val="tx1"/>
                </a:solidFill>
                <a:latin typeface="Arial" pitchFamily="34" charset="0"/>
                <a:cs typeface="Arial" pitchFamily="34" charset="0"/>
              </a:rPr>
              <a:t>で</a:t>
            </a:r>
            <a:r>
              <a:rPr lang="ja-JP" altLang="en-US" sz="1600" b="0" dirty="0" smtClean="0">
                <a:solidFill>
                  <a:schemeClr val="tx1"/>
                </a:solidFill>
                <a:latin typeface="Arial" pitchFamily="34" charset="0"/>
                <a:cs typeface="Arial" pitchFamily="34" charset="0"/>
              </a:rPr>
              <a:t>、自然環境や丁寧なもてなしにより規模を追求してこなかった温泉地は堅調だった</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近年</a:t>
            </a:r>
            <a:r>
              <a:rPr lang="ja-JP" altLang="en-US" sz="1600" b="0" dirty="0">
                <a:solidFill>
                  <a:schemeClr val="tx1"/>
                </a:solidFill>
                <a:latin typeface="Arial" pitchFamily="34" charset="0"/>
                <a:cs typeface="Arial" pitchFamily="34" charset="0"/>
              </a:rPr>
              <a:t>は</a:t>
            </a:r>
            <a:r>
              <a:rPr lang="ja-JP" altLang="en-US" sz="1600" b="0" dirty="0" smtClean="0">
                <a:solidFill>
                  <a:schemeClr val="tx1"/>
                </a:solidFill>
                <a:latin typeface="Arial" pitchFamily="34" charset="0"/>
                <a:cs typeface="Arial" pitchFamily="34" charset="0"/>
              </a:rPr>
              <a:t>、各温泉地が個の旅館の魅力とともに、高度経済成長期からバブル期に失われた温泉街の活気の復活等、地域としての魅力を高めることにより、温泉地再生を目指している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観光旅行の動向　②高齢者と観光旅行</a:t>
            </a:r>
          </a:p>
        </p:txBody>
      </p:sp>
      <p:sp>
        <p:nvSpPr>
          <p:cNvPr id="16387"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11221957-6442-4C98-B3F0-30EF92C68689}" type="slidenum">
              <a:rPr lang="en-US" altLang="ja-JP" sz="1200" b="0" smtClean="0">
                <a:solidFill>
                  <a:schemeClr val="bg2"/>
                </a:solidFill>
                <a:latin typeface="Arial" charset="0"/>
              </a:rPr>
              <a:pPr eaLnBrk="1" hangingPunct="1"/>
              <a:t>7</a:t>
            </a:fld>
            <a:endParaRPr lang="en-US" altLang="ja-JP" sz="1200" b="0" smtClean="0">
              <a:solidFill>
                <a:schemeClr val="bg2"/>
              </a:solidFill>
              <a:latin typeface="Arial" charset="0"/>
            </a:endParaRPr>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4988" y="839788"/>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389" name="Text Box 26"/>
          <p:cNvSpPr txBox="1">
            <a:spLocks noChangeArrowheads="1"/>
          </p:cNvSpPr>
          <p:nvPr/>
        </p:nvSpPr>
        <p:spPr bwMode="auto">
          <a:xfrm>
            <a:off x="5600700" y="4849813"/>
            <a:ext cx="3673475"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左上図表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宿泊観光旅行をしなかった理由</a:t>
            </a:r>
            <a:r>
              <a:rPr lang="en-US" altLang="ja-JP" b="0">
                <a:solidFill>
                  <a:schemeClr val="tx1"/>
                </a:solidFill>
                <a:latin typeface="ＭＳ Ｐゴシック" pitchFamily="50" charset="-128"/>
              </a:rPr>
              <a:t>】</a:t>
            </a:r>
          </a:p>
        </p:txBody>
      </p:sp>
      <p:sp>
        <p:nvSpPr>
          <p:cNvPr id="16390" name="テキスト ボックス 9"/>
          <p:cNvSpPr txBox="1">
            <a:spLocks noChangeArrowheads="1"/>
          </p:cNvSpPr>
          <p:nvPr/>
        </p:nvSpPr>
        <p:spPr bwMode="auto">
          <a:xfrm>
            <a:off x="5673725" y="5157788"/>
            <a:ext cx="360045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（備考）公益社団法人日本観光振興協会　</a:t>
            </a:r>
            <a:r>
              <a:rPr lang="en-US" altLang="ja-JP" sz="800" b="0">
                <a:solidFill>
                  <a:schemeClr val="tx1"/>
                </a:solidFill>
              </a:rPr>
              <a:t>『</a:t>
            </a:r>
            <a:r>
              <a:rPr lang="ja-JP" altLang="en-US" sz="800" b="0">
                <a:solidFill>
                  <a:schemeClr val="tx1"/>
                </a:solidFill>
              </a:rPr>
              <a:t>平成</a:t>
            </a:r>
            <a:r>
              <a:rPr lang="en-US" altLang="ja-JP" sz="800" b="0">
                <a:solidFill>
                  <a:schemeClr val="tx1"/>
                </a:solidFill>
              </a:rPr>
              <a:t>26</a:t>
            </a:r>
            <a:r>
              <a:rPr lang="ja-JP" altLang="en-US" sz="800" b="0">
                <a:solidFill>
                  <a:schemeClr val="tx1"/>
                </a:solidFill>
              </a:rPr>
              <a:t>年度版　観光の実態と志向</a:t>
            </a:r>
            <a:r>
              <a:rPr lang="en-US" altLang="ja-JP" sz="800" b="0">
                <a:solidFill>
                  <a:schemeClr val="tx1"/>
                </a:solidFill>
              </a:rPr>
              <a:t>』</a:t>
            </a:r>
            <a:endParaRPr lang="ja-JP" altLang="en-US" sz="800" b="0">
              <a:solidFill>
                <a:schemeClr val="tx1"/>
              </a:solidFill>
            </a:endParaRPr>
          </a:p>
        </p:txBody>
      </p:sp>
      <p:sp>
        <p:nvSpPr>
          <p:cNvPr id="8" name="Text Box 18"/>
          <p:cNvSpPr txBox="1">
            <a:spLocks noChangeArrowheads="1"/>
          </p:cNvSpPr>
          <p:nvPr/>
        </p:nvSpPr>
        <p:spPr bwMode="auto">
          <a:xfrm>
            <a:off x="5673725" y="946150"/>
            <a:ext cx="3455988" cy="2554288"/>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en-US" altLang="ja-JP" sz="1600" b="0" dirty="0" smtClean="0">
                <a:solidFill>
                  <a:schemeClr val="tx1"/>
                </a:solidFill>
                <a:latin typeface="Arial" pitchFamily="34" charset="0"/>
                <a:cs typeface="Arial" pitchFamily="34" charset="0"/>
              </a:rPr>
              <a:t>70</a:t>
            </a:r>
            <a:r>
              <a:rPr lang="ja-JP" altLang="en-US" sz="1600" b="0" dirty="0" smtClean="0">
                <a:solidFill>
                  <a:schemeClr val="tx1"/>
                </a:solidFill>
                <a:latin typeface="Arial" pitchFamily="34" charset="0"/>
                <a:cs typeface="Arial" pitchFamily="34" charset="0"/>
              </a:rPr>
              <a:t>歳以上は、「健康上の理由」から宿泊観光旅行をしなかった割合が高い</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a:solidFill>
                  <a:schemeClr val="tx1"/>
                </a:solidFill>
                <a:latin typeface="Arial" pitchFamily="34" charset="0"/>
                <a:cs typeface="Arial" pitchFamily="34" charset="0"/>
              </a:rPr>
              <a:t>また</a:t>
            </a:r>
            <a:r>
              <a:rPr lang="ja-JP" altLang="en-US" sz="1600" b="0" dirty="0" smtClean="0">
                <a:solidFill>
                  <a:schemeClr val="tx1"/>
                </a:solidFill>
                <a:latin typeface="Arial" pitchFamily="34" charset="0"/>
                <a:cs typeface="Arial" pitchFamily="34" charset="0"/>
              </a:rPr>
              <a:t>、</a:t>
            </a:r>
            <a:r>
              <a:rPr lang="en-US" altLang="ja-JP" sz="1600" b="0" dirty="0" smtClean="0">
                <a:solidFill>
                  <a:schemeClr val="tx1"/>
                </a:solidFill>
                <a:latin typeface="Arial" pitchFamily="34" charset="0"/>
                <a:cs typeface="Arial" pitchFamily="34" charset="0"/>
              </a:rPr>
              <a:t>70</a:t>
            </a:r>
            <a:r>
              <a:rPr lang="ja-JP" altLang="en-US" sz="1600" b="0" dirty="0" smtClean="0">
                <a:solidFill>
                  <a:schemeClr val="tx1"/>
                </a:solidFill>
                <a:latin typeface="Arial" pitchFamily="34" charset="0"/>
                <a:cs typeface="Arial" pitchFamily="34" charset="0"/>
              </a:rPr>
              <a:t>歳以上は、「優先的にお金を使いたいもの」として「健康維持や医療介護のための支出」を挙げる割合が高い一方で、「旅行」とする回答の割合が低い</a:t>
            </a:r>
          </a:p>
        </p:txBody>
      </p:sp>
      <p:sp>
        <p:nvSpPr>
          <p:cNvPr id="16392" name="Text Box 26"/>
          <p:cNvSpPr txBox="1">
            <a:spLocks noChangeArrowheads="1"/>
          </p:cNvSpPr>
          <p:nvPr/>
        </p:nvSpPr>
        <p:spPr bwMode="auto">
          <a:xfrm>
            <a:off x="5600700" y="5373688"/>
            <a:ext cx="3673475" cy="630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左下図表</a:t>
            </a: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優先的にお金を使いたいもの</a:t>
            </a:r>
            <a:r>
              <a:rPr lang="en-US" altLang="ja-JP" b="0">
                <a:solidFill>
                  <a:schemeClr val="tx1"/>
                </a:solidFill>
                <a:latin typeface="ＭＳ Ｐゴシック" pitchFamily="50" charset="-128"/>
              </a:rPr>
              <a:t>】</a:t>
            </a:r>
          </a:p>
          <a:p>
            <a:pPr eaLnBrk="1" hangingPunct="1">
              <a:spcBef>
                <a:spcPct val="50000"/>
              </a:spcBef>
            </a:pPr>
            <a:r>
              <a:rPr lang="ja-JP" altLang="en-US" b="0">
                <a:solidFill>
                  <a:schemeClr val="tx1"/>
                </a:solidFill>
                <a:latin typeface="ＭＳ Ｐゴシック" pitchFamily="50" charset="-128"/>
              </a:rPr>
              <a:t>　　　　　　 （３つまでの複数回答）</a:t>
            </a:r>
            <a:endParaRPr lang="en-US" altLang="ja-JP" b="0">
              <a:solidFill>
                <a:schemeClr val="tx1"/>
              </a:solidFill>
              <a:latin typeface="ＭＳ Ｐゴシック" pitchFamily="50" charset="-128"/>
            </a:endParaRPr>
          </a:p>
        </p:txBody>
      </p:sp>
      <p:sp>
        <p:nvSpPr>
          <p:cNvPr id="16393" name="テキスト ボックス 9"/>
          <p:cNvSpPr txBox="1">
            <a:spLocks noChangeArrowheads="1"/>
          </p:cNvSpPr>
          <p:nvPr/>
        </p:nvSpPr>
        <p:spPr bwMode="auto">
          <a:xfrm>
            <a:off x="5673725" y="5970588"/>
            <a:ext cx="36004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（備考）内閣府政策統括官（共生社会政策担当）</a:t>
            </a:r>
            <a:endParaRPr lang="en-US" altLang="ja-JP" sz="800" b="0">
              <a:solidFill>
                <a:schemeClr val="tx1"/>
              </a:solidFill>
            </a:endParaRPr>
          </a:p>
          <a:p>
            <a:pPr eaLnBrk="1" hangingPunct="1"/>
            <a:r>
              <a:rPr lang="ja-JP" altLang="en-US" sz="800" b="0">
                <a:solidFill>
                  <a:schemeClr val="tx1"/>
                </a:solidFill>
              </a:rPr>
              <a:t>　　　　　</a:t>
            </a:r>
            <a:r>
              <a:rPr lang="en-US" altLang="ja-JP" sz="800" b="0">
                <a:solidFill>
                  <a:schemeClr val="tx1"/>
                </a:solidFill>
              </a:rPr>
              <a:t>『</a:t>
            </a:r>
            <a:r>
              <a:rPr lang="ja-JP" altLang="en-US" sz="800" b="0">
                <a:solidFill>
                  <a:schemeClr val="tx1"/>
                </a:solidFill>
              </a:rPr>
              <a:t>高齢者の経済生活に関する意識調査結果</a:t>
            </a:r>
            <a:r>
              <a:rPr lang="en-US" altLang="ja-JP" sz="800" b="0">
                <a:solidFill>
                  <a:schemeClr val="tx1"/>
                </a:solidFill>
              </a:rPr>
              <a:t>』</a:t>
            </a:r>
            <a:r>
              <a:rPr lang="ja-JP" altLang="en-US" sz="800" b="0">
                <a:solidFill>
                  <a:schemeClr val="tx1"/>
                </a:solidFill>
              </a:rPr>
              <a:t>　</a:t>
            </a:r>
            <a:r>
              <a:rPr lang="en-US" altLang="ja-JP" sz="800" b="0">
                <a:solidFill>
                  <a:schemeClr val="tx1"/>
                </a:solidFill>
              </a:rPr>
              <a:t>2012</a:t>
            </a:r>
            <a:r>
              <a:rPr lang="ja-JP" altLang="en-US" sz="800" b="0">
                <a:solidFill>
                  <a:schemeClr val="tx1"/>
                </a:solidFill>
              </a:rPr>
              <a:t>年３月</a:t>
            </a:r>
          </a:p>
        </p:txBody>
      </p:sp>
      <p:pic>
        <p:nvPicPr>
          <p:cNvPr id="16394" name="Picture 1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4988" y="3575050"/>
            <a:ext cx="4562475"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正方形/長方形 28"/>
          <p:cNvSpPr>
            <a:spLocks noChangeArrowheads="1"/>
          </p:cNvSpPr>
          <p:nvPr/>
        </p:nvSpPr>
        <p:spPr bwMode="auto">
          <a:xfrm>
            <a:off x="5673725" y="3714750"/>
            <a:ext cx="3455988" cy="927100"/>
          </a:xfrm>
          <a:prstGeom prst="rect">
            <a:avLst/>
          </a:prstGeom>
          <a:gradFill rotWithShape="1">
            <a:gsLst>
              <a:gs pos="0">
                <a:srgbClr val="97E4FF"/>
              </a:gs>
              <a:gs pos="50000">
                <a:srgbClr val="BFECFF"/>
              </a:gs>
              <a:gs pos="100000">
                <a:srgbClr val="DFF5FF"/>
              </a:gs>
            </a:gsLst>
            <a:lin ang="13500000" scaled="1"/>
          </a:gradFill>
          <a:ln w="38100" algn="ctr">
            <a:solidFill>
              <a:srgbClr val="00A0E9"/>
            </a:solidFill>
            <a:round/>
            <a:headEnd/>
            <a:tailEnd/>
          </a:ln>
          <a:effectLst>
            <a:outerShdw blurRad="50800" dist="38100" dir="2700000" algn="tl" rotWithShape="0">
              <a:prstClr val="black">
                <a:alpha val="40000"/>
              </a:prstClr>
            </a:outerShdw>
          </a:effectLst>
        </p:spPr>
        <p:txBody>
          <a:bodyPr lIns="95785" tIns="47893" rIns="95785" bIns="47893">
            <a:spAutoFit/>
          </a:bodyPr>
          <a:lstStyle/>
          <a:p>
            <a:pPr defTabSz="957263">
              <a:defRPr/>
            </a:pPr>
            <a:r>
              <a:rPr lang="en-US" altLang="ja-JP" sz="1800" dirty="0">
                <a:solidFill>
                  <a:schemeClr val="tx2"/>
                </a:solidFill>
              </a:rPr>
              <a:t>70</a:t>
            </a:r>
            <a:r>
              <a:rPr lang="ja-JP" altLang="en-US" sz="1800" dirty="0">
                <a:solidFill>
                  <a:schemeClr val="tx2"/>
                </a:solidFill>
              </a:rPr>
              <a:t>歳以上の人々は、健康上の理由から旅行を躊躇してしまうのではないか？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bwMode="auto">
          <a:xfrm>
            <a:off x="776288" y="333375"/>
            <a:ext cx="8569325" cy="431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観光旅行の動向　③訪日外国人</a:t>
            </a:r>
          </a:p>
        </p:txBody>
      </p:sp>
      <p:sp>
        <p:nvSpPr>
          <p:cNvPr id="17411" name="スライド番号プレースホルダー 2"/>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fld id="{099E2F9F-5396-4D22-9983-2EEF53168681}" type="slidenum">
              <a:rPr lang="en-US" altLang="ja-JP" sz="1200" b="0" smtClean="0">
                <a:solidFill>
                  <a:schemeClr val="bg2"/>
                </a:solidFill>
                <a:latin typeface="Arial" charset="0"/>
              </a:rPr>
              <a:pPr eaLnBrk="1" hangingPunct="1"/>
              <a:t>8</a:t>
            </a:fld>
            <a:endParaRPr lang="en-US" altLang="ja-JP" sz="1200" b="0" smtClean="0">
              <a:solidFill>
                <a:schemeClr val="bg2"/>
              </a:solidFill>
              <a:latin typeface="Arial" charset="0"/>
            </a:endParaRPr>
          </a:p>
        </p:txBody>
      </p:sp>
      <p:sp>
        <p:nvSpPr>
          <p:cNvPr id="17412" name="Text Box 26"/>
          <p:cNvSpPr txBox="1">
            <a:spLocks noChangeArrowheads="1"/>
          </p:cNvSpPr>
          <p:nvPr/>
        </p:nvSpPr>
        <p:spPr bwMode="auto">
          <a:xfrm>
            <a:off x="414338" y="817563"/>
            <a:ext cx="39624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algn="ct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訪日外客数の推移</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17413" name="テキスト ボックス 9"/>
          <p:cNvSpPr txBox="1">
            <a:spLocks noChangeArrowheads="1"/>
          </p:cNvSpPr>
          <p:nvPr/>
        </p:nvSpPr>
        <p:spPr bwMode="auto">
          <a:xfrm>
            <a:off x="414338" y="5157788"/>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（備考）日本政府観光局　</a:t>
            </a:r>
            <a:r>
              <a:rPr lang="en-US" altLang="ja-JP" sz="800" b="0">
                <a:solidFill>
                  <a:schemeClr val="tx1"/>
                </a:solidFill>
              </a:rPr>
              <a:t>『</a:t>
            </a:r>
            <a:r>
              <a:rPr lang="ja-JP" altLang="en-US" sz="800" b="0">
                <a:solidFill>
                  <a:schemeClr val="tx1"/>
                </a:solidFill>
              </a:rPr>
              <a:t>訪日外客数の動向</a:t>
            </a:r>
            <a:r>
              <a:rPr lang="en-US" altLang="ja-JP" sz="800" b="0">
                <a:solidFill>
                  <a:schemeClr val="tx1"/>
                </a:solidFill>
              </a:rPr>
              <a:t>』</a:t>
            </a:r>
            <a:endParaRPr lang="ja-JP" altLang="en-US" sz="800" b="0">
              <a:solidFill>
                <a:schemeClr val="tx1"/>
              </a:solidFill>
            </a:endParaRPr>
          </a:p>
        </p:txBody>
      </p:sp>
      <p:sp>
        <p:nvSpPr>
          <p:cNvPr id="7" name="Text Box 18"/>
          <p:cNvSpPr txBox="1">
            <a:spLocks noChangeArrowheads="1"/>
          </p:cNvSpPr>
          <p:nvPr/>
        </p:nvSpPr>
        <p:spPr bwMode="auto">
          <a:xfrm>
            <a:off x="4592638" y="966788"/>
            <a:ext cx="4681537" cy="2246312"/>
          </a:xfrm>
          <a:prstGeom prst="rect">
            <a:avLst/>
          </a:prstGeom>
          <a:solidFill>
            <a:schemeClr val="bg1"/>
          </a:solidFill>
          <a:ln w="25400">
            <a:solidFill>
              <a:srgbClr val="00A0E9"/>
            </a:solidFill>
          </a:ln>
          <a:effectLst>
            <a:outerShdw blurRad="50800" dist="38100" dir="2700000" algn="tl" rotWithShape="0">
              <a:prstClr val="black">
                <a:alpha val="40000"/>
              </a:prstClr>
            </a:outerShdw>
          </a:effec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訪日外国人数</a:t>
            </a:r>
            <a:r>
              <a:rPr lang="ja-JP" altLang="en-US" sz="1600" b="0" dirty="0">
                <a:solidFill>
                  <a:schemeClr val="tx1"/>
                </a:solidFill>
                <a:latin typeface="Arial" pitchFamily="34" charset="0"/>
                <a:cs typeface="Arial" pitchFamily="34" charset="0"/>
              </a:rPr>
              <a:t>は</a:t>
            </a:r>
            <a:r>
              <a:rPr lang="ja-JP" altLang="en-US" sz="1600" b="0" dirty="0" smtClean="0">
                <a:solidFill>
                  <a:schemeClr val="tx1"/>
                </a:solidFill>
                <a:latin typeface="Arial" pitchFamily="34" charset="0"/>
                <a:cs typeface="Arial" pitchFamily="34" charset="0"/>
              </a:rPr>
              <a:t>、政府により</a:t>
            </a:r>
            <a:r>
              <a:rPr lang="en-US" altLang="ja-JP" sz="1600" b="0" dirty="0" smtClean="0">
                <a:solidFill>
                  <a:schemeClr val="tx1"/>
                </a:solidFill>
                <a:latin typeface="Arial" pitchFamily="34" charset="0"/>
                <a:cs typeface="Arial" pitchFamily="34" charset="0"/>
              </a:rPr>
              <a:t>2003</a:t>
            </a:r>
            <a:r>
              <a:rPr lang="ja-JP" altLang="en-US" sz="1600" b="0" dirty="0" smtClean="0">
                <a:solidFill>
                  <a:schemeClr val="tx1"/>
                </a:solidFill>
                <a:latin typeface="Arial" pitchFamily="34" charset="0"/>
                <a:cs typeface="Arial" pitchFamily="34" charset="0"/>
              </a:rPr>
              <a:t>年にビジット・ジャパン事業が開始された後、</a:t>
            </a:r>
            <a:r>
              <a:rPr lang="en-US" altLang="ja-JP" sz="1600" b="0" dirty="0" smtClean="0">
                <a:solidFill>
                  <a:schemeClr val="tx1"/>
                </a:solidFill>
                <a:latin typeface="Arial" pitchFamily="34" charset="0"/>
                <a:cs typeface="Arial" pitchFamily="34" charset="0"/>
              </a:rPr>
              <a:t>2009</a:t>
            </a:r>
            <a:r>
              <a:rPr lang="ja-JP" altLang="en-US" sz="1600" b="0" dirty="0" smtClean="0">
                <a:solidFill>
                  <a:schemeClr val="tx1"/>
                </a:solidFill>
                <a:latin typeface="Arial" pitchFamily="34" charset="0"/>
                <a:cs typeface="Arial" pitchFamily="34" charset="0"/>
              </a:rPr>
              <a:t>年（リーマン・ショック）、</a:t>
            </a:r>
            <a:r>
              <a:rPr lang="en-US" altLang="ja-JP" sz="1600" b="0" dirty="0" smtClean="0">
                <a:solidFill>
                  <a:schemeClr val="tx1"/>
                </a:solidFill>
                <a:latin typeface="Arial" pitchFamily="34" charset="0"/>
                <a:cs typeface="Arial" pitchFamily="34" charset="0"/>
              </a:rPr>
              <a:t>2011</a:t>
            </a:r>
            <a:r>
              <a:rPr lang="ja-JP" altLang="en-US" sz="1600" b="0" dirty="0" smtClean="0">
                <a:solidFill>
                  <a:schemeClr val="tx1"/>
                </a:solidFill>
                <a:latin typeface="Arial" pitchFamily="34" charset="0"/>
                <a:cs typeface="Arial" pitchFamily="34" charset="0"/>
              </a:rPr>
              <a:t>年（東日本大震災）を除き増加</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近年</a:t>
            </a:r>
            <a:r>
              <a:rPr lang="ja-JP" altLang="en-US" sz="1600" b="0" dirty="0">
                <a:solidFill>
                  <a:schemeClr val="tx1"/>
                </a:solidFill>
                <a:latin typeface="Arial" pitchFamily="34" charset="0"/>
                <a:cs typeface="Arial" pitchFamily="34" charset="0"/>
              </a:rPr>
              <a:t>は</a:t>
            </a:r>
            <a:r>
              <a:rPr lang="ja-JP" altLang="en-US" sz="1600" b="0" dirty="0" smtClean="0">
                <a:solidFill>
                  <a:schemeClr val="tx1"/>
                </a:solidFill>
                <a:latin typeface="Arial" pitchFamily="34" charset="0"/>
                <a:cs typeface="Arial" pitchFamily="34" charset="0"/>
              </a:rPr>
              <a:t>、韓国、中国、台湾などアジアからの訪日客の増加が顕著</a:t>
            </a:r>
            <a:endParaRPr lang="en-US" altLang="ja-JP" sz="1600" b="0" dirty="0" smtClean="0">
              <a:solidFill>
                <a:schemeClr val="tx1"/>
              </a:solidFill>
              <a:latin typeface="Arial" pitchFamily="34" charset="0"/>
              <a:cs typeface="Arial" pitchFamily="34" charset="0"/>
            </a:endParaRPr>
          </a:p>
          <a:p>
            <a:pPr marL="285750" indent="-285750" algn="just" eaLnBrk="1" hangingPunct="1">
              <a:lnSpc>
                <a:spcPct val="125000"/>
              </a:lnSpc>
              <a:buClr>
                <a:schemeClr val="accent2"/>
              </a:buClr>
              <a:buFont typeface="Wingdings" pitchFamily="2" charset="2"/>
              <a:buChar char="l"/>
              <a:defRPr/>
            </a:pPr>
            <a:r>
              <a:rPr lang="ja-JP" altLang="en-US" sz="1600" b="0" dirty="0" smtClean="0">
                <a:solidFill>
                  <a:schemeClr val="tx1"/>
                </a:solidFill>
                <a:latin typeface="Arial" pitchFamily="34" charset="0"/>
                <a:cs typeface="Arial" pitchFamily="34" charset="0"/>
              </a:rPr>
              <a:t>アジア太平洋地域では域内からの外国人観光客数のさらなる増加が見込まれている</a:t>
            </a:r>
          </a:p>
        </p:txBody>
      </p:sp>
      <p:sp>
        <p:nvSpPr>
          <p:cNvPr id="17415" name="Text Box 26"/>
          <p:cNvSpPr txBox="1">
            <a:spLocks noChangeArrowheads="1"/>
          </p:cNvSpPr>
          <p:nvPr/>
        </p:nvSpPr>
        <p:spPr bwMode="auto">
          <a:xfrm>
            <a:off x="414338" y="5445125"/>
            <a:ext cx="4178300"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spcBef>
                <a:spcPct val="50000"/>
              </a:spcBef>
            </a:pPr>
            <a:r>
              <a:rPr lang="ja-JP" altLang="en-US" b="0">
                <a:solidFill>
                  <a:schemeClr val="tx1"/>
                </a:solidFill>
                <a:latin typeface="ＭＳ Ｐゴシック" pitchFamily="50" charset="-128"/>
              </a:rPr>
              <a:t>右下図表</a:t>
            </a:r>
            <a:endParaRPr lang="en-US" altLang="ja-JP" b="0">
              <a:solidFill>
                <a:schemeClr val="tx1"/>
              </a:solidFill>
              <a:latin typeface="ＭＳ Ｐゴシック" pitchFamily="50" charset="-128"/>
            </a:endParaRPr>
          </a:p>
          <a:p>
            <a:pPr eaLnBrk="1" hangingPunct="1">
              <a:spcBef>
                <a:spcPct val="50000"/>
              </a:spcBef>
            </a:pPr>
            <a:r>
              <a:rPr lang="en-US" altLang="ja-JP" b="0">
                <a:solidFill>
                  <a:schemeClr val="tx1"/>
                </a:solidFill>
                <a:latin typeface="ＭＳ Ｐゴシック" pitchFamily="50" charset="-128"/>
              </a:rPr>
              <a:t>【</a:t>
            </a:r>
            <a:r>
              <a:rPr lang="ja-JP" altLang="en-US" b="0">
                <a:solidFill>
                  <a:schemeClr val="tx1"/>
                </a:solidFill>
                <a:latin typeface="ＭＳ Ｐゴシック" pitchFamily="50" charset="-128"/>
              </a:rPr>
              <a:t>アジア太平洋地域発地別外国人観光客数の推移</a:t>
            </a:r>
            <a:r>
              <a:rPr lang="en-US" altLang="ja-JP" b="0">
                <a:solidFill>
                  <a:schemeClr val="tx1"/>
                </a:solidFill>
                <a:latin typeface="ＭＳ Ｐゴシック" pitchFamily="50" charset="-128"/>
              </a:rPr>
              <a:t>】</a:t>
            </a:r>
            <a:endParaRPr lang="ja-JP" altLang="en-US" b="0">
              <a:solidFill>
                <a:schemeClr val="tx1"/>
              </a:solidFill>
              <a:latin typeface="ＭＳ Ｐゴシック" pitchFamily="50" charset="-128"/>
            </a:endParaRPr>
          </a:p>
        </p:txBody>
      </p:sp>
      <p:sp>
        <p:nvSpPr>
          <p:cNvPr id="17416" name="テキスト ボックス 9"/>
          <p:cNvSpPr txBox="1">
            <a:spLocks noChangeArrowheads="1"/>
          </p:cNvSpPr>
          <p:nvPr/>
        </p:nvSpPr>
        <p:spPr bwMode="auto">
          <a:xfrm>
            <a:off x="488950" y="6021388"/>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kumimoji="1" sz="1400" b="1">
                <a:solidFill>
                  <a:schemeClr val="bg1"/>
                </a:solidFill>
                <a:latin typeface="Arial Narrow" pitchFamily="34" charset="0"/>
                <a:ea typeface="ＭＳ Ｐゴシック" pitchFamily="50" charset="-128"/>
              </a:defRPr>
            </a:lvl1pPr>
            <a:lvl2pPr marL="742950" indent="-285750" eaLnBrk="0" hangingPunct="0">
              <a:defRPr kumimoji="1" sz="1400" b="1">
                <a:solidFill>
                  <a:schemeClr val="bg1"/>
                </a:solidFill>
                <a:latin typeface="Arial Narrow" pitchFamily="34" charset="0"/>
                <a:ea typeface="ＭＳ Ｐゴシック" pitchFamily="50" charset="-128"/>
              </a:defRPr>
            </a:lvl2pPr>
            <a:lvl3pPr marL="1143000" indent="-228600" eaLnBrk="0" hangingPunct="0">
              <a:defRPr kumimoji="1" sz="1400" b="1">
                <a:solidFill>
                  <a:schemeClr val="bg1"/>
                </a:solidFill>
                <a:latin typeface="Arial Narrow" pitchFamily="34" charset="0"/>
                <a:ea typeface="ＭＳ Ｐゴシック" pitchFamily="50" charset="-128"/>
              </a:defRPr>
            </a:lvl3pPr>
            <a:lvl4pPr marL="1600200" indent="-228600" eaLnBrk="0" hangingPunct="0">
              <a:defRPr kumimoji="1" sz="1400" b="1">
                <a:solidFill>
                  <a:schemeClr val="bg1"/>
                </a:solidFill>
                <a:latin typeface="Arial Narrow" pitchFamily="34" charset="0"/>
                <a:ea typeface="ＭＳ Ｐゴシック" pitchFamily="50" charset="-128"/>
              </a:defRPr>
            </a:lvl4pPr>
            <a:lvl5pPr marL="2057400" indent="-228600" eaLnBrk="0" hangingPunct="0">
              <a:defRPr kumimoji="1" sz="1400" b="1">
                <a:solidFill>
                  <a:schemeClr val="bg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sz="1400" b="1">
                <a:solidFill>
                  <a:schemeClr val="bg1"/>
                </a:solidFill>
                <a:latin typeface="Arial Narrow" pitchFamily="34" charset="0"/>
                <a:ea typeface="ＭＳ Ｐゴシック" pitchFamily="50" charset="-128"/>
              </a:defRPr>
            </a:lvl9pPr>
          </a:lstStyle>
          <a:p>
            <a:pPr eaLnBrk="1" hangingPunct="1"/>
            <a:r>
              <a:rPr lang="ja-JP" altLang="en-US" sz="800" b="0">
                <a:solidFill>
                  <a:schemeClr val="tx1"/>
                </a:solidFill>
              </a:rPr>
              <a:t>（備考）国連世界観光機関（</a:t>
            </a:r>
            <a:r>
              <a:rPr lang="en-US" altLang="ja-JP" sz="800" b="0">
                <a:solidFill>
                  <a:schemeClr val="tx1"/>
                </a:solidFill>
              </a:rPr>
              <a:t>UNWTO</a:t>
            </a:r>
            <a:r>
              <a:rPr lang="ja-JP" altLang="en-US" sz="800" b="0">
                <a:solidFill>
                  <a:schemeClr val="tx1"/>
                </a:solidFill>
              </a:rPr>
              <a:t>），</a:t>
            </a:r>
            <a:r>
              <a:rPr lang="en-US" altLang="ja-JP" sz="800" b="0">
                <a:solidFill>
                  <a:schemeClr val="tx1"/>
                </a:solidFill>
              </a:rPr>
              <a:t>“Tourism Towards 2030 Global Overview”</a:t>
            </a:r>
            <a:endParaRPr lang="ja-JP" altLang="en-US" sz="800" b="0">
              <a:solidFill>
                <a:schemeClr val="tx1"/>
              </a:solidFill>
            </a:endParaRPr>
          </a:p>
        </p:txBody>
      </p:sp>
      <p:pic>
        <p:nvPicPr>
          <p:cNvPr id="17417" name="Picture 1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92638" y="3503613"/>
            <a:ext cx="4681537" cy="273367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418" name="Picture 1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5925" y="1147763"/>
            <a:ext cx="3962400" cy="4010025"/>
          </a:xfrm>
          <a:prstGeom prst="rect">
            <a:avLst/>
          </a:prstGeom>
          <a:noFill/>
          <a:ln w="9525" algn="ctr">
            <a:solidFill>
              <a:schemeClr val="tx1"/>
            </a:solidFill>
            <a:miter lim="800000"/>
            <a:headEnd/>
            <a:tailEnd/>
          </a:ln>
          <a:effectLst/>
          <a:extLst>
            <a:ext uri="{909E8E84-426E-40DD-AFC4-6F175D3DCCD1}">
              <a14:hiddenFill xmlns:a14="http://schemas.microsoft.com/office/drawing/2010/main" xmlns="">
                <a:solidFill>
                  <a:srgbClr val="0000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FF"/>
        </a:solidFill>
        <a:ln w="9525" cap="flat" cmpd="sng" algn="ctr">
          <a:noFill/>
          <a:prstDash val="solid"/>
          <a:round/>
          <a:headEnd type="none" w="med" len="med"/>
          <a:tailEnd type="none" w="med" len="med"/>
        </a:ln>
        <a:effectLst/>
      </a:spPr>
      <a:bodyPr vert="horz" wrap="square" lIns="95785" tIns="47893" rIns="95785" bIns="47893"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bg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rgbClr val="0000FF"/>
        </a:solidFill>
        <a:ln w="9525" cap="flat" cmpd="sng" algn="ctr">
          <a:noFill/>
          <a:prstDash val="solid"/>
          <a:round/>
          <a:headEnd type="none" w="med" len="med"/>
          <a:tailEnd type="none" w="med" len="med"/>
        </a:ln>
        <a:effectLst/>
      </a:spPr>
      <a:bodyPr vert="horz" wrap="square" lIns="95785" tIns="47893" rIns="95785" bIns="47893"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bg1"/>
            </a:solidFill>
            <a:effectLst/>
            <a:latin typeface="Arial Narrow"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C55DB8-83CE-4363-BEB4-52045035606D}">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F9D582EC-E10E-41D9-923D-4E193647B7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E7A2BD4-7878-439E-87CE-17EE435296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10893</TotalTime>
  <Words>1931</Words>
  <Application>Microsoft Office PowerPoint</Application>
  <PresentationFormat>A4 210 x 297 mm</PresentationFormat>
  <Paragraphs>278</Paragraphs>
  <Slides>17</Slides>
  <Notes>3</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標準デザイン</vt:lpstr>
      <vt:lpstr>スライド 0</vt:lpstr>
      <vt:lpstr>スライド 1</vt:lpstr>
      <vt:lpstr>スライド 2</vt:lpstr>
      <vt:lpstr>日本の人口動態の変化　②少子高齢化</vt:lpstr>
      <vt:lpstr>高齢者の実態　①平均寿命と健康寿命</vt:lpstr>
      <vt:lpstr>高齢者の実態　②日常生活</vt:lpstr>
      <vt:lpstr>観光旅行の動向　①温泉地の動向</vt:lpstr>
      <vt:lpstr>観光旅行の動向　②高齢者と観光旅行</vt:lpstr>
      <vt:lpstr>観光旅行の動向　③訪日外国人</vt:lpstr>
      <vt:lpstr>温泉地のポテンシャル　①温泉の効能</vt:lpstr>
      <vt:lpstr>温泉地のポテンシャル　②高齢者と温泉</vt:lpstr>
      <vt:lpstr>温泉地のポテンシャル　③訪日外国人と温泉</vt:lpstr>
      <vt:lpstr>超高齢社会における温泉地の役割</vt:lpstr>
      <vt:lpstr>超高齢社会における温泉地の役割　①健康づくりの場</vt:lpstr>
      <vt:lpstr>超高齢社会における温泉地の役割　②夢の実現の場</vt:lpstr>
      <vt:lpstr>超高齢社会における温泉地の役割　③世界の人々が交流する場</vt:lpstr>
      <vt:lpstr>超高齢社会における温泉地の役割　③世界の人々が交流する場</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八木 涼子(経営)</dc:creator>
  <cp:lastModifiedBy>Sekiguchi</cp:lastModifiedBy>
  <cp:revision>558</cp:revision>
  <cp:lastPrinted>2015-07-17T07:15:02Z</cp:lastPrinted>
  <dcterms:created xsi:type="dcterms:W3CDTF">2007-09-04T01:57:42Z</dcterms:created>
  <dcterms:modified xsi:type="dcterms:W3CDTF">2015-07-29T20:11:03Z</dcterms:modified>
</cp:coreProperties>
</file>