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77" r:id="rId1"/>
  </p:sldMasterIdLst>
  <p:sldIdLst>
    <p:sldId id="256" r:id="rId2"/>
    <p:sldId id="257" r:id="rId3"/>
    <p:sldId id="258" r:id="rId4"/>
    <p:sldId id="259" r:id="rId5"/>
    <p:sldId id="261" r:id="rId6"/>
    <p:sldId id="263" r:id="rId7"/>
    <p:sldId id="264" r:id="rId8"/>
    <p:sldId id="265" r:id="rId9"/>
    <p:sldId id="266" r:id="rId10"/>
    <p:sldId id="267" r:id="rId11"/>
    <p:sldId id="268" r:id="rId12"/>
    <p:sldId id="270" r:id="rId13"/>
    <p:sldId id="271" r:id="rId14"/>
    <p:sldId id="273" r:id="rId15"/>
    <p:sldId id="274" r:id="rId16"/>
    <p:sldId id="275" r:id="rId17"/>
    <p:sldId id="276" r:id="rId18"/>
    <p:sldId id="277" r:id="rId19"/>
    <p:sldId id="279" r:id="rId20"/>
    <p:sldId id="278" r:id="rId21"/>
    <p:sldId id="286" r:id="rId22"/>
    <p:sldId id="287" r:id="rId23"/>
    <p:sldId id="288" r:id="rId24"/>
    <p:sldId id="289" r:id="rId25"/>
    <p:sldId id="291" r:id="rId26"/>
    <p:sldId id="292" r:id="rId27"/>
    <p:sldId id="293" r:id="rId28"/>
    <p:sldId id="294" r:id="rId29"/>
    <p:sldId id="295" r:id="rId30"/>
    <p:sldId id="296" r:id="rId31"/>
    <p:sldId id="298" r:id="rId32"/>
    <p:sldId id="299" r:id="rId33"/>
    <p:sldId id="300" r:id="rId34"/>
    <p:sldId id="301" r:id="rId35"/>
    <p:sldId id="302" r:id="rId36"/>
    <p:sldId id="303" r:id="rId37"/>
    <p:sldId id="304" r:id="rId38"/>
    <p:sldId id="305" r:id="rId39"/>
    <p:sldId id="306" r:id="rId40"/>
    <p:sldId id="307" r:id="rId41"/>
    <p:sldId id="308" r:id="rId42"/>
    <p:sldId id="309" r:id="rId43"/>
    <p:sldId id="311" r:id="rId44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4"/>
    <p:restoredTop sz="94747"/>
  </p:normalViewPr>
  <p:slideViewPr>
    <p:cSldViewPr snapToGrid="0" snapToObjects="1">
      <p:cViewPr>
        <p:scale>
          <a:sx n="85" d="100"/>
          <a:sy n="85" d="100"/>
        </p:scale>
        <p:origin x="19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1BA02-AE56-A94F-A9FD-D16F78FE5B94}" type="datetimeFigureOut">
              <a:rPr kumimoji="1" lang="ja-JP" altLang="en-US" smtClean="0"/>
              <a:t>2016/8/22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F992C-6FE2-3248-927E-7007E03B8D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896419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1BA02-AE56-A94F-A9FD-D16F78FE5B94}" type="datetimeFigureOut">
              <a:rPr kumimoji="1" lang="ja-JP" altLang="en-US" smtClean="0"/>
              <a:t>2016/8/22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F992C-6FE2-3248-927E-7007E03B8D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830448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1BA02-AE56-A94F-A9FD-D16F78FE5B94}" type="datetimeFigureOut">
              <a:rPr kumimoji="1" lang="ja-JP" altLang="en-US" smtClean="0"/>
              <a:t>2016/8/22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F992C-6FE2-3248-927E-7007E03B8D82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41246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1BA02-AE56-A94F-A9FD-D16F78FE5B94}" type="datetimeFigureOut">
              <a:rPr kumimoji="1" lang="ja-JP" altLang="en-US" smtClean="0"/>
              <a:t>2016/8/22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F992C-6FE2-3248-927E-7007E03B8D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709664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付きの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1BA02-AE56-A94F-A9FD-D16F78FE5B94}" type="datetimeFigureOut">
              <a:rPr kumimoji="1" lang="ja-JP" altLang="en-US" smtClean="0"/>
              <a:t>2016/8/22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F992C-6FE2-3248-927E-7007E03B8D82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021203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または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1BA02-AE56-A94F-A9FD-D16F78FE5B94}" type="datetimeFigureOut">
              <a:rPr kumimoji="1" lang="ja-JP" altLang="en-US" smtClean="0"/>
              <a:t>2016/8/22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F992C-6FE2-3248-927E-7007E03B8D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48216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1BA02-AE56-A94F-A9FD-D16F78FE5B94}" type="datetimeFigureOut">
              <a:rPr kumimoji="1" lang="ja-JP" altLang="en-US" smtClean="0"/>
              <a:t>2016/8/22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F992C-6FE2-3248-927E-7007E03B8D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678792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1BA02-AE56-A94F-A9FD-D16F78FE5B94}" type="datetimeFigureOut">
              <a:rPr kumimoji="1" lang="ja-JP" altLang="en-US" smtClean="0"/>
              <a:t>2016/8/22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F992C-6FE2-3248-927E-7007E03B8D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4029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1BA02-AE56-A94F-A9FD-D16F78FE5B94}" type="datetimeFigureOut">
              <a:rPr kumimoji="1" lang="ja-JP" altLang="en-US" smtClean="0"/>
              <a:t>2016/8/22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F992C-6FE2-3248-927E-7007E03B8D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26886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1BA02-AE56-A94F-A9FD-D16F78FE5B94}" type="datetimeFigureOut">
              <a:rPr kumimoji="1" lang="ja-JP" altLang="en-US" smtClean="0"/>
              <a:t>2016/8/22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F992C-6FE2-3248-927E-7007E03B8D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09906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1BA02-AE56-A94F-A9FD-D16F78FE5B94}" type="datetimeFigureOut">
              <a:rPr kumimoji="1" lang="ja-JP" altLang="en-US" smtClean="0"/>
              <a:t>2016/8/22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F992C-6FE2-3248-927E-7007E03B8D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30450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1BA02-AE56-A94F-A9FD-D16F78FE5B94}" type="datetimeFigureOut">
              <a:rPr kumimoji="1" lang="ja-JP" altLang="en-US" smtClean="0"/>
              <a:t>2016/8/22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F992C-6FE2-3248-927E-7007E03B8D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246071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1BA02-AE56-A94F-A9FD-D16F78FE5B94}" type="datetimeFigureOut">
              <a:rPr kumimoji="1" lang="ja-JP" altLang="en-US" smtClean="0"/>
              <a:t>2016/8/22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F992C-6FE2-3248-927E-7007E03B8D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81473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1BA02-AE56-A94F-A9FD-D16F78FE5B94}" type="datetimeFigureOut">
              <a:rPr kumimoji="1" lang="ja-JP" altLang="en-US" smtClean="0"/>
              <a:t>2016/8/22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F992C-6FE2-3248-927E-7007E03B8D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448890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1BA02-AE56-A94F-A9FD-D16F78FE5B94}" type="datetimeFigureOut">
              <a:rPr kumimoji="1" lang="ja-JP" altLang="en-US" smtClean="0"/>
              <a:t>2016/8/22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F992C-6FE2-3248-927E-7007E03B8D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0986896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 smtClean="0"/>
              <a:t>プレースホルダーまでドラッグするかアイコンをクリックして図を追加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1BA02-AE56-A94F-A9FD-D16F78FE5B94}" type="datetimeFigureOut">
              <a:rPr kumimoji="1" lang="ja-JP" altLang="en-US" smtClean="0"/>
              <a:t>2016/8/22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F992C-6FE2-3248-927E-7007E03B8D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7892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41BA02-AE56-A94F-A9FD-D16F78FE5B94}" type="datetimeFigureOut">
              <a:rPr kumimoji="1" lang="ja-JP" altLang="en-US" smtClean="0"/>
              <a:t>2016/8/22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48F992C-6FE2-3248-927E-7007E03B8D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61413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  <p:sldLayoutId id="2147483889" r:id="rId12"/>
    <p:sldLayoutId id="2147483890" r:id="rId13"/>
    <p:sldLayoutId id="2147483891" r:id="rId14"/>
    <p:sldLayoutId id="2147483892" r:id="rId15"/>
    <p:sldLayoutId id="2147483893" r:id="rId16"/>
  </p:sldLayoutIdLst>
  <p:txStyles>
    <p:titleStyle>
      <a:lvl1pPr algn="l" defTabSz="457200" rtl="0" eaLnBrk="1" latinLnBrk="0" hangingPunct="1">
        <a:spcBef>
          <a:spcPct val="0"/>
        </a:spcBef>
        <a:buNone/>
        <a:defRPr kumimoji="1"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 kumimoji="1">
          <a:solidFill>
            <a:schemeClr val="tx2"/>
          </a:solidFill>
        </a:defRPr>
      </a:lvl2pPr>
      <a:lvl3pPr eaLnBrk="1" hangingPunct="1">
        <a:defRPr kumimoji="1">
          <a:solidFill>
            <a:schemeClr val="tx2"/>
          </a:solidFill>
        </a:defRPr>
      </a:lvl3pPr>
      <a:lvl4pPr eaLnBrk="1" hangingPunct="1">
        <a:defRPr kumimoji="1">
          <a:solidFill>
            <a:schemeClr val="tx2"/>
          </a:solidFill>
        </a:defRPr>
      </a:lvl4pPr>
      <a:lvl5pPr eaLnBrk="1" hangingPunct="1">
        <a:defRPr kumimoji="1">
          <a:solidFill>
            <a:schemeClr val="tx2"/>
          </a:solidFill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Relationship Id="rId3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f"/><Relationship Id="rId3" Type="http://schemas.openxmlformats.org/officeDocument/2006/relationships/image" Target="../media/image18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Relationship Id="rId3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tiff"/><Relationship Id="rId3" Type="http://schemas.openxmlformats.org/officeDocument/2006/relationships/image" Target="../media/image24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sz="4800" dirty="0" smtClean="0"/>
              <a:t>成功する地方</a:t>
            </a:r>
            <a:r>
              <a:rPr lang="ja-JP" altLang="en-US" sz="4800" dirty="0" smtClean="0"/>
              <a:t>創生</a:t>
            </a:r>
            <a:r>
              <a:rPr lang="en-US" altLang="ja-JP" sz="4800" dirty="0"/>
              <a:t/>
            </a:r>
            <a:br>
              <a:rPr lang="en-US" altLang="ja-JP" sz="4800" dirty="0"/>
            </a:br>
            <a:r>
              <a:rPr lang="ja-JP" altLang="en-US" sz="4400" dirty="0" smtClean="0"/>
              <a:t>キーワードは</a:t>
            </a:r>
            <a:r>
              <a:rPr lang="en-US" altLang="ja-JP" sz="4400" dirty="0" smtClean="0"/>
              <a:t/>
            </a:r>
            <a:br>
              <a:rPr lang="en-US" altLang="ja-JP" sz="4400" dirty="0" smtClean="0"/>
            </a:br>
            <a:r>
              <a:rPr lang="ja-JP" altLang="en-US" sz="4400" dirty="0" smtClean="0"/>
              <a:t>「</a:t>
            </a:r>
            <a:r>
              <a:rPr lang="ja-JP" altLang="en-US" sz="4400" dirty="0" smtClean="0"/>
              <a:t>香り」と「温泉」</a:t>
            </a:r>
            <a:endParaRPr kumimoji="1" lang="ja-JP" altLang="en-US" sz="4400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endParaRPr kumimoji="1" lang="en-US" altLang="ja-JP" dirty="0" smtClean="0"/>
          </a:p>
          <a:p>
            <a:r>
              <a:rPr lang="ja-JP" altLang="en-US" sz="4000" dirty="0" smtClean="0"/>
              <a:t>川人紫</a:t>
            </a:r>
            <a:endParaRPr kumimoji="1" lang="ja-JP" altLang="en-US" sz="4000" dirty="0"/>
          </a:p>
        </p:txBody>
      </p:sp>
    </p:spTree>
    <p:extLst>
      <p:ext uri="{BB962C8B-B14F-4D97-AF65-F5344CB8AC3E}">
        <p14:creationId xmlns:p14="http://schemas.microsoft.com/office/powerpoint/2010/main" val="1907775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4800" dirty="0" smtClean="0"/>
              <a:t>日本の香りの歴史</a:t>
            </a:r>
            <a:endParaRPr kumimoji="1" lang="ja-JP" altLang="en-US" sz="48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ja-JP" altLang="en-US" sz="4000" dirty="0" smtClean="0"/>
              <a:t>推古天皇三年（西暦</a:t>
            </a:r>
            <a:r>
              <a:rPr lang="en-US" altLang="ja-JP" sz="4000" dirty="0" smtClean="0"/>
              <a:t>595</a:t>
            </a:r>
            <a:r>
              <a:rPr lang="ja-JP" altLang="en-US" sz="4000" dirty="0" smtClean="0"/>
              <a:t>年）に淡路島に香木（沈香）が漂流。これが日本の香料記録の始まり。</a:t>
            </a:r>
            <a:endParaRPr lang="en-US" altLang="ja-JP" sz="4000" dirty="0" smtClean="0"/>
          </a:p>
          <a:p>
            <a:r>
              <a:rPr lang="ja-JP" altLang="en-US" sz="4000" b="1" dirty="0"/>
              <a:t>「淡路島に“沈香”が漂着し、知らずに竈で焼くと、とっても良い香りがしたので朝廷に奉られた。</a:t>
            </a:r>
            <a:r>
              <a:rPr lang="ja-JP" altLang="en-US" sz="4000" b="1" dirty="0" smtClean="0"/>
              <a:t>」</a:t>
            </a:r>
            <a:endParaRPr lang="en-US" altLang="ja-JP" sz="4000" dirty="0" smtClean="0"/>
          </a:p>
          <a:p>
            <a:r>
              <a:rPr lang="ja-JP" altLang="en-US" sz="4000" dirty="0" smtClean="0"/>
              <a:t>正倉院、法隆寺などに香料リスト</a:t>
            </a:r>
          </a:p>
          <a:p>
            <a:endParaRPr kumimoji="1" lang="ja-JP" altLang="en-US" sz="4000" dirty="0"/>
          </a:p>
        </p:txBody>
      </p:sp>
    </p:spTree>
    <p:extLst>
      <p:ext uri="{BB962C8B-B14F-4D97-AF65-F5344CB8AC3E}">
        <p14:creationId xmlns:p14="http://schemas.microsoft.com/office/powerpoint/2010/main" val="2070398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日本におけるアロマ製造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en-US" altLang="ja-JP" dirty="0" smtClean="0"/>
          </a:p>
          <a:p>
            <a:r>
              <a:rPr lang="ja-JP" altLang="en-US" sz="4400" dirty="0" smtClean="0"/>
              <a:t>江戸時代にアロマが製造されていた？</a:t>
            </a:r>
          </a:p>
        </p:txBody>
      </p:sp>
    </p:spTree>
    <p:extLst>
      <p:ext uri="{BB962C8B-B14F-4D97-AF65-F5344CB8AC3E}">
        <p14:creationId xmlns:p14="http://schemas.microsoft.com/office/powerpoint/2010/main" val="1328384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江戸時代のローズウォーター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sz="3600" dirty="0" smtClean="0"/>
              <a:t>世界初の乳がん麻酔治療を行った外科医</a:t>
            </a:r>
            <a:endParaRPr lang="en-US" altLang="ja-JP" sz="3600" dirty="0" smtClean="0"/>
          </a:p>
          <a:p>
            <a:pPr>
              <a:buFontTx/>
              <a:buNone/>
            </a:pPr>
            <a:r>
              <a:rPr lang="ja-JP" altLang="en-US" sz="3600" dirty="0" smtClean="0"/>
              <a:t>　華岡青洲</a:t>
            </a:r>
          </a:p>
          <a:p>
            <a:endParaRPr lang="en-US" altLang="ja-JP" dirty="0" smtClean="0"/>
          </a:p>
          <a:p>
            <a:r>
              <a:rPr lang="ja-JP" altLang="en-US" dirty="0" smtClean="0">
                <a:latin typeface="Calibri" charset="0"/>
              </a:rPr>
              <a:t>傷口の消毒や口腔の処置に</a:t>
            </a:r>
            <a:endParaRPr lang="en-US" altLang="ja-JP" dirty="0" smtClean="0">
              <a:latin typeface="Calibri" charset="0"/>
            </a:endParaRPr>
          </a:p>
          <a:p>
            <a:r>
              <a:rPr lang="ja-JP" altLang="en-US" dirty="0" smtClean="0">
                <a:latin typeface="Calibri" charset="0"/>
              </a:rPr>
              <a:t>ローズウォーターを使用</a:t>
            </a:r>
          </a:p>
          <a:p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220" y="2776422"/>
            <a:ext cx="3556000" cy="317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1155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226" y="545893"/>
            <a:ext cx="8229600" cy="620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78826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現代日本</a:t>
            </a:r>
            <a:r>
              <a:rPr lang="ja-JP" altLang="en-US" dirty="0" smtClean="0"/>
              <a:t>では・・・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ja-JP" sz="3600" dirty="0"/>
              <a:t>1980</a:t>
            </a:r>
            <a:r>
              <a:rPr lang="ja-JP" altLang="en-US" sz="3600" dirty="0" smtClean="0"/>
              <a:t>年代に英国本の訳本によりアロマセラピーが紹介。</a:t>
            </a:r>
            <a:endParaRPr lang="en-US" altLang="ja-JP" sz="3600" dirty="0" smtClean="0"/>
          </a:p>
          <a:p>
            <a:endParaRPr lang="en-US" altLang="ja-JP" sz="3600" dirty="0" smtClean="0"/>
          </a:p>
          <a:p>
            <a:r>
              <a:rPr lang="ja-JP" altLang="en-US" sz="3600" dirty="0" smtClean="0"/>
              <a:t>当初はイギリス式の美容アロマセラピーが流行したが、１９９７年に、医師・看護師・助産師・薬剤師ら医療従事者が中心となって</a:t>
            </a:r>
            <a:r>
              <a:rPr lang="ja-JP" altLang="en-US" sz="3600" dirty="0" smtClean="0">
                <a:solidFill>
                  <a:srgbClr val="FF0000"/>
                </a:solidFill>
              </a:rPr>
              <a:t>「日本アロマセラピー学会」</a:t>
            </a:r>
            <a:r>
              <a:rPr lang="ja-JP" altLang="en-US" sz="3600" dirty="0" smtClean="0"/>
              <a:t>が設立以降は</a:t>
            </a:r>
            <a:r>
              <a:rPr lang="ja-JP" altLang="en-US" sz="3600" dirty="0" smtClean="0">
                <a:solidFill>
                  <a:schemeClr val="tx1"/>
                </a:solidFill>
              </a:rPr>
              <a:t>、</a:t>
            </a:r>
            <a:r>
              <a:rPr lang="ja-JP" altLang="en-US" sz="3600" dirty="0" smtClean="0"/>
              <a:t>医療分野への導入も始まった。</a:t>
            </a:r>
            <a:endParaRPr lang="en-US" altLang="ja-JP" sz="3600" dirty="0" smtClean="0"/>
          </a:p>
          <a:p>
            <a:endParaRPr kumimoji="1"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7645445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天然の香りの抽出法１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 smtClean="0"/>
              <a:t>水蒸気蒸留法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139" y="2499651"/>
            <a:ext cx="508000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3133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天然の香りの抽出法２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 smtClean="0"/>
              <a:t>圧搾法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542" y="3671094"/>
            <a:ext cx="2235200" cy="2235200"/>
          </a:xfrm>
          <a:prstGeom prst="rect">
            <a:avLst/>
          </a:prstGeom>
        </p:spPr>
      </p:pic>
      <p:pic>
        <p:nvPicPr>
          <p:cNvPr id="5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369" y="2096294"/>
            <a:ext cx="3810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43320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日本発新しい抽出技術</a:t>
            </a:r>
            <a:r>
              <a:rPr lang="en-US" altLang="ja-JP" dirty="0"/>
              <a:t>〜</a:t>
            </a:r>
            <a:r>
              <a:rPr lang="ja-JP" altLang="en-US" dirty="0" smtClean="0"/>
              <a:t>低温真空抽出法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550" y="1344347"/>
            <a:ext cx="7101840" cy="5313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369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植物を低温真空抽出装置に入れると・・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4173" y="2160588"/>
            <a:ext cx="6443692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746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星薬科</a:t>
            </a:r>
            <a:r>
              <a:rPr lang="ja-JP" altLang="en-US" dirty="0" smtClean="0"/>
              <a:t>大学塩田研究室における、香りの機能性に関する学術</a:t>
            </a:r>
            <a:r>
              <a:rPr lang="ja-JP" altLang="en-US" dirty="0"/>
              <a:t>研究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altLang="ja-JP" sz="1500" dirty="0" smtClean="0"/>
          </a:p>
          <a:p>
            <a:endParaRPr lang="en-US" altLang="ja-JP" sz="1500" dirty="0"/>
          </a:p>
          <a:p>
            <a:r>
              <a:rPr lang="ja-JP" altLang="ja-JP" sz="1500" dirty="0" smtClean="0"/>
              <a:t>日本アロマセラピー学会理事長（平成１９年〜）</a:t>
            </a:r>
          </a:p>
          <a:p>
            <a:r>
              <a:rPr lang="ja-JP" altLang="ja-JP" sz="1500" dirty="0" smtClean="0"/>
              <a:t>日本解剖学会　評議員（平成１０年〜）、学会誌編集委員（平成２１年〜）</a:t>
            </a:r>
          </a:p>
          <a:p>
            <a:r>
              <a:rPr lang="ja-JP" altLang="ja-JP" sz="1500" dirty="0" smtClean="0"/>
              <a:t>日本組織細胞化学会評議員　（平成９年〜）、</a:t>
            </a:r>
            <a:endParaRPr lang="en-US" altLang="ja-JP" sz="1500" dirty="0" smtClean="0"/>
          </a:p>
          <a:p>
            <a:r>
              <a:rPr lang="ja-JP" altLang="ja-JP" sz="1500" dirty="0" smtClean="0"/>
              <a:t>日本臨床分子形態学会評議員（平成１７年〜）、</a:t>
            </a:r>
          </a:p>
          <a:p>
            <a:r>
              <a:rPr lang="ja-JP" altLang="ja-JP" sz="1500" dirty="0" smtClean="0"/>
              <a:t>日本肥満学会評議員（平成１１年〜）、</a:t>
            </a:r>
            <a:endParaRPr lang="en-US" altLang="ja-JP" sz="1500" dirty="0" smtClean="0"/>
          </a:p>
          <a:p>
            <a:r>
              <a:rPr lang="ja-JP" altLang="ja-JP" sz="1500" dirty="0" smtClean="0"/>
              <a:t>日本糖尿病・肥満動物学会評議員・常務理事（平成１９年〜）</a:t>
            </a:r>
          </a:p>
          <a:p>
            <a:r>
              <a:rPr lang="ja-JP" altLang="ja-JP" sz="1500" dirty="0" smtClean="0"/>
              <a:t>遺伝子栄養学研究会　理事長（平成２３年〜）</a:t>
            </a:r>
          </a:p>
          <a:p>
            <a:r>
              <a:rPr lang="en-US" altLang="ja-JP" sz="1500" dirty="0" smtClean="0"/>
              <a:t>VIP/PACAP </a:t>
            </a:r>
            <a:r>
              <a:rPr lang="ja-JP" altLang="ja-JP" sz="1500" dirty="0" smtClean="0"/>
              <a:t>国際学会理事（</a:t>
            </a:r>
            <a:r>
              <a:rPr lang="en-US" altLang="ja-JP" sz="1500" dirty="0" smtClean="0"/>
              <a:t>1999-</a:t>
            </a:r>
            <a:r>
              <a:rPr lang="ja-JP" altLang="ja-JP" sz="1500" dirty="0" smtClean="0"/>
              <a:t>）、</a:t>
            </a:r>
            <a:r>
              <a:rPr lang="en-US" altLang="ja-JP" sz="1500" dirty="0" smtClean="0"/>
              <a:t>Regulatory Peptides </a:t>
            </a:r>
            <a:r>
              <a:rPr lang="ja-JP" altLang="ja-JP" sz="1500" dirty="0" smtClean="0"/>
              <a:t>国際学会理事（</a:t>
            </a:r>
            <a:r>
              <a:rPr lang="en-US" altLang="ja-JP" sz="1500" dirty="0" smtClean="0"/>
              <a:t>2006-</a:t>
            </a:r>
            <a:r>
              <a:rPr lang="ja-JP" altLang="ja-JP" sz="1500" dirty="0" smtClean="0"/>
              <a:t>）</a:t>
            </a:r>
          </a:p>
          <a:p>
            <a:r>
              <a:rPr lang="ja-JP" altLang="ja-JP" sz="1500" dirty="0" smtClean="0"/>
              <a:t>国際神経ペプチド学会　日本支部会長</a:t>
            </a:r>
            <a:r>
              <a:rPr lang="en-US" altLang="ja-JP" sz="1500" dirty="0" smtClean="0"/>
              <a:t> (2011-)</a:t>
            </a:r>
            <a:r>
              <a:rPr lang="ja-JP" altLang="ja-JP" sz="1500" dirty="0" smtClean="0"/>
              <a:t>、</a:t>
            </a:r>
            <a:endParaRPr lang="en-US" altLang="ja-JP" sz="1500" dirty="0" smtClean="0"/>
          </a:p>
          <a:p>
            <a:r>
              <a:rPr lang="ja-JP" altLang="ja-JP" sz="1500" dirty="0" smtClean="0"/>
              <a:t>北米神経科学会会員、ニューヨークアカデミー会員、</a:t>
            </a:r>
          </a:p>
          <a:p>
            <a:endParaRPr lang="en-US" altLang="ja-JP" dirty="0"/>
          </a:p>
          <a:p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133" y="2396276"/>
            <a:ext cx="3309315" cy="321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43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地方創生とは？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8915" y="1405875"/>
            <a:ext cx="7169897" cy="5069341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9334194" y="5397998"/>
            <a:ext cx="34403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 smtClean="0"/>
              <a:t>「地方創生の推進について」</a:t>
            </a:r>
            <a:endParaRPr kumimoji="1" lang="en-US" altLang="ja-JP" sz="1600" dirty="0" smtClean="0"/>
          </a:p>
          <a:p>
            <a:r>
              <a:rPr kumimoji="1" lang="ja-JP" altLang="en-US" sz="1600" dirty="0" smtClean="0"/>
              <a:t>平成</a:t>
            </a:r>
            <a:r>
              <a:rPr kumimoji="1" lang="en-US" altLang="ja-JP" sz="1600" dirty="0" smtClean="0"/>
              <a:t>27</a:t>
            </a:r>
            <a:r>
              <a:rPr kumimoji="1" lang="ja-JP" altLang="en-US" sz="1600" dirty="0" smtClean="0"/>
              <a:t>年１月</a:t>
            </a:r>
            <a:r>
              <a:rPr kumimoji="1" lang="en-US" altLang="ja-JP" sz="1600" dirty="0" smtClean="0"/>
              <a:t>9</a:t>
            </a:r>
            <a:r>
              <a:rPr kumimoji="1" lang="ja-JP" altLang="en-US" sz="1600" dirty="0" smtClean="0"/>
              <a:t>日</a:t>
            </a:r>
            <a:endParaRPr kumimoji="1" lang="en-US" altLang="ja-JP" sz="1600" dirty="0" smtClean="0"/>
          </a:p>
          <a:p>
            <a:r>
              <a:rPr kumimoji="1" lang="ja-JP" altLang="en-US" sz="1600" dirty="0" smtClean="0"/>
              <a:t>地方創生担当大臣　石破茂</a:t>
            </a:r>
            <a:endParaRPr kumimoji="1" lang="en-US" altLang="ja-JP" sz="1600" dirty="0" smtClean="0"/>
          </a:p>
          <a:p>
            <a:r>
              <a:rPr kumimoji="1" lang="ja-JP" altLang="en-US" sz="1600" dirty="0" smtClean="0"/>
              <a:t>内閣官房提出資料</a:t>
            </a:r>
            <a:endParaRPr kumimoji="1"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579246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250" y="101600"/>
            <a:ext cx="8953500" cy="665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406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各地域の</a:t>
            </a:r>
            <a:r>
              <a:rPr lang="ja-JP" altLang="en-US" dirty="0" smtClean="0"/>
              <a:t>事例１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 sz="4800" dirty="0"/>
              <a:t>沖縄・埼玉県産レモングラス</a:t>
            </a:r>
          </a:p>
          <a:p>
            <a:endParaRPr kumimoji="1" lang="ja-JP" altLang="en-US" sz="48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79193" y="3189947"/>
            <a:ext cx="3108960" cy="233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815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レモングラスについて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718278" y="2011637"/>
            <a:ext cx="10515600" cy="4351338"/>
          </a:xfrm>
        </p:spPr>
        <p:txBody>
          <a:bodyPr/>
          <a:lstStyle/>
          <a:p>
            <a:r>
              <a:rPr lang="ja-JP" altLang="en-US" dirty="0"/>
              <a:t>学名：</a:t>
            </a:r>
            <a:r>
              <a:rPr lang="en-US" altLang="ja-JP" dirty="0"/>
              <a:t> </a:t>
            </a:r>
            <a:r>
              <a:rPr lang="en-US" altLang="ja-JP" dirty="0" err="1"/>
              <a:t>Cymbopogon</a:t>
            </a:r>
            <a:r>
              <a:rPr lang="en-US" altLang="ja-JP" dirty="0"/>
              <a:t> </a:t>
            </a:r>
            <a:r>
              <a:rPr lang="en-US" altLang="ja-JP" dirty="0" err="1"/>
              <a:t>citratus</a:t>
            </a:r>
            <a:endParaRPr lang="en-US" altLang="ja-JP" dirty="0"/>
          </a:p>
          <a:p>
            <a:r>
              <a:rPr lang="ja-JP" altLang="en-US" dirty="0"/>
              <a:t>科目：イネ科</a:t>
            </a:r>
            <a:endParaRPr lang="en-US" altLang="ja-JP" dirty="0"/>
          </a:p>
          <a:p>
            <a:r>
              <a:rPr lang="ja-JP" altLang="en-US" dirty="0"/>
              <a:t>原産地：インド・東南アジア</a:t>
            </a:r>
            <a:endParaRPr lang="en-US" altLang="ja-JP" dirty="0"/>
          </a:p>
          <a:p>
            <a:r>
              <a:rPr lang="ja-JP" altLang="en-US" dirty="0"/>
              <a:t>国内での産地：佐賀県、</a:t>
            </a:r>
            <a:r>
              <a:rPr lang="ja-JP" altLang="en-US" dirty="0" smtClean="0"/>
              <a:t>沖縄県</a:t>
            </a:r>
            <a:endParaRPr lang="en-US" altLang="ja-JP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3014" y="2125631"/>
            <a:ext cx="2600255" cy="1947681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6078" y="4187306"/>
            <a:ext cx="2266936" cy="169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2344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レモングラスの香りの脳への影響</a:t>
            </a:r>
            <a:br>
              <a:rPr lang="ja-JP" altLang="en-US" dirty="0"/>
            </a:b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8460" y="1771744"/>
            <a:ext cx="6355080" cy="4459100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7330190" y="6415790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星薬科大学塩田清二研究室より</a:t>
            </a: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48362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896" y="216623"/>
            <a:ext cx="5792746" cy="821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270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レモングラス・セルエキストラクト</a:t>
            </a:r>
            <a:r>
              <a:rPr lang="ja-JP" altLang="en-US" dirty="0"/>
              <a:t>の</a:t>
            </a:r>
            <a:r>
              <a:rPr lang="en-US" altLang="ja-JP" dirty="0"/>
              <a:t/>
            </a:r>
            <a:br>
              <a:rPr lang="en-US" altLang="ja-JP" dirty="0"/>
            </a:br>
            <a:r>
              <a:rPr lang="ja-JP" altLang="en-US" dirty="0" smtClean="0"/>
              <a:t>商品化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525" y="2160589"/>
            <a:ext cx="2830642" cy="3880773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079" y="2160590"/>
            <a:ext cx="5078541" cy="3880772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6071016" y="6445770"/>
            <a:ext cx="52629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農業生産法人　吉見メディカルファーム株式会社</a:t>
            </a: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037829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医療法人横浜柏堤会　介護老人保健施設</a:t>
            </a:r>
            <a:r>
              <a:rPr lang="en-US" altLang="ja-JP" dirty="0"/>
              <a:t/>
            </a:r>
            <a:br>
              <a:rPr lang="en-US" altLang="ja-JP" dirty="0"/>
            </a:br>
            <a:r>
              <a:rPr lang="ja-JP" altLang="en-US" dirty="0" smtClean="0"/>
              <a:t>ヒューマンライフ横浜にて採用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dirty="0"/>
              <a:t>	</a:t>
            </a:r>
            <a:r>
              <a:rPr lang="en-US" altLang="ja-JP" dirty="0" smtClean="0"/>
              <a:t>					</a:t>
            </a:r>
            <a:r>
              <a:rPr lang="ja-JP" altLang="en-US" sz="1800" dirty="0"/>
              <a:t>吉見メディカルファーム</a:t>
            </a:r>
            <a:r>
              <a:rPr lang="en-US" altLang="ja-JP" sz="1800" dirty="0"/>
              <a:t>HP</a:t>
            </a:r>
            <a:r>
              <a:rPr lang="ja-JP" altLang="en-US" sz="1800" dirty="0"/>
              <a:t>より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232" y="2309669"/>
            <a:ext cx="4924880" cy="3277284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4159" y="2309669"/>
            <a:ext cx="3454856" cy="259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74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各地域の</a:t>
            </a:r>
            <a:r>
              <a:rPr lang="ja-JP" altLang="en-US" dirty="0" smtClean="0"/>
              <a:t>事例２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 sz="4800" dirty="0"/>
              <a:t>秋田県美郷町産「美郷雪華」</a:t>
            </a:r>
          </a:p>
          <a:p>
            <a:endParaRPr kumimoji="1" lang="ja-JP" altLang="en-US" sz="48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9535" y="3267856"/>
            <a:ext cx="4167837" cy="2773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15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美郷雪華について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学名：</a:t>
            </a:r>
            <a:r>
              <a:rPr lang="en-US" altLang="ja-JP" dirty="0" smtClean="0"/>
              <a:t> </a:t>
            </a:r>
            <a:r>
              <a:rPr lang="en-US" altLang="ja-JP" dirty="0" err="1" smtClean="0"/>
              <a:t>Lavandula</a:t>
            </a:r>
            <a:r>
              <a:rPr lang="en-US" altLang="ja-JP" dirty="0" smtClean="0"/>
              <a:t> L.</a:t>
            </a:r>
          </a:p>
          <a:p>
            <a:r>
              <a:rPr lang="ja-JP" altLang="en-US" dirty="0" smtClean="0"/>
              <a:t>科目：シソ科</a:t>
            </a:r>
            <a:endParaRPr lang="en-US" altLang="ja-JP" dirty="0" smtClean="0"/>
          </a:p>
          <a:p>
            <a:r>
              <a:rPr lang="ja-JP" altLang="en-US" dirty="0" smtClean="0"/>
              <a:t>原産地：秋田県美郷町</a:t>
            </a:r>
            <a:endParaRPr lang="en-US" altLang="ja-JP" dirty="0" smtClean="0"/>
          </a:p>
          <a:p>
            <a:endParaRPr lang="en-US" altLang="ja-JP" dirty="0"/>
          </a:p>
          <a:p>
            <a:endParaRPr lang="en-US" altLang="ja-JP" dirty="0" smtClean="0"/>
          </a:p>
          <a:p>
            <a:endParaRPr lang="en-US" altLang="ja-JP" dirty="0"/>
          </a:p>
          <a:p>
            <a:endParaRPr lang="en-US" altLang="ja-JP" dirty="0"/>
          </a:p>
          <a:p>
            <a:r>
              <a:rPr lang="ja-JP" altLang="en-US" dirty="0" smtClean="0"/>
              <a:t>　　　　　　　　　　　　　　　　</a:t>
            </a:r>
            <a:r>
              <a:rPr lang="ja-JP" altLang="en-US" smtClean="0"/>
              <a:t>　　　　　</a:t>
            </a:r>
            <a:r>
              <a:rPr lang="ja-JP" altLang="en-US" sz="1800" smtClean="0"/>
              <a:t>美郷町</a:t>
            </a:r>
            <a:r>
              <a:rPr lang="ja-JP" altLang="en-US" sz="1800" dirty="0"/>
              <a:t>ホームページより</a:t>
            </a:r>
          </a:p>
          <a:p>
            <a:endParaRPr lang="en-US" altLang="ja-JP" dirty="0" smtClean="0"/>
          </a:p>
          <a:p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3179" y="1680044"/>
            <a:ext cx="2824396" cy="4001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025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美郷雪華セルエキストラクトの</a:t>
            </a:r>
            <a:r>
              <a:rPr lang="en-US" altLang="ja-JP" dirty="0"/>
              <a:t/>
            </a:r>
            <a:br>
              <a:rPr lang="en-US" altLang="ja-JP" dirty="0"/>
            </a:br>
            <a:r>
              <a:rPr lang="ja-JP" altLang="en-US" dirty="0"/>
              <a:t>芳香成分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dirty="0"/>
          </a:p>
        </p:txBody>
      </p:sp>
      <p:pic>
        <p:nvPicPr>
          <p:cNvPr id="4" name="コンテンツ プレースホルダー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7738" y="1947518"/>
            <a:ext cx="5066675" cy="4107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659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農業の６次産業化で地方創生</a:t>
            </a:r>
            <a:endParaRPr kumimoji="1" lang="ja-JP" altLang="en-US" dirty="0"/>
          </a:p>
        </p:txBody>
      </p:sp>
      <p:sp>
        <p:nvSpPr>
          <p:cNvPr id="28" name="コンテンツ プレースホルダー 2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ja-JP" dirty="0" smtClean="0"/>
          </a:p>
          <a:p>
            <a:r>
              <a:rPr lang="ja-JP" altLang="en-US" dirty="0"/>
              <a:t>　</a:t>
            </a:r>
            <a:r>
              <a:rPr lang="ja-JP" altLang="en-US" dirty="0" smtClean="0"/>
              <a:t>　　　６次産業化</a:t>
            </a:r>
            <a:endParaRPr kumimoji="1" lang="ja-JP" altLang="en-US" dirty="0"/>
          </a:p>
        </p:txBody>
      </p:sp>
      <p:sp>
        <p:nvSpPr>
          <p:cNvPr id="29" name="直線コネクタ 3"/>
          <p:cNvSpPr/>
          <p:nvPr/>
        </p:nvSpPr>
        <p:spPr>
          <a:xfrm rot="2563250">
            <a:off x="4490657" y="4601042"/>
            <a:ext cx="584929" cy="39067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19533"/>
                </a:moveTo>
                <a:lnTo>
                  <a:pt x="584929" y="19533"/>
                </a:lnTo>
              </a:path>
            </a:pathLst>
          </a:custGeom>
          <a:noFill/>
        </p:spPr>
        <p:style>
          <a:lnRef idx="1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0" name="直線コネクタ 4"/>
          <p:cNvSpPr/>
          <p:nvPr/>
        </p:nvSpPr>
        <p:spPr>
          <a:xfrm>
            <a:off x="4568257" y="3799603"/>
            <a:ext cx="650874" cy="39067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19533"/>
                </a:moveTo>
                <a:lnTo>
                  <a:pt x="650874" y="19533"/>
                </a:lnTo>
              </a:path>
            </a:pathLst>
          </a:custGeom>
          <a:noFill/>
        </p:spPr>
        <p:style>
          <a:lnRef idx="1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1" name="直線コネクタ 5"/>
          <p:cNvSpPr/>
          <p:nvPr/>
        </p:nvSpPr>
        <p:spPr>
          <a:xfrm rot="19823913">
            <a:off x="4473496" y="3069981"/>
            <a:ext cx="1452079" cy="39067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19533"/>
                </a:moveTo>
                <a:lnTo>
                  <a:pt x="1452079" y="19533"/>
                </a:lnTo>
              </a:path>
            </a:pathLst>
          </a:custGeom>
          <a:noFill/>
        </p:spPr>
        <p:style>
          <a:lnRef idx="1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33" name="図形グループ 32"/>
          <p:cNvGrpSpPr/>
          <p:nvPr/>
        </p:nvGrpSpPr>
        <p:grpSpPr>
          <a:xfrm>
            <a:off x="5742015" y="1882410"/>
            <a:ext cx="1203197" cy="1114279"/>
            <a:chOff x="4484134" y="2698"/>
            <a:chExt cx="1203197" cy="1114279"/>
          </a:xfrm>
        </p:grpSpPr>
        <p:sp>
          <p:nvSpPr>
            <p:cNvPr id="49" name="円/楕円 48"/>
            <p:cNvSpPr/>
            <p:nvPr/>
          </p:nvSpPr>
          <p:spPr>
            <a:xfrm>
              <a:off x="4484134" y="2698"/>
              <a:ext cx="1203197" cy="1114279"/>
            </a:xfrm>
            <a:prstGeom prst="ellipse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0" name="円/楕円 8"/>
            <p:cNvSpPr/>
            <p:nvPr/>
          </p:nvSpPr>
          <p:spPr>
            <a:xfrm>
              <a:off x="4660338" y="165880"/>
              <a:ext cx="850789" cy="78791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kumimoji="1" lang="ja-JP" altLang="en-US" sz="1400" kern="1200" dirty="0" smtClean="0"/>
                <a:t>１次</a:t>
              </a:r>
              <a:endParaRPr kumimoji="1" lang="en-US" altLang="ja-JP" sz="1400" kern="1200" dirty="0" smtClean="0"/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kumimoji="1" lang="ja-JP" altLang="en-US" sz="1400" kern="1200" dirty="0" smtClean="0"/>
                <a:t>産業</a:t>
              </a:r>
              <a:endParaRPr kumimoji="1" lang="ja-JP" altLang="en-US" sz="1400" kern="1200" dirty="0"/>
            </a:p>
          </p:txBody>
        </p:sp>
      </p:grpSp>
      <p:grpSp>
        <p:nvGrpSpPr>
          <p:cNvPr id="34" name="図形グループ 33"/>
          <p:cNvGrpSpPr/>
          <p:nvPr/>
        </p:nvGrpSpPr>
        <p:grpSpPr>
          <a:xfrm>
            <a:off x="6952475" y="1882410"/>
            <a:ext cx="1804796" cy="1114279"/>
            <a:chOff x="5694594" y="2698"/>
            <a:chExt cx="1804796" cy="1114279"/>
          </a:xfrm>
        </p:grpSpPr>
        <p:sp>
          <p:nvSpPr>
            <p:cNvPr id="47" name="正方形/長方形 46"/>
            <p:cNvSpPr/>
            <p:nvPr/>
          </p:nvSpPr>
          <p:spPr>
            <a:xfrm>
              <a:off x="5694594" y="2698"/>
              <a:ext cx="1804796" cy="1114279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8" name="正方形/長方形 47"/>
            <p:cNvSpPr/>
            <p:nvPr/>
          </p:nvSpPr>
          <p:spPr>
            <a:xfrm>
              <a:off x="5694594" y="2698"/>
              <a:ext cx="1804796" cy="111427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228600" lvl="1" indent="0" algn="l" defTabSz="10223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kumimoji="1" lang="ja-JP" altLang="en-US" sz="2200" kern="1200" dirty="0" smtClean="0"/>
                <a:t>農林</a:t>
              </a:r>
              <a:endParaRPr kumimoji="1" lang="en-US" altLang="ja-JP" sz="2200" kern="1200" dirty="0" smtClean="0"/>
            </a:p>
            <a:p>
              <a:pPr marL="228600" lvl="1" indent="0" algn="l" defTabSz="10223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kumimoji="1" lang="ja-JP" altLang="en-US" sz="2200" kern="1200" dirty="0" smtClean="0"/>
                <a:t>水産業</a:t>
              </a:r>
              <a:endParaRPr kumimoji="1" lang="ja-JP" altLang="en-US" sz="2200" kern="1200" dirty="0"/>
            </a:p>
          </p:txBody>
        </p:sp>
      </p:grpSp>
      <p:grpSp>
        <p:nvGrpSpPr>
          <p:cNvPr id="35" name="図形グループ 34"/>
          <p:cNvGrpSpPr/>
          <p:nvPr/>
        </p:nvGrpSpPr>
        <p:grpSpPr>
          <a:xfrm>
            <a:off x="5219132" y="3259411"/>
            <a:ext cx="1119451" cy="1119451"/>
            <a:chOff x="3961251" y="1379699"/>
            <a:chExt cx="1119451" cy="1119451"/>
          </a:xfrm>
        </p:grpSpPr>
        <p:sp>
          <p:nvSpPr>
            <p:cNvPr id="45" name="円/楕円 44"/>
            <p:cNvSpPr/>
            <p:nvPr/>
          </p:nvSpPr>
          <p:spPr>
            <a:xfrm>
              <a:off x="3961251" y="1379699"/>
              <a:ext cx="1119451" cy="1119451"/>
            </a:xfrm>
            <a:prstGeom prst="ellipse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6" name="円/楕円 12"/>
            <p:cNvSpPr/>
            <p:nvPr/>
          </p:nvSpPr>
          <p:spPr>
            <a:xfrm>
              <a:off x="4125191" y="1543639"/>
              <a:ext cx="791571" cy="7915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kumimoji="1" lang="ja-JP" altLang="en-US" sz="1400" kern="1200" dirty="0" smtClean="0"/>
                <a:t>２次</a:t>
              </a:r>
              <a:endParaRPr kumimoji="1" lang="en-US" altLang="ja-JP" sz="1400" kern="1200" dirty="0" smtClean="0"/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kumimoji="1" lang="ja-JP" altLang="en-US" sz="1400" kern="1200" dirty="0" smtClean="0"/>
                <a:t>産業</a:t>
              </a:r>
              <a:endParaRPr kumimoji="1" lang="ja-JP" altLang="en-US" sz="1400" kern="1200" dirty="0"/>
            </a:p>
          </p:txBody>
        </p:sp>
      </p:grpSp>
      <p:grpSp>
        <p:nvGrpSpPr>
          <p:cNvPr id="36" name="図形グループ 35"/>
          <p:cNvGrpSpPr/>
          <p:nvPr/>
        </p:nvGrpSpPr>
        <p:grpSpPr>
          <a:xfrm>
            <a:off x="6450528" y="3259411"/>
            <a:ext cx="1679177" cy="1119451"/>
            <a:chOff x="5192647" y="1379699"/>
            <a:chExt cx="1679177" cy="1119451"/>
          </a:xfrm>
        </p:grpSpPr>
        <p:sp>
          <p:nvSpPr>
            <p:cNvPr id="43" name="正方形/長方形 42"/>
            <p:cNvSpPr/>
            <p:nvPr/>
          </p:nvSpPr>
          <p:spPr>
            <a:xfrm>
              <a:off x="5192647" y="1379699"/>
              <a:ext cx="1679177" cy="1119451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4" name="正方形/長方形 43"/>
            <p:cNvSpPr/>
            <p:nvPr/>
          </p:nvSpPr>
          <p:spPr>
            <a:xfrm>
              <a:off x="5192647" y="1379699"/>
              <a:ext cx="1679177" cy="111945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228600" lvl="1" indent="-228600" algn="l" defTabSz="9779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kumimoji="1" lang="ja-JP" altLang="en-US" sz="2200" kern="1200" dirty="0" smtClean="0"/>
                <a:t>食品加工</a:t>
              </a:r>
              <a:endParaRPr kumimoji="1" lang="ja-JP" altLang="en-US" sz="2200" kern="1200" dirty="0"/>
            </a:p>
            <a:p>
              <a:pPr marL="228600" lvl="1" indent="-228600" algn="l" defTabSz="9779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kumimoji="1" lang="ja-JP" altLang="en-US" sz="2200" kern="1200" dirty="0" smtClean="0"/>
                <a:t>製造</a:t>
              </a:r>
              <a:endParaRPr kumimoji="1" lang="ja-JP" altLang="en-US" sz="2200" kern="1200" dirty="0"/>
            </a:p>
          </p:txBody>
        </p:sp>
      </p:grpSp>
      <p:grpSp>
        <p:nvGrpSpPr>
          <p:cNvPr id="37" name="図形グループ 36"/>
          <p:cNvGrpSpPr/>
          <p:nvPr/>
        </p:nvGrpSpPr>
        <p:grpSpPr>
          <a:xfrm>
            <a:off x="4849473" y="4638999"/>
            <a:ext cx="1119451" cy="1119451"/>
            <a:chOff x="3591592" y="2759287"/>
            <a:chExt cx="1119451" cy="1119451"/>
          </a:xfrm>
        </p:grpSpPr>
        <p:sp>
          <p:nvSpPr>
            <p:cNvPr id="41" name="円/楕円 40"/>
            <p:cNvSpPr/>
            <p:nvPr/>
          </p:nvSpPr>
          <p:spPr>
            <a:xfrm>
              <a:off x="3591592" y="2759287"/>
              <a:ext cx="1119451" cy="1119451"/>
            </a:xfrm>
            <a:prstGeom prst="ellipse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2" name="円/楕円 16"/>
            <p:cNvSpPr/>
            <p:nvPr/>
          </p:nvSpPr>
          <p:spPr>
            <a:xfrm>
              <a:off x="3755532" y="2923227"/>
              <a:ext cx="791571" cy="7915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kumimoji="1" lang="ja-JP" altLang="en-US" sz="1400" kern="1200" dirty="0" smtClean="0"/>
                <a:t>３次</a:t>
              </a:r>
              <a:endParaRPr kumimoji="1" lang="en-US" altLang="ja-JP" sz="1400" kern="1200" dirty="0" smtClean="0"/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kumimoji="1" lang="ja-JP" altLang="en-US" sz="1400" kern="1200" dirty="0" smtClean="0"/>
                <a:t>産業</a:t>
              </a:r>
              <a:endParaRPr kumimoji="1" lang="ja-JP" altLang="en-US" sz="1400" kern="1200" dirty="0"/>
            </a:p>
          </p:txBody>
        </p:sp>
      </p:grpSp>
      <p:grpSp>
        <p:nvGrpSpPr>
          <p:cNvPr id="38" name="図形グループ 37"/>
          <p:cNvGrpSpPr/>
          <p:nvPr/>
        </p:nvGrpSpPr>
        <p:grpSpPr>
          <a:xfrm>
            <a:off x="6080869" y="4638999"/>
            <a:ext cx="1679177" cy="1119451"/>
            <a:chOff x="4822988" y="2759287"/>
            <a:chExt cx="1679177" cy="1119451"/>
          </a:xfrm>
        </p:grpSpPr>
        <p:sp>
          <p:nvSpPr>
            <p:cNvPr id="39" name="正方形/長方形 38"/>
            <p:cNvSpPr/>
            <p:nvPr/>
          </p:nvSpPr>
          <p:spPr>
            <a:xfrm>
              <a:off x="4822988" y="2759287"/>
              <a:ext cx="1679177" cy="1119451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0" name="正方形/長方形 39"/>
            <p:cNvSpPr/>
            <p:nvPr/>
          </p:nvSpPr>
          <p:spPr>
            <a:xfrm>
              <a:off x="4822988" y="2759287"/>
              <a:ext cx="1679177" cy="111945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228600" lvl="1" indent="-228600" algn="l" defTabSz="9779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kumimoji="1" lang="ja-JP" altLang="en-US" sz="2200" kern="1200" dirty="0" smtClean="0"/>
                <a:t>流通</a:t>
              </a:r>
              <a:endParaRPr kumimoji="1" lang="ja-JP" altLang="en-US" sz="2200" kern="1200" dirty="0"/>
            </a:p>
            <a:p>
              <a:pPr marL="228600" lvl="1" indent="-228600" algn="l" defTabSz="9779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kumimoji="1" lang="ja-JP" altLang="en-US" sz="2200" kern="1200" dirty="0" smtClean="0"/>
                <a:t>サービス業</a:t>
              </a:r>
              <a:endParaRPr kumimoji="1" lang="ja-JP" altLang="en-US" sz="2200" kern="1200" dirty="0"/>
            </a:p>
          </p:txBody>
        </p:sp>
      </p:grpSp>
      <p:sp>
        <p:nvSpPr>
          <p:cNvPr id="51" name="円/楕円 50"/>
          <p:cNvSpPr/>
          <p:nvPr/>
        </p:nvSpPr>
        <p:spPr>
          <a:xfrm>
            <a:off x="2394958" y="2666182"/>
            <a:ext cx="2152784" cy="23449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83118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美郷町観光協会製造ルームフレグランス</a:t>
            </a:r>
            <a:endParaRPr kumimoji="1" lang="ja-JP" altLang="en-US" dirty="0"/>
          </a:p>
        </p:txBody>
      </p:sp>
      <p:pic>
        <p:nvPicPr>
          <p:cNvPr id="6" name="コンテンツ プレースホルダー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4941" y="2160588"/>
            <a:ext cx="5822155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8669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8150" y="298450"/>
            <a:ext cx="8775700" cy="626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4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8150" y="495300"/>
            <a:ext cx="877570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63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各地域の事例３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sz="4800" dirty="0"/>
              <a:t>新潟県五泉市産「ごせん桜」</a:t>
            </a:r>
          </a:p>
          <a:p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809" y="2628043"/>
            <a:ext cx="4731894" cy="354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6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ごせん桜について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ja-JP" altLang="en-US" sz="3600" dirty="0"/>
              <a:t>学名：</a:t>
            </a:r>
            <a:r>
              <a:rPr lang="en-US" altLang="ja-JP" sz="3600" dirty="0"/>
              <a:t> </a:t>
            </a:r>
            <a:r>
              <a:rPr lang="tr-TR" altLang="ja-JP" sz="3600" i="1" dirty="0"/>
              <a:t>Prunus </a:t>
            </a:r>
            <a:r>
              <a:rPr lang="tr-TR" altLang="ja-JP" sz="3600" i="1" dirty="0" err="1"/>
              <a:t>lannesiana</a:t>
            </a:r>
            <a:r>
              <a:rPr lang="tr-TR" altLang="ja-JP" sz="3600" i="1" dirty="0"/>
              <a:t> `</a:t>
            </a:r>
            <a:r>
              <a:rPr lang="tr-TR" altLang="ja-JP" sz="3600" i="1" dirty="0" err="1"/>
              <a:t>Sekiyama</a:t>
            </a:r>
            <a:r>
              <a:rPr lang="tr-TR" altLang="ja-JP" sz="3600" i="1" dirty="0"/>
              <a:t>`</a:t>
            </a:r>
            <a:endParaRPr lang="en-US" altLang="ja-JP" sz="3600" dirty="0"/>
          </a:p>
          <a:p>
            <a:r>
              <a:rPr lang="ja-JP" altLang="en-US" sz="3600" dirty="0"/>
              <a:t>科目：バラ科サクラ属</a:t>
            </a:r>
            <a:endParaRPr lang="en-US" altLang="ja-JP" sz="3600" dirty="0"/>
          </a:p>
          <a:p>
            <a:r>
              <a:rPr lang="ja-JP" altLang="en-US" sz="3600" dirty="0"/>
              <a:t>生産地：新潟県五泉市他</a:t>
            </a:r>
            <a:endParaRPr lang="en-US" altLang="ja-JP" sz="3600" dirty="0"/>
          </a:p>
          <a:p>
            <a:r>
              <a:rPr lang="ja-JP" altLang="en-US" sz="3600" dirty="0"/>
              <a:t>八重桜の代表的な品種。開花期は</a:t>
            </a:r>
            <a:r>
              <a:rPr lang="en-US" altLang="ja-JP" sz="3600" dirty="0"/>
              <a:t>4</a:t>
            </a:r>
            <a:r>
              <a:rPr lang="ja-JP" altLang="en-US" sz="3600" dirty="0"/>
              <a:t>月下旬。</a:t>
            </a:r>
            <a:endParaRPr lang="en-US" altLang="ja-JP" sz="3600" dirty="0"/>
          </a:p>
          <a:p>
            <a:r>
              <a:rPr lang="ja-JP" altLang="en-US" sz="3600" dirty="0"/>
              <a:t>花の塩漬けは桜湯として用いられる。</a:t>
            </a:r>
          </a:p>
          <a:p>
            <a:endParaRPr kumimoji="1"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529337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ごせん桜研究の歩み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3807" y="2160588"/>
            <a:ext cx="8484423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663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>
                <a:effectLst>
                  <a:outerShdw blurRad="38100" dist="38100" dir="2700000" algn="tl">
                    <a:srgbClr val="C0C0C0"/>
                  </a:outerShdw>
                </a:effectLst>
                <a:ea typeface="ＭＳ ゴシック" charset="-128"/>
              </a:rPr>
              <a:t>ごせん桜花セルエキストラクトの</a:t>
            </a:r>
            <a:r>
              <a:rPr lang="en-US" altLang="ja-JP" dirty="0">
                <a:effectLst>
                  <a:outerShdw blurRad="38100" dist="38100" dir="2700000" algn="tl">
                    <a:srgbClr val="C0C0C0"/>
                  </a:outerShdw>
                </a:effectLst>
                <a:ea typeface="ＭＳ ゴシック" charset="-128"/>
              </a:rPr>
              <a:t/>
            </a:r>
            <a:br>
              <a:rPr lang="en-US" altLang="ja-JP" dirty="0">
                <a:effectLst>
                  <a:outerShdw blurRad="38100" dist="38100" dir="2700000" algn="tl">
                    <a:srgbClr val="C0C0C0"/>
                  </a:outerShdw>
                </a:effectLst>
                <a:ea typeface="ＭＳ ゴシック" charset="-128"/>
              </a:rPr>
            </a:br>
            <a:r>
              <a:rPr lang="ja-JP" altLang="en-US" dirty="0">
                <a:effectLst>
                  <a:outerShdw blurRad="38100" dist="38100" dir="2700000" algn="tl">
                    <a:srgbClr val="C0C0C0"/>
                  </a:outerShdw>
                </a:effectLst>
                <a:ea typeface="ＭＳ ゴシック" charset="-128"/>
              </a:rPr>
              <a:t>抗酸化</a:t>
            </a:r>
            <a:r>
              <a:rPr lang="ja-JP" alt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ＭＳ ゴシック" charset="-128"/>
              </a:rPr>
              <a:t>能（若返り効果）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76664" y="2160588"/>
            <a:ext cx="4998710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297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ごせん桜花セルエキストラクトの</a:t>
            </a:r>
            <a:r>
              <a:rPr lang="en-US" altLang="ja-JP" dirty="0"/>
              <a:t/>
            </a:r>
            <a:br>
              <a:rPr lang="en-US" altLang="ja-JP" dirty="0"/>
            </a:br>
            <a:r>
              <a:rPr lang="ja-JP" altLang="en-US" dirty="0"/>
              <a:t>芳香成分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6619" y="2564606"/>
            <a:ext cx="8178800" cy="307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291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ごせん桜花セルエキストラクトの</a:t>
            </a:r>
            <a:r>
              <a:rPr lang="en-US" altLang="ja-JP" dirty="0"/>
              <a:t/>
            </a:r>
            <a:br>
              <a:rPr lang="en-US" altLang="ja-JP" dirty="0"/>
            </a:br>
            <a:r>
              <a:rPr lang="ja-JP" altLang="en-US" dirty="0"/>
              <a:t>アロマセラピー効果　臨床試験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9797" y="2160588"/>
            <a:ext cx="4912443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65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ごせん桜の機能性試験結果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>
                <a:ea typeface="ＭＳ ゴシック" charset="-128"/>
              </a:rPr>
              <a:t>ごせん桜の抽出物（芳香水、残渣）はいずれも高い抗酸化能を示した。</a:t>
            </a:r>
            <a:endParaRPr lang="en-US" altLang="ja-JP" dirty="0">
              <a:ea typeface="ＭＳ ゴシック" charset="-128"/>
            </a:endParaRPr>
          </a:p>
          <a:p>
            <a:pPr>
              <a:buNone/>
            </a:pPr>
            <a:endParaRPr lang="en-US" altLang="ja-JP" dirty="0">
              <a:ea typeface="ＭＳ ゴシック" charset="-128"/>
            </a:endParaRPr>
          </a:p>
          <a:p>
            <a:r>
              <a:rPr lang="ja-JP" altLang="en-US" dirty="0">
                <a:ea typeface="ＭＳ ゴシック" charset="-128"/>
              </a:rPr>
              <a:t>ごせん桜のセルエキストラクトは、ヒト唾液の抗酸化能を有意に向上させ、さらにストレスホルモンであるコルチゾール値を有意に減少させることが明らかになった。</a:t>
            </a:r>
            <a:endParaRPr lang="en-US" altLang="ja-JP" dirty="0">
              <a:ea typeface="ＭＳ ゴシック" charset="-128"/>
            </a:endParaRPr>
          </a:p>
          <a:p>
            <a:endParaRPr lang="en-US" altLang="ja-JP" dirty="0">
              <a:ea typeface="ＭＳ ゴシック" charset="-128"/>
            </a:endParaRPr>
          </a:p>
          <a:p>
            <a:r>
              <a:rPr lang="ja-JP" altLang="en-US" dirty="0">
                <a:ea typeface="ＭＳ ゴシック" charset="-128"/>
              </a:rPr>
              <a:t>花の香り、天然の色彩を利用した、健康や美容に役立つ機能性商品の開発が可能である。</a:t>
            </a:r>
            <a:endParaRPr lang="en-US" altLang="ja-JP" dirty="0">
              <a:ea typeface="ＭＳ ゴシック" charset="-128"/>
            </a:endParaRP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21541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６次産業の事例（抜粋）</a:t>
            </a:r>
            <a:r>
              <a:rPr lang="en-US" altLang="ja-JP" dirty="0"/>
              <a:t/>
            </a:r>
            <a:br>
              <a:rPr lang="en-US" altLang="ja-JP" dirty="0"/>
            </a:br>
            <a:r>
              <a:rPr lang="en-US" altLang="ja-JP" dirty="0" smtClean="0"/>
              <a:t>〜</a:t>
            </a:r>
            <a:r>
              <a:rPr lang="ja-JP" altLang="en-US" dirty="0" smtClean="0"/>
              <a:t>農林水産省「６次産業化の取組事例集」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ja-JP" altLang="en-US" dirty="0" smtClean="0"/>
              <a:t>手作りにこだわった自慢のトマトを使った加工品製造と作り たてのトマト料理を提供するファームカフェ </a:t>
            </a:r>
          </a:p>
          <a:p>
            <a:r>
              <a:rPr lang="ja-JP" altLang="en-US" dirty="0" smtClean="0"/>
              <a:t>「来る人には楽しみを</a:t>
            </a:r>
            <a:r>
              <a:rPr lang="en-US" altLang="ja-JP" dirty="0" smtClean="0"/>
              <a:t>!</a:t>
            </a:r>
            <a:r>
              <a:rPr lang="ja-JP" altLang="en-US" dirty="0" smtClean="0"/>
              <a:t>帰る人には喜びを</a:t>
            </a:r>
            <a:r>
              <a:rPr lang="en-US" altLang="ja-JP" dirty="0" smtClean="0"/>
              <a:t>!</a:t>
            </a:r>
            <a:r>
              <a:rPr lang="ja-JP" altLang="en-US" dirty="0" smtClean="0"/>
              <a:t>」 里山の景観が自慢のレストランでゆとりの空間を提供 </a:t>
            </a:r>
          </a:p>
          <a:p>
            <a:r>
              <a:rPr lang="ja-JP" altLang="en-US" dirty="0" smtClean="0"/>
              <a:t>子供に安心できるハンバーグを食べさせたい</a:t>
            </a:r>
            <a:r>
              <a:rPr lang="en-US" altLang="ja-JP" dirty="0" smtClean="0"/>
              <a:t>! </a:t>
            </a:r>
            <a:r>
              <a:rPr lang="ja-JP" altLang="en-US" dirty="0" smtClean="0"/>
              <a:t>妻の一言から決意した自慢の自家肥育牛の直接販売事業 </a:t>
            </a:r>
          </a:p>
          <a:p>
            <a:r>
              <a:rPr lang="ja-JP" altLang="en-US" dirty="0" smtClean="0"/>
              <a:t>山を守り山へ感謝 地元特産の北山杉を使った「お棺」の製造、販売事業 </a:t>
            </a:r>
          </a:p>
          <a:p>
            <a:r>
              <a:rPr lang="ja-JP" altLang="en-US" dirty="0" smtClean="0"/>
              <a:t>高齢者に届けるお弁当と思いやり 野菜をふんだんに使ったお弁当で地域を元気に</a:t>
            </a:r>
            <a:r>
              <a:rPr lang="en-US" altLang="ja-JP" dirty="0" smtClean="0"/>
              <a:t>! </a:t>
            </a:r>
            <a:endParaRPr lang="ja-JP" altLang="en-US" dirty="0" smtClean="0"/>
          </a:p>
          <a:p>
            <a:r>
              <a:rPr lang="ja-JP" altLang="en-US" dirty="0" smtClean="0"/>
              <a:t>特産品の桑の実、バジルを活用した商品開発・加工・販売で 地域と共にたちゆく組織づくりを目指す </a:t>
            </a:r>
          </a:p>
          <a:p>
            <a:r>
              <a:rPr lang="ja-JP" altLang="en-US" dirty="0" smtClean="0"/>
              <a:t>世羅町まるごと</a:t>
            </a:r>
            <a:r>
              <a:rPr lang="en-US" altLang="ja-JP" dirty="0" smtClean="0"/>
              <a:t>6</a:t>
            </a:r>
            <a:r>
              <a:rPr lang="ja-JP" altLang="en-US" dirty="0" smtClean="0"/>
              <a:t>次産業化</a:t>
            </a:r>
            <a:r>
              <a:rPr lang="en-US" altLang="ja-JP" dirty="0" smtClean="0"/>
              <a:t>~</a:t>
            </a:r>
            <a:r>
              <a:rPr lang="ja-JP" altLang="en-US" dirty="0" smtClean="0"/>
              <a:t>町全体を農村公園化</a:t>
            </a:r>
            <a:r>
              <a:rPr lang="en-US" altLang="ja-JP" dirty="0" smtClean="0"/>
              <a:t>~ </a:t>
            </a:r>
            <a:endParaRPr lang="ja-JP" altLang="en-US" dirty="0" smtClean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6891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ごせん桜に抗腫瘍効果（</a:t>
            </a:r>
            <a:r>
              <a:rPr lang="en-US" altLang="ja-JP" dirty="0"/>
              <a:t>in vitro</a:t>
            </a:r>
            <a:r>
              <a:rPr lang="ja-JP" altLang="en-US" dirty="0"/>
              <a:t>）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altLang="ja-JP" sz="3600" dirty="0"/>
              <a:t>MTT</a:t>
            </a:r>
            <a:r>
              <a:rPr lang="ja-JP" altLang="en-US" sz="3600" dirty="0"/>
              <a:t>アッセイによる腫瘍細胞の増殖抑制効果試験の結果、ごせん桜セルエキストラクトに抗腫瘍効果があることが判明。</a:t>
            </a:r>
            <a:endParaRPr lang="en-US" altLang="ja-JP" sz="3600" dirty="0"/>
          </a:p>
          <a:p>
            <a:endParaRPr lang="en-US" altLang="ja-JP" sz="3600" dirty="0"/>
          </a:p>
          <a:p>
            <a:r>
              <a:rPr lang="ja-JP" altLang="en-US" sz="3600" dirty="0"/>
              <a:t>→新規抗がん剤になりうる成分が含まれている可能性あり。</a:t>
            </a:r>
            <a:endParaRPr lang="en-US" altLang="ja-JP" sz="3600" dirty="0"/>
          </a:p>
          <a:p>
            <a:endParaRPr lang="en-US" altLang="ja-JP" sz="3600" dirty="0"/>
          </a:p>
          <a:p>
            <a:r>
              <a:rPr lang="ja-JP" altLang="en-US" sz="3600" dirty="0"/>
              <a:t>→将来的に五泉市へ大きな利益をもたらす。（ヘルスケア分野及び創薬分野への参入）</a:t>
            </a: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92730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5550" y="133350"/>
            <a:ext cx="9740900" cy="659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93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五感ヘルスツーリズム　プログラム例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温泉地で</a:t>
            </a:r>
            <a:r>
              <a:rPr lang="ja-JP" altLang="en-US" dirty="0"/>
              <a:t>の温泉療法</a:t>
            </a:r>
            <a:r>
              <a:rPr lang="ja-JP" altLang="en-US" dirty="0" smtClean="0"/>
              <a:t>と専門家に</a:t>
            </a:r>
            <a:r>
              <a:rPr lang="ja-JP" altLang="en-US" dirty="0"/>
              <a:t>よるセミナー</a:t>
            </a:r>
            <a:endParaRPr lang="en-US" altLang="ja-JP" dirty="0"/>
          </a:p>
          <a:p>
            <a:r>
              <a:rPr lang="ja-JP" altLang="en-US" dirty="0" smtClean="0"/>
              <a:t>温泉内</a:t>
            </a:r>
            <a:r>
              <a:rPr lang="ja-JP" altLang="en-US" dirty="0"/>
              <a:t>に併設されたスパ</a:t>
            </a:r>
            <a:r>
              <a:rPr lang="ja-JP" altLang="en-US" dirty="0" smtClean="0"/>
              <a:t>でアロマトリートメント</a:t>
            </a:r>
            <a:endParaRPr lang="ja-JP" altLang="en-US" dirty="0"/>
          </a:p>
          <a:p>
            <a:r>
              <a:rPr lang="ja-JP" altLang="en-US" dirty="0" smtClean="0"/>
              <a:t>水源で</a:t>
            </a:r>
            <a:r>
              <a:rPr lang="ja-JP" altLang="en-US" dirty="0"/>
              <a:t>水のせせらぎと鳥の声で聴覚刺激</a:t>
            </a:r>
          </a:p>
          <a:p>
            <a:r>
              <a:rPr lang="ja-JP" altLang="en-US" dirty="0"/>
              <a:t>季節の花めぐり</a:t>
            </a:r>
          </a:p>
          <a:p>
            <a:r>
              <a:rPr lang="ja-JP" altLang="en-US" dirty="0" smtClean="0"/>
              <a:t>地域の</a:t>
            </a:r>
            <a:r>
              <a:rPr lang="ja-JP" altLang="en-US" dirty="0"/>
              <a:t>食材を利用した食事、スイーツ</a:t>
            </a:r>
            <a:r>
              <a:rPr lang="ja-JP" altLang="ja-JP" dirty="0"/>
              <a:t> </a:t>
            </a:r>
            <a:r>
              <a:rPr lang="ja-JP" altLang="en-US" dirty="0"/>
              <a:t>提供</a:t>
            </a:r>
            <a:endParaRPr lang="en-US" altLang="ja-JP" dirty="0"/>
          </a:p>
          <a:p>
            <a:r>
              <a:rPr lang="ja-JP" altLang="en-US" dirty="0" smtClean="0"/>
              <a:t>桜など地域の自然素材</a:t>
            </a:r>
            <a:r>
              <a:rPr lang="ja-JP" altLang="en-US" smtClean="0"/>
              <a:t>を活かした機能性商品の</a:t>
            </a:r>
            <a:r>
              <a:rPr lang="ja-JP" altLang="en-US" dirty="0" smtClean="0"/>
              <a:t>販売</a:t>
            </a:r>
            <a:endParaRPr lang="en-US" altLang="ja-JP" dirty="0" smtClean="0"/>
          </a:p>
          <a:p>
            <a:r>
              <a:rPr lang="ja-JP" altLang="en-US" dirty="0" smtClean="0"/>
              <a:t>お寺</a:t>
            </a:r>
            <a:r>
              <a:rPr lang="ja-JP" altLang="en-US" dirty="0"/>
              <a:t>での禅体験、写経、精進料理</a:t>
            </a:r>
          </a:p>
          <a:p>
            <a:r>
              <a:rPr lang="ja-JP" altLang="en-US" dirty="0" smtClean="0"/>
              <a:t>アンチエイジングに</a:t>
            </a:r>
            <a:r>
              <a:rPr lang="ja-JP" altLang="en-US" dirty="0"/>
              <a:t>関わる講演会開催</a:t>
            </a: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47678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124262" y="2728210"/>
            <a:ext cx="98796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5400" dirty="0" smtClean="0"/>
              <a:t>ご清聴ありがとうございました</a:t>
            </a:r>
            <a:endParaRPr kumimoji="1" lang="ja-JP" altLang="en-US" sz="5400" dirty="0"/>
          </a:p>
        </p:txBody>
      </p:sp>
    </p:spTree>
    <p:extLst>
      <p:ext uri="{BB962C8B-B14F-4D97-AF65-F5344CB8AC3E}">
        <p14:creationId xmlns:p14="http://schemas.microsoft.com/office/powerpoint/2010/main" val="80779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コンテンツ プレースホルダ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116" y="401554"/>
            <a:ext cx="8404164" cy="6345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493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アロマセラピーとは？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ja-JP" altLang="en-US" sz="4400" dirty="0"/>
              <a:t>天然の芳香植物（ハーブ）から抽出された芳香物質（精油）を用いて、心身のバランスを整える</a:t>
            </a:r>
            <a:r>
              <a:rPr lang="ja-JP" altLang="en-US" sz="4400" dirty="0" smtClean="0"/>
              <a:t>、補完代替療法の</a:t>
            </a:r>
            <a:r>
              <a:rPr lang="ja-JP" altLang="en-US" sz="4400" dirty="0"/>
              <a:t>一つ</a:t>
            </a:r>
            <a:r>
              <a:rPr lang="ja-JP" altLang="en-US" sz="4400" dirty="0" smtClean="0"/>
              <a:t>。</a:t>
            </a:r>
            <a:endParaRPr lang="en-US" altLang="ja-JP" sz="4400" dirty="0"/>
          </a:p>
          <a:p>
            <a:r>
              <a:rPr lang="ja-JP" altLang="en-US" sz="4400" dirty="0"/>
              <a:t>日本では、癒しにとどまらず、統合医療の一つとして、医療機関などでも積極的に応用されている</a:t>
            </a:r>
            <a:r>
              <a:rPr lang="ja-JP" altLang="en-US" sz="4400" dirty="0" smtClean="0"/>
              <a:t>。</a:t>
            </a:r>
            <a:endParaRPr lang="en-US" altLang="ja-JP" sz="4400" dirty="0"/>
          </a:p>
        </p:txBody>
      </p:sp>
    </p:spTree>
    <p:extLst>
      <p:ext uri="{BB962C8B-B14F-4D97-AF65-F5344CB8AC3E}">
        <p14:creationId xmlns:p14="http://schemas.microsoft.com/office/powerpoint/2010/main" val="1403183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アロマセラピーの歴史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 sz="4800" dirty="0" smtClean="0"/>
              <a:t>やけどから始まったアロマセラピーの歴史</a:t>
            </a:r>
            <a:endParaRPr lang="en-US" altLang="ja-JP" sz="4800" dirty="0" smtClean="0"/>
          </a:p>
          <a:p>
            <a:r>
              <a:rPr lang="ja-JP" altLang="en-US" sz="4800" dirty="0" smtClean="0"/>
              <a:t>フランス式とイギリス式</a:t>
            </a:r>
            <a:endParaRPr lang="en-US" altLang="ja-JP" sz="4800" dirty="0" smtClean="0"/>
          </a:p>
          <a:p>
            <a:r>
              <a:rPr lang="ja-JP" altLang="en-US" sz="4800" dirty="0" smtClean="0"/>
              <a:t>日本におけるアロマセラピー</a:t>
            </a:r>
          </a:p>
        </p:txBody>
      </p:sp>
    </p:spTree>
    <p:extLst>
      <p:ext uri="{BB962C8B-B14F-4D97-AF65-F5344CB8AC3E}">
        <p14:creationId xmlns:p14="http://schemas.microsoft.com/office/powerpoint/2010/main" val="1372000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やけどから始まった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アロマセラピーの歴史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 smtClean="0"/>
              <a:t>ルネ・モーリス・ガットフォセ</a:t>
            </a:r>
            <a:r>
              <a:rPr lang="en-US" altLang="ja-JP" dirty="0" smtClean="0"/>
              <a:t>(1881-1950)</a:t>
            </a:r>
            <a:endParaRPr lang="ja-JP" altLang="en-US" dirty="0" smtClean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288" y="3038475"/>
            <a:ext cx="1731962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025" y="3038475"/>
            <a:ext cx="1624013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913" y="3038475"/>
            <a:ext cx="1679575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4475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フランス式とイギリス式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3300" y="2413794"/>
            <a:ext cx="256540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419126"/>
      </p:ext>
    </p:extLst>
  </p:cSld>
  <p:clrMapOvr>
    <a:masterClrMapping/>
  </p:clrMapOvr>
</p:sld>
</file>

<file path=ppt/theme/theme1.xml><?xml version="1.0" encoding="utf-8"?>
<a:theme xmlns:a="http://schemas.openxmlformats.org/drawingml/2006/main" name="ファセット">
  <a:themeElements>
    <a:clrScheme name="ファセット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ファセット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ファセット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121</TotalTime>
  <Words>929</Words>
  <Application>Microsoft Macintosh PowerPoint</Application>
  <PresentationFormat>ワイド画面</PresentationFormat>
  <Paragraphs>150</Paragraphs>
  <Slides>43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43</vt:i4>
      </vt:variant>
    </vt:vector>
  </HeadingPairs>
  <TitlesOfParts>
    <vt:vector size="50" baseType="lpstr">
      <vt:lpstr>Calibri</vt:lpstr>
      <vt:lpstr>ＭＳ ゴシック</vt:lpstr>
      <vt:lpstr>Trebuchet MS</vt:lpstr>
      <vt:lpstr>Wingdings 3</vt:lpstr>
      <vt:lpstr>メイリオ</vt:lpstr>
      <vt:lpstr>Arial</vt:lpstr>
      <vt:lpstr>ファセット</vt:lpstr>
      <vt:lpstr>成功する地方創生 キーワードは 「香り」と「温泉」</vt:lpstr>
      <vt:lpstr>地方創生とは？</vt:lpstr>
      <vt:lpstr>農業の６次産業化で地方創生</vt:lpstr>
      <vt:lpstr>６次産業の事例（抜粋） 〜農林水産省「６次産業化の取組事例集」</vt:lpstr>
      <vt:lpstr>PowerPoint プレゼンテーション</vt:lpstr>
      <vt:lpstr>アロマセラピーとは？</vt:lpstr>
      <vt:lpstr>アロマセラピーの歴史</vt:lpstr>
      <vt:lpstr>やけどから始まった アロマセラピーの歴史</vt:lpstr>
      <vt:lpstr>フランス式とイギリス式</vt:lpstr>
      <vt:lpstr>日本の香りの歴史</vt:lpstr>
      <vt:lpstr>日本におけるアロマ製造</vt:lpstr>
      <vt:lpstr>江戸時代のローズウォーター</vt:lpstr>
      <vt:lpstr>PowerPoint プレゼンテーション</vt:lpstr>
      <vt:lpstr>現代日本では・・・</vt:lpstr>
      <vt:lpstr>天然の香りの抽出法１</vt:lpstr>
      <vt:lpstr>天然の香りの抽出法２</vt:lpstr>
      <vt:lpstr>日本発新しい抽出技術〜低温真空抽出法</vt:lpstr>
      <vt:lpstr>植物を低温真空抽出装置に入れると・・</vt:lpstr>
      <vt:lpstr>星薬科大学塩田研究室における、香りの機能性に関する学術研究</vt:lpstr>
      <vt:lpstr>PowerPoint プレゼンテーション</vt:lpstr>
      <vt:lpstr>各地域の事例１</vt:lpstr>
      <vt:lpstr>レモングラスについて</vt:lpstr>
      <vt:lpstr>レモングラスの香りの脳への影響 </vt:lpstr>
      <vt:lpstr>PowerPoint プレゼンテーション</vt:lpstr>
      <vt:lpstr>レモングラス・セルエキストラクトの 商品化</vt:lpstr>
      <vt:lpstr>医療法人横浜柏堤会　介護老人保健施設 ヒューマンライフ横浜にて採用</vt:lpstr>
      <vt:lpstr>各地域の事例２</vt:lpstr>
      <vt:lpstr>美郷雪華について</vt:lpstr>
      <vt:lpstr>美郷雪華セルエキストラクトの 芳香成分</vt:lpstr>
      <vt:lpstr>美郷町観光協会製造ルームフレグランス</vt:lpstr>
      <vt:lpstr>PowerPoint プレゼンテーション</vt:lpstr>
      <vt:lpstr>PowerPoint プレゼンテーション</vt:lpstr>
      <vt:lpstr>各地域の事例３</vt:lpstr>
      <vt:lpstr>ごせん桜について</vt:lpstr>
      <vt:lpstr>ごせん桜研究の歩み</vt:lpstr>
      <vt:lpstr>ごせん桜花セルエキストラクトの 抗酸化能（若返り効果）</vt:lpstr>
      <vt:lpstr>ごせん桜花セルエキストラクトの 芳香成分</vt:lpstr>
      <vt:lpstr>ごせん桜花セルエキストラクトの アロマセラピー効果　臨床試験</vt:lpstr>
      <vt:lpstr>ごせん桜の機能性試験結果</vt:lpstr>
      <vt:lpstr>ごせん桜に抗腫瘍効果（in vitro）</vt:lpstr>
      <vt:lpstr>PowerPoint プレゼンテーション</vt:lpstr>
      <vt:lpstr>五感ヘルスツーリズム　プログラム例</vt:lpstr>
      <vt:lpstr>PowerPoint プレゼンテーション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地方創生の切り札 「香り」と「温泉」</dc:title>
  <dc:creator>川人紫</dc:creator>
  <cp:lastModifiedBy>川人紫</cp:lastModifiedBy>
  <cp:revision>61</cp:revision>
  <dcterms:created xsi:type="dcterms:W3CDTF">2016-08-18T05:05:58Z</dcterms:created>
  <dcterms:modified xsi:type="dcterms:W3CDTF">2016-08-22T05:01:33Z</dcterms:modified>
</cp:coreProperties>
</file>