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handoutMasterIdLst>
    <p:handoutMasterId r:id="rId19"/>
  </p:handoutMasterIdLst>
  <p:sldIdLst>
    <p:sldId id="256" r:id="rId2"/>
    <p:sldId id="276" r:id="rId3"/>
    <p:sldId id="281" r:id="rId4"/>
    <p:sldId id="262" r:id="rId5"/>
    <p:sldId id="284" r:id="rId6"/>
    <p:sldId id="283" r:id="rId7"/>
    <p:sldId id="265" r:id="rId8"/>
    <p:sldId id="267" r:id="rId9"/>
    <p:sldId id="280" r:id="rId10"/>
    <p:sldId id="264" r:id="rId11"/>
    <p:sldId id="268" r:id="rId12"/>
    <p:sldId id="269" r:id="rId13"/>
    <p:sldId id="279" r:id="rId14"/>
    <p:sldId id="278" r:id="rId15"/>
    <p:sldId id="282" r:id="rId16"/>
    <p:sldId id="277" r:id="rId17"/>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DE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20" d="100"/>
          <a:sy n="120" d="100"/>
        </p:scale>
        <p:origin x="120" y="2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F96ACA7A-D5F2-4219-990D-20243BFE4D43}" type="datetimeFigureOut">
              <a:rPr kumimoji="1" lang="ja-JP" altLang="en-US" smtClean="0"/>
              <a:t>2019/12/19</a:t>
            </a:fld>
            <a:endParaRPr kumimoji="1" lang="ja-JP" altLang="en-US"/>
          </a:p>
        </p:txBody>
      </p:sp>
      <p:sp>
        <p:nvSpPr>
          <p:cNvPr id="4" name="フッター プレースホルダー 3"/>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5B51641B-12FA-4A9D-9A21-3433C26843D2}" type="slidenum">
              <a:rPr kumimoji="1" lang="ja-JP" altLang="en-US" smtClean="0"/>
              <a:t>‹#›</a:t>
            </a:fld>
            <a:endParaRPr kumimoji="1" lang="ja-JP" altLang="en-US"/>
          </a:p>
        </p:txBody>
      </p:sp>
    </p:spTree>
    <p:extLst>
      <p:ext uri="{BB962C8B-B14F-4D97-AF65-F5344CB8AC3E}">
        <p14:creationId xmlns:p14="http://schemas.microsoft.com/office/powerpoint/2010/main" val="10697427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6A6B7807-1C61-4DBE-BD74-B93A88B4429B}" type="datetimeFigureOut">
              <a:rPr kumimoji="1" lang="ja-JP" altLang="en-US" smtClean="0"/>
              <a:t>2019/12/19</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09712DFE-2D00-452B-B959-633B273CC58C}" type="slidenum">
              <a:rPr kumimoji="1" lang="ja-JP" altLang="en-US" smtClean="0"/>
              <a:t>‹#›</a:t>
            </a:fld>
            <a:endParaRPr kumimoji="1" lang="ja-JP" altLang="en-US"/>
          </a:p>
        </p:txBody>
      </p:sp>
    </p:spTree>
    <p:extLst>
      <p:ext uri="{BB962C8B-B14F-4D97-AF65-F5344CB8AC3E}">
        <p14:creationId xmlns:p14="http://schemas.microsoft.com/office/powerpoint/2010/main" val="323921361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7692B90B-6146-40BC-AC70-4FFBC53C5FE6}" type="datetime1">
              <a:rPr kumimoji="1" lang="ja-JP" altLang="en-US" smtClean="0"/>
              <a:t>2019/12/19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97420BB-92CE-4B56-9B5D-7EA17305B6AE}" type="slidenum">
              <a:rPr kumimoji="1" lang="ja-JP" altLang="en-US" smtClean="0"/>
              <a:t>‹#›</a:t>
            </a:fld>
            <a:endParaRPr kumimoji="1" lang="ja-JP" altLang="en-US"/>
          </a:p>
        </p:txBody>
      </p:sp>
    </p:spTree>
    <p:extLst>
      <p:ext uri="{BB962C8B-B14F-4D97-AF65-F5344CB8AC3E}">
        <p14:creationId xmlns:p14="http://schemas.microsoft.com/office/powerpoint/2010/main" val="340594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23F30B44-DAD7-4AEC-851D-C5A41C8B0F69}" type="datetime1">
              <a:rPr kumimoji="1" lang="ja-JP" altLang="en-US" smtClean="0"/>
              <a:t>2019/12/19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97420BB-92CE-4B56-9B5D-7EA17305B6AE}" type="slidenum">
              <a:rPr kumimoji="1" lang="ja-JP" altLang="en-US" smtClean="0"/>
              <a:t>‹#›</a:t>
            </a:fld>
            <a:endParaRPr kumimoji="1" lang="ja-JP" altLang="en-US"/>
          </a:p>
        </p:txBody>
      </p:sp>
    </p:spTree>
    <p:extLst>
      <p:ext uri="{BB962C8B-B14F-4D97-AF65-F5344CB8AC3E}">
        <p14:creationId xmlns:p14="http://schemas.microsoft.com/office/powerpoint/2010/main" val="1452536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443AE69-BB4F-43B6-A8F5-22EE49920A37}" type="datetime1">
              <a:rPr kumimoji="1" lang="ja-JP" altLang="en-US" smtClean="0"/>
              <a:t>2019/12/19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97420BB-92CE-4B56-9B5D-7EA17305B6AE}" type="slidenum">
              <a:rPr kumimoji="1" lang="ja-JP" altLang="en-US" smtClean="0"/>
              <a:t>‹#›</a:t>
            </a:fld>
            <a:endParaRPr kumimoji="1" lang="ja-JP" altLang="en-US"/>
          </a:p>
        </p:txBody>
      </p:sp>
    </p:spTree>
    <p:extLst>
      <p:ext uri="{BB962C8B-B14F-4D97-AF65-F5344CB8AC3E}">
        <p14:creationId xmlns:p14="http://schemas.microsoft.com/office/powerpoint/2010/main" val="2683886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4505D620-DEFC-4AB5-94D2-38B72D0F5335}" type="datetime1">
              <a:rPr kumimoji="1" lang="ja-JP" altLang="en-US" smtClean="0"/>
              <a:t>2019/12/19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97420BB-92CE-4B56-9B5D-7EA17305B6AE}" type="slidenum">
              <a:rPr kumimoji="1" lang="ja-JP" altLang="en-US" smtClean="0"/>
              <a:t>‹#›</a:t>
            </a:fld>
            <a:endParaRPr kumimoji="1" lang="ja-JP" altLang="en-US"/>
          </a:p>
        </p:txBody>
      </p:sp>
    </p:spTree>
    <p:extLst>
      <p:ext uri="{BB962C8B-B14F-4D97-AF65-F5344CB8AC3E}">
        <p14:creationId xmlns:p14="http://schemas.microsoft.com/office/powerpoint/2010/main" val="3822167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D83AB862-CA4A-4084-B391-CB2EC9102D68}" type="datetime1">
              <a:rPr kumimoji="1" lang="ja-JP" altLang="en-US" smtClean="0"/>
              <a:t>2019/12/19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97420BB-92CE-4B56-9B5D-7EA17305B6AE}" type="slidenum">
              <a:rPr kumimoji="1" lang="ja-JP" altLang="en-US" smtClean="0"/>
              <a:t>‹#›</a:t>
            </a:fld>
            <a:endParaRPr kumimoji="1" lang="ja-JP" altLang="en-US"/>
          </a:p>
        </p:txBody>
      </p:sp>
    </p:spTree>
    <p:extLst>
      <p:ext uri="{BB962C8B-B14F-4D97-AF65-F5344CB8AC3E}">
        <p14:creationId xmlns:p14="http://schemas.microsoft.com/office/powerpoint/2010/main" val="878353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BA663649-F0C5-4BB1-8B9A-0E605AF59D90}" type="datetime1">
              <a:rPr kumimoji="1" lang="ja-JP" altLang="en-US" smtClean="0"/>
              <a:t>2019/12/19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97420BB-92CE-4B56-9B5D-7EA17305B6AE}" type="slidenum">
              <a:rPr kumimoji="1" lang="ja-JP" altLang="en-US" smtClean="0"/>
              <a:t>‹#›</a:t>
            </a:fld>
            <a:endParaRPr kumimoji="1" lang="ja-JP" altLang="en-US"/>
          </a:p>
        </p:txBody>
      </p:sp>
    </p:spTree>
    <p:extLst>
      <p:ext uri="{BB962C8B-B14F-4D97-AF65-F5344CB8AC3E}">
        <p14:creationId xmlns:p14="http://schemas.microsoft.com/office/powerpoint/2010/main" val="216625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9D10B9BB-5F52-44E3-8CF5-0EBE477DD102}" type="datetime1">
              <a:rPr kumimoji="1" lang="ja-JP" altLang="en-US" smtClean="0"/>
              <a:t>2019/12/19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397420BB-92CE-4B56-9B5D-7EA17305B6AE}" type="slidenum">
              <a:rPr kumimoji="1" lang="ja-JP" altLang="en-US" smtClean="0"/>
              <a:t>‹#›</a:t>
            </a:fld>
            <a:endParaRPr kumimoji="1" lang="ja-JP" altLang="en-US"/>
          </a:p>
        </p:txBody>
      </p:sp>
    </p:spTree>
    <p:extLst>
      <p:ext uri="{BB962C8B-B14F-4D97-AF65-F5344CB8AC3E}">
        <p14:creationId xmlns:p14="http://schemas.microsoft.com/office/powerpoint/2010/main" val="363754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331764E7-F9FB-475C-9775-E0C5610867D8}" type="datetime1">
              <a:rPr kumimoji="1" lang="ja-JP" altLang="en-US" smtClean="0"/>
              <a:t>2019/12/19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397420BB-92CE-4B56-9B5D-7EA17305B6AE}" type="slidenum">
              <a:rPr kumimoji="1" lang="ja-JP" altLang="en-US" smtClean="0"/>
              <a:t>‹#›</a:t>
            </a:fld>
            <a:endParaRPr kumimoji="1" lang="ja-JP" altLang="en-US"/>
          </a:p>
        </p:txBody>
      </p:sp>
    </p:spTree>
    <p:extLst>
      <p:ext uri="{BB962C8B-B14F-4D97-AF65-F5344CB8AC3E}">
        <p14:creationId xmlns:p14="http://schemas.microsoft.com/office/powerpoint/2010/main" val="1301702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29B394A-C097-4A66-9033-5732D12F1B7B}" type="datetime1">
              <a:rPr kumimoji="1" lang="ja-JP" altLang="en-US" smtClean="0"/>
              <a:t>2019/12/19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397420BB-92CE-4B56-9B5D-7EA17305B6AE}" type="slidenum">
              <a:rPr kumimoji="1" lang="ja-JP" altLang="en-US" smtClean="0"/>
              <a:t>‹#›</a:t>
            </a:fld>
            <a:endParaRPr kumimoji="1" lang="ja-JP" altLang="en-US"/>
          </a:p>
        </p:txBody>
      </p:sp>
    </p:spTree>
    <p:extLst>
      <p:ext uri="{BB962C8B-B14F-4D97-AF65-F5344CB8AC3E}">
        <p14:creationId xmlns:p14="http://schemas.microsoft.com/office/powerpoint/2010/main" val="1176547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8E217053-F666-4582-8C9C-7798EFCB2107}" type="datetime1">
              <a:rPr kumimoji="1" lang="ja-JP" altLang="en-US" smtClean="0"/>
              <a:t>2019/12/19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97420BB-92CE-4B56-9B5D-7EA17305B6AE}" type="slidenum">
              <a:rPr kumimoji="1" lang="ja-JP" altLang="en-US" smtClean="0"/>
              <a:t>‹#›</a:t>
            </a:fld>
            <a:endParaRPr kumimoji="1" lang="ja-JP" altLang="en-US"/>
          </a:p>
        </p:txBody>
      </p:sp>
    </p:spTree>
    <p:extLst>
      <p:ext uri="{BB962C8B-B14F-4D97-AF65-F5344CB8AC3E}">
        <p14:creationId xmlns:p14="http://schemas.microsoft.com/office/powerpoint/2010/main" val="1554842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FF81A107-D6CB-4727-8F87-704EAEF461C8}" type="datetime1">
              <a:rPr kumimoji="1" lang="ja-JP" altLang="en-US" smtClean="0"/>
              <a:t>2019/12/19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97420BB-92CE-4B56-9B5D-7EA17305B6AE}" type="slidenum">
              <a:rPr kumimoji="1" lang="ja-JP" altLang="en-US" smtClean="0"/>
              <a:t>‹#›</a:t>
            </a:fld>
            <a:endParaRPr kumimoji="1" lang="ja-JP" altLang="en-US"/>
          </a:p>
        </p:txBody>
      </p:sp>
    </p:spTree>
    <p:extLst>
      <p:ext uri="{BB962C8B-B14F-4D97-AF65-F5344CB8AC3E}">
        <p14:creationId xmlns:p14="http://schemas.microsoft.com/office/powerpoint/2010/main" val="150125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2C3677-5986-4908-94AC-99A50B617DFB}" type="datetime1">
              <a:rPr kumimoji="1" lang="ja-JP" altLang="en-US" smtClean="0"/>
              <a:t>2019/12/19</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7420BB-92CE-4B56-9B5D-7EA17305B6AE}" type="slidenum">
              <a:rPr kumimoji="1" lang="ja-JP" altLang="en-US" smtClean="0"/>
              <a:t>‹#›</a:t>
            </a:fld>
            <a:endParaRPr kumimoji="1" lang="ja-JP" altLang="en-US"/>
          </a:p>
        </p:txBody>
      </p:sp>
    </p:spTree>
    <p:extLst>
      <p:ext uri="{BB962C8B-B14F-4D97-AF65-F5344CB8AC3E}">
        <p14:creationId xmlns:p14="http://schemas.microsoft.com/office/powerpoint/2010/main" val="17672543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a:stretch>
            <a:fillRect/>
          </a:stretch>
        </p:blipFill>
        <p:spPr>
          <a:xfrm>
            <a:off x="9937331" y="208311"/>
            <a:ext cx="1605404" cy="656600"/>
          </a:xfrm>
          <a:prstGeom prst="rect">
            <a:avLst/>
          </a:prstGeom>
        </p:spPr>
      </p:pic>
      <p:sp>
        <p:nvSpPr>
          <p:cNvPr id="2" name="テキスト ボックス 1"/>
          <p:cNvSpPr txBox="1"/>
          <p:nvPr/>
        </p:nvSpPr>
        <p:spPr>
          <a:xfrm>
            <a:off x="0" y="4325512"/>
            <a:ext cx="12192000" cy="1569660"/>
          </a:xfrm>
          <a:prstGeom prst="rect">
            <a:avLst/>
          </a:prstGeom>
          <a:noFill/>
        </p:spPr>
        <p:txBody>
          <a:bodyPr wrap="square" rtlCol="0">
            <a:spAutoFit/>
          </a:bodyPr>
          <a:lstStyle/>
          <a:p>
            <a:pPr algn="ctr"/>
            <a:r>
              <a:rPr kumimoji="1" lang="en-US" altLang="ja-JP" sz="2400" dirty="0" smtClean="0"/>
              <a:t>2019</a:t>
            </a:r>
            <a:r>
              <a:rPr kumimoji="1" lang="ja-JP" altLang="en-US" sz="2400" dirty="0" smtClean="0"/>
              <a:t>年</a:t>
            </a:r>
            <a:r>
              <a:rPr kumimoji="1" lang="en-US" altLang="ja-JP" sz="2400" dirty="0" smtClean="0"/>
              <a:t>12</a:t>
            </a:r>
            <a:r>
              <a:rPr kumimoji="1" lang="ja-JP" altLang="en-US" sz="2400" dirty="0" smtClean="0"/>
              <a:t>月</a:t>
            </a:r>
            <a:r>
              <a:rPr kumimoji="1" lang="en-US" altLang="ja-JP" sz="2400" dirty="0" smtClean="0"/>
              <a:t>20</a:t>
            </a:r>
            <a:r>
              <a:rPr kumimoji="1" lang="ja-JP" altLang="en-US" sz="2400" dirty="0" smtClean="0"/>
              <a:t>日（金）</a:t>
            </a:r>
            <a:endParaRPr kumimoji="1" lang="en-US" altLang="ja-JP" sz="2400" dirty="0" smtClean="0"/>
          </a:p>
          <a:p>
            <a:pPr algn="ctr"/>
            <a:endParaRPr lang="en-US" altLang="ja-JP" sz="2400" dirty="0"/>
          </a:p>
          <a:p>
            <a:pPr algn="ctr"/>
            <a:r>
              <a:rPr kumimoji="1" lang="ja-JP" altLang="en-US" sz="2400" dirty="0" smtClean="0"/>
              <a:t>独立行政法人経済産業研究所</a:t>
            </a:r>
            <a:endParaRPr kumimoji="1" lang="en-US" altLang="ja-JP" sz="2400" dirty="0" smtClean="0"/>
          </a:p>
          <a:p>
            <a:pPr algn="ctr"/>
            <a:r>
              <a:rPr kumimoji="1" lang="ja-JP" altLang="en-US" sz="2400" dirty="0" smtClean="0"/>
              <a:t>関口陽一</a:t>
            </a:r>
            <a:endParaRPr kumimoji="1" lang="ja-JP" altLang="en-US" sz="2400" dirty="0"/>
          </a:p>
        </p:txBody>
      </p:sp>
      <p:sp>
        <p:nvSpPr>
          <p:cNvPr id="3" name="テキスト ボックス 2"/>
          <p:cNvSpPr txBox="1"/>
          <p:nvPr/>
        </p:nvSpPr>
        <p:spPr>
          <a:xfrm>
            <a:off x="0" y="1773132"/>
            <a:ext cx="12192000" cy="1384995"/>
          </a:xfrm>
          <a:prstGeom prst="rect">
            <a:avLst/>
          </a:prstGeom>
          <a:noFill/>
        </p:spPr>
        <p:txBody>
          <a:bodyPr wrap="square" rtlCol="0">
            <a:spAutoFit/>
          </a:bodyPr>
          <a:lstStyle/>
          <a:p>
            <a:pPr algn="ctr"/>
            <a:r>
              <a:rPr kumimoji="1" lang="ja-JP" altLang="en-US" sz="3600" dirty="0" smtClean="0"/>
              <a:t>日本の</a:t>
            </a:r>
            <a:r>
              <a:rPr kumimoji="1" lang="en-US" altLang="ja-JP" sz="3600" dirty="0" smtClean="0"/>
              <a:t>ONSEN</a:t>
            </a:r>
            <a:r>
              <a:rPr kumimoji="1" lang="ja-JP" altLang="en-US" sz="3600" dirty="0" smtClean="0"/>
              <a:t>の社会的現状とその課題</a:t>
            </a:r>
            <a:endParaRPr kumimoji="1" lang="en-US" altLang="ja-JP" sz="3600" dirty="0" smtClean="0"/>
          </a:p>
          <a:p>
            <a:pPr algn="ctr"/>
            <a:endParaRPr lang="en-US" altLang="ja-JP" sz="2400" dirty="0" smtClean="0"/>
          </a:p>
          <a:p>
            <a:pPr algn="ctr"/>
            <a:r>
              <a:rPr lang="ja-JP" altLang="en-US" sz="2400" dirty="0" smtClean="0"/>
              <a:t>－</a:t>
            </a:r>
            <a:r>
              <a:rPr lang="ja-JP" altLang="en-US" sz="2400" dirty="0"/>
              <a:t>温泉を活用したヘルスツーリズム推進に向けてエビデンスの蓄積・共有を－</a:t>
            </a:r>
            <a:endParaRPr kumimoji="1" lang="ja-JP" altLang="en-US" sz="2400" dirty="0"/>
          </a:p>
        </p:txBody>
      </p:sp>
    </p:spTree>
    <p:extLst>
      <p:ext uri="{BB962C8B-B14F-4D97-AF65-F5344CB8AC3E}">
        <p14:creationId xmlns:p14="http://schemas.microsoft.com/office/powerpoint/2010/main" val="21915471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p:cNvPicPr>
            <a:picLocks noChangeAspect="1"/>
          </p:cNvPicPr>
          <p:nvPr/>
        </p:nvPicPr>
        <p:blipFill>
          <a:blip r:embed="rId2"/>
          <a:stretch>
            <a:fillRect/>
          </a:stretch>
        </p:blipFill>
        <p:spPr>
          <a:xfrm>
            <a:off x="9937331" y="208311"/>
            <a:ext cx="1605404" cy="656600"/>
          </a:xfrm>
          <a:prstGeom prst="rect">
            <a:avLst/>
          </a:prstGeom>
        </p:spPr>
      </p:pic>
      <p:sp>
        <p:nvSpPr>
          <p:cNvPr id="3" name="テキスト ボックス 2"/>
          <p:cNvSpPr txBox="1"/>
          <p:nvPr/>
        </p:nvSpPr>
        <p:spPr>
          <a:xfrm>
            <a:off x="792121" y="1316614"/>
            <a:ext cx="5920508" cy="584775"/>
          </a:xfrm>
          <a:prstGeom prst="rect">
            <a:avLst/>
          </a:prstGeom>
          <a:noFill/>
          <a:ln>
            <a:solidFill>
              <a:schemeClr val="tx1"/>
            </a:solidFill>
          </a:ln>
        </p:spPr>
        <p:txBody>
          <a:bodyPr wrap="square" rtlCol="0">
            <a:spAutoFit/>
          </a:bodyPr>
          <a:lstStyle/>
          <a:p>
            <a:pPr algn="just"/>
            <a:r>
              <a:rPr kumimoji="1" lang="ja-JP" altLang="en-US" sz="1600" dirty="0" smtClean="0"/>
              <a:t>日本温泉気候物理医学会や日本健康開発財団を中心に温泉療養に関する医学研究を実施</a:t>
            </a:r>
            <a:endParaRPr kumimoji="1" lang="ja-JP" altLang="en-US" sz="1600" dirty="0"/>
          </a:p>
        </p:txBody>
      </p:sp>
      <p:sp>
        <p:nvSpPr>
          <p:cNvPr id="7" name="テキスト ボックス 6"/>
          <p:cNvSpPr txBox="1"/>
          <p:nvPr/>
        </p:nvSpPr>
        <p:spPr>
          <a:xfrm>
            <a:off x="811035" y="485022"/>
            <a:ext cx="4619699" cy="400110"/>
          </a:xfrm>
          <a:prstGeom prst="rect">
            <a:avLst/>
          </a:prstGeom>
          <a:noFill/>
        </p:spPr>
        <p:txBody>
          <a:bodyPr wrap="square" rtlCol="0">
            <a:spAutoFit/>
          </a:bodyPr>
          <a:lstStyle/>
          <a:p>
            <a:r>
              <a:rPr kumimoji="1" lang="ja-JP" altLang="en-US" sz="2000" dirty="0" smtClean="0"/>
              <a:t>日本における温泉療養効果研究</a:t>
            </a:r>
            <a:endParaRPr kumimoji="1" lang="ja-JP" altLang="en-US" sz="2000" dirty="0"/>
          </a:p>
        </p:txBody>
      </p:sp>
      <p:sp>
        <p:nvSpPr>
          <p:cNvPr id="4" name="テキスト ボックス 3"/>
          <p:cNvSpPr txBox="1"/>
          <p:nvPr/>
        </p:nvSpPr>
        <p:spPr>
          <a:xfrm>
            <a:off x="7203884" y="1330488"/>
            <a:ext cx="4182382" cy="307777"/>
          </a:xfrm>
          <a:prstGeom prst="rect">
            <a:avLst/>
          </a:prstGeom>
          <a:noFill/>
        </p:spPr>
        <p:txBody>
          <a:bodyPr wrap="square" rtlCol="0">
            <a:spAutoFit/>
          </a:bodyPr>
          <a:lstStyle/>
          <a:p>
            <a:pPr algn="ctr"/>
            <a:r>
              <a:rPr kumimoji="1" lang="ja-JP" altLang="en-US" sz="1400" dirty="0" smtClean="0"/>
              <a:t>国立大学温泉医学研究施設の状況</a:t>
            </a:r>
            <a:endParaRPr kumimoji="1" lang="ja-JP" altLang="en-US" sz="1400" dirty="0"/>
          </a:p>
        </p:txBody>
      </p:sp>
      <p:sp>
        <p:nvSpPr>
          <p:cNvPr id="5" name="テキスト ボックス 4"/>
          <p:cNvSpPr txBox="1"/>
          <p:nvPr/>
        </p:nvSpPr>
        <p:spPr>
          <a:xfrm>
            <a:off x="7203884" y="5152454"/>
            <a:ext cx="4182382" cy="646331"/>
          </a:xfrm>
          <a:prstGeom prst="rect">
            <a:avLst/>
          </a:prstGeom>
          <a:noFill/>
        </p:spPr>
        <p:txBody>
          <a:bodyPr wrap="square" rtlCol="0">
            <a:spAutoFit/>
          </a:bodyPr>
          <a:lstStyle/>
          <a:p>
            <a:pPr algn="just"/>
            <a:r>
              <a:rPr kumimoji="1" lang="ja-JP" altLang="en-US" sz="1200" dirty="0" smtClean="0"/>
              <a:t>（出典）東威・合田純人</a:t>
            </a:r>
            <a:r>
              <a:rPr kumimoji="1" lang="en-US" altLang="ja-JP" sz="1200" dirty="0" smtClean="0"/>
              <a:t>(2019)</a:t>
            </a:r>
            <a:r>
              <a:rPr kumimoji="1" lang="ja-JP" altLang="en-US" sz="1200" dirty="0" smtClean="0"/>
              <a:t>「国立大学温泉医学研究所の軌跡」</a:t>
            </a:r>
            <a:r>
              <a:rPr kumimoji="1" lang="en-US" altLang="ja-JP" sz="1200" dirty="0" smtClean="0"/>
              <a:t>『</a:t>
            </a:r>
            <a:r>
              <a:rPr kumimoji="1" lang="ja-JP" altLang="en-US" sz="1200" dirty="0" smtClean="0"/>
              <a:t>日本温泉気候物理医学会雑誌</a:t>
            </a:r>
            <a:r>
              <a:rPr kumimoji="1" lang="en-US" altLang="ja-JP" sz="1200" dirty="0" smtClean="0"/>
              <a:t>』82(2), pp.48-52</a:t>
            </a:r>
            <a:r>
              <a:rPr kumimoji="1" lang="ja-JP" altLang="en-US" sz="1200" dirty="0" smtClean="0"/>
              <a:t>より作成</a:t>
            </a:r>
            <a:endParaRPr kumimoji="1" lang="ja-JP" altLang="en-US" sz="1200" dirty="0"/>
          </a:p>
        </p:txBody>
      </p:sp>
      <p:sp>
        <p:nvSpPr>
          <p:cNvPr id="8" name="テキスト ボックス 7"/>
          <p:cNvSpPr txBox="1"/>
          <p:nvPr/>
        </p:nvSpPr>
        <p:spPr>
          <a:xfrm>
            <a:off x="793689" y="2294226"/>
            <a:ext cx="5920508" cy="307777"/>
          </a:xfrm>
          <a:prstGeom prst="rect">
            <a:avLst/>
          </a:prstGeom>
          <a:noFill/>
          <a:ln>
            <a:noFill/>
          </a:ln>
        </p:spPr>
        <p:txBody>
          <a:bodyPr wrap="square" rtlCol="0">
            <a:spAutoFit/>
          </a:bodyPr>
          <a:lstStyle/>
          <a:p>
            <a:r>
              <a:rPr kumimoji="1" lang="ja-JP" altLang="en-US" sz="1400" dirty="0" smtClean="0"/>
              <a:t>しかし、エビデンスの蓄積、共有を進めづらいのが現状</a:t>
            </a:r>
            <a:endParaRPr kumimoji="1" lang="ja-JP" altLang="en-US" sz="1400" dirty="0"/>
          </a:p>
        </p:txBody>
      </p:sp>
      <p:sp>
        <p:nvSpPr>
          <p:cNvPr id="10" name="テキスト ボックス 9"/>
          <p:cNvSpPr txBox="1"/>
          <p:nvPr/>
        </p:nvSpPr>
        <p:spPr>
          <a:xfrm>
            <a:off x="1725105" y="3338792"/>
            <a:ext cx="4989092" cy="523220"/>
          </a:xfrm>
          <a:prstGeom prst="rect">
            <a:avLst/>
          </a:prstGeom>
          <a:noFill/>
          <a:ln>
            <a:solidFill>
              <a:schemeClr val="tx1"/>
            </a:solidFill>
          </a:ln>
        </p:spPr>
        <p:txBody>
          <a:bodyPr wrap="square" rtlCol="0">
            <a:spAutoFit/>
          </a:bodyPr>
          <a:lstStyle/>
          <a:p>
            <a:pPr algn="just"/>
            <a:r>
              <a:rPr kumimoji="1" lang="ja-JP" altLang="en-US" sz="1400" dirty="0" smtClean="0"/>
              <a:t>国立大学附属の研究施設・病院、国立病院が全て廃止または機構改革</a:t>
            </a:r>
            <a:endParaRPr kumimoji="1" lang="ja-JP" altLang="en-US" sz="1400" dirty="0"/>
          </a:p>
        </p:txBody>
      </p:sp>
      <p:sp>
        <p:nvSpPr>
          <p:cNvPr id="11" name="テキスト ボックス 10"/>
          <p:cNvSpPr txBox="1"/>
          <p:nvPr/>
        </p:nvSpPr>
        <p:spPr>
          <a:xfrm>
            <a:off x="1725105" y="4382310"/>
            <a:ext cx="4990660" cy="523220"/>
          </a:xfrm>
          <a:prstGeom prst="rect">
            <a:avLst/>
          </a:prstGeom>
          <a:noFill/>
          <a:ln>
            <a:solidFill>
              <a:schemeClr val="tx1"/>
            </a:solidFill>
          </a:ln>
        </p:spPr>
        <p:txBody>
          <a:bodyPr wrap="square" rtlCol="0">
            <a:spAutoFit/>
          </a:bodyPr>
          <a:lstStyle/>
          <a:p>
            <a:pPr algn="just"/>
            <a:r>
              <a:rPr kumimoji="1" lang="ja-JP" altLang="en-US" sz="1400" dirty="0" smtClean="0"/>
              <a:t>大学の医学部で温泉医療に関する講義が行われているのはごく一部</a:t>
            </a:r>
            <a:endParaRPr kumimoji="1" lang="ja-JP" altLang="en-US" sz="1400" dirty="0"/>
          </a:p>
        </p:txBody>
      </p:sp>
      <p:sp>
        <p:nvSpPr>
          <p:cNvPr id="12" name="テキスト ボックス 11"/>
          <p:cNvSpPr txBox="1"/>
          <p:nvPr/>
        </p:nvSpPr>
        <p:spPr>
          <a:xfrm>
            <a:off x="1725104" y="5481493"/>
            <a:ext cx="4992231" cy="307777"/>
          </a:xfrm>
          <a:prstGeom prst="rect">
            <a:avLst/>
          </a:prstGeom>
          <a:noFill/>
          <a:ln>
            <a:solidFill>
              <a:schemeClr val="tx1"/>
            </a:solidFill>
          </a:ln>
        </p:spPr>
        <p:txBody>
          <a:bodyPr wrap="square" rtlCol="0">
            <a:spAutoFit/>
          </a:bodyPr>
          <a:lstStyle/>
          <a:p>
            <a:pPr algn="just"/>
            <a:r>
              <a:rPr kumimoji="1" lang="ja-JP" altLang="en-US" sz="1400" dirty="0" smtClean="0"/>
              <a:t>約</a:t>
            </a:r>
            <a:r>
              <a:rPr kumimoji="1" lang="en-US" altLang="ja-JP" sz="1400" dirty="0" smtClean="0"/>
              <a:t>32</a:t>
            </a:r>
            <a:r>
              <a:rPr kumimoji="1" lang="ja-JP" altLang="en-US" sz="1400" dirty="0" smtClean="0"/>
              <a:t>万人の医師のうち温泉療法医は約</a:t>
            </a:r>
            <a:r>
              <a:rPr kumimoji="1" lang="en-US" altLang="ja-JP" sz="1400" dirty="0" smtClean="0"/>
              <a:t>1,000</a:t>
            </a:r>
            <a:r>
              <a:rPr kumimoji="1" lang="ja-JP" altLang="en-US" sz="1400" dirty="0" smtClean="0"/>
              <a:t>名にとどまる</a:t>
            </a:r>
            <a:endParaRPr kumimoji="1" lang="ja-JP" altLang="en-US" sz="1400" dirty="0"/>
          </a:p>
        </p:txBody>
      </p:sp>
      <p:sp>
        <p:nvSpPr>
          <p:cNvPr id="2" name="上矢印 1"/>
          <p:cNvSpPr/>
          <p:nvPr/>
        </p:nvSpPr>
        <p:spPr>
          <a:xfrm>
            <a:off x="952107" y="2803941"/>
            <a:ext cx="527901" cy="2960017"/>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1338606" y="3492098"/>
            <a:ext cx="386498" cy="2545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p:nvSpPr>
        <p:spPr>
          <a:xfrm>
            <a:off x="1338606" y="4519505"/>
            <a:ext cx="386498" cy="2545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p:nvSpPr>
        <p:spPr>
          <a:xfrm>
            <a:off x="1338606" y="5509434"/>
            <a:ext cx="386498" cy="2545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図 16"/>
          <p:cNvPicPr>
            <a:picLocks noChangeAspect="1"/>
          </p:cNvPicPr>
          <p:nvPr/>
        </p:nvPicPr>
        <p:blipFill>
          <a:blip r:embed="rId3"/>
          <a:stretch>
            <a:fillRect/>
          </a:stretch>
        </p:blipFill>
        <p:spPr>
          <a:xfrm>
            <a:off x="7203884" y="1780066"/>
            <a:ext cx="4194619" cy="3305334"/>
          </a:xfrm>
          <a:prstGeom prst="rect">
            <a:avLst/>
          </a:prstGeom>
        </p:spPr>
      </p:pic>
      <p:sp>
        <p:nvSpPr>
          <p:cNvPr id="6" name="スライド番号プレースホルダー 5"/>
          <p:cNvSpPr>
            <a:spLocks noGrp="1"/>
          </p:cNvSpPr>
          <p:nvPr>
            <p:ph type="sldNum" sz="quarter" idx="12"/>
          </p:nvPr>
        </p:nvSpPr>
        <p:spPr/>
        <p:txBody>
          <a:bodyPr/>
          <a:lstStyle/>
          <a:p>
            <a:fld id="{397420BB-92CE-4B56-9B5D-7EA17305B6AE}" type="slidenum">
              <a:rPr kumimoji="1" lang="ja-JP" altLang="en-US" smtClean="0"/>
              <a:t>10</a:t>
            </a:fld>
            <a:endParaRPr kumimoji="1" lang="ja-JP" altLang="en-US"/>
          </a:p>
        </p:txBody>
      </p:sp>
    </p:spTree>
    <p:extLst>
      <p:ext uri="{BB962C8B-B14F-4D97-AF65-F5344CB8AC3E}">
        <p14:creationId xmlns:p14="http://schemas.microsoft.com/office/powerpoint/2010/main" val="18571330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p:cNvPicPr>
            <a:picLocks noChangeAspect="1"/>
          </p:cNvPicPr>
          <p:nvPr/>
        </p:nvPicPr>
        <p:blipFill>
          <a:blip r:embed="rId2"/>
          <a:stretch>
            <a:fillRect/>
          </a:stretch>
        </p:blipFill>
        <p:spPr>
          <a:xfrm>
            <a:off x="9937331" y="208311"/>
            <a:ext cx="1605404" cy="656600"/>
          </a:xfrm>
          <a:prstGeom prst="rect">
            <a:avLst/>
          </a:prstGeom>
        </p:spPr>
      </p:pic>
      <p:sp>
        <p:nvSpPr>
          <p:cNvPr id="3" name="テキスト ボックス 2"/>
          <p:cNvSpPr txBox="1"/>
          <p:nvPr/>
        </p:nvSpPr>
        <p:spPr>
          <a:xfrm>
            <a:off x="792122" y="1563107"/>
            <a:ext cx="5139552" cy="338554"/>
          </a:xfrm>
          <a:prstGeom prst="rect">
            <a:avLst/>
          </a:prstGeom>
          <a:noFill/>
          <a:ln>
            <a:solidFill>
              <a:schemeClr val="tx1"/>
            </a:solidFill>
          </a:ln>
        </p:spPr>
        <p:txBody>
          <a:bodyPr wrap="square" rtlCol="0">
            <a:spAutoFit/>
          </a:bodyPr>
          <a:lstStyle/>
          <a:p>
            <a:pPr algn="just"/>
            <a:r>
              <a:rPr kumimoji="1" lang="en-US" altLang="ja-JP" sz="1600" dirty="0" smtClean="0"/>
              <a:t>4</a:t>
            </a:r>
            <a:r>
              <a:rPr kumimoji="1" lang="ja-JP" altLang="en-US" sz="1600" dirty="0" smtClean="0"/>
              <a:t>年毎に</a:t>
            </a:r>
            <a:r>
              <a:rPr kumimoji="1" lang="en-US" altLang="ja-JP" sz="1600" dirty="0" smtClean="0"/>
              <a:t>3</a:t>
            </a:r>
            <a:r>
              <a:rPr kumimoji="1" lang="ja-JP" altLang="en-US" sz="1600" dirty="0" smtClean="0"/>
              <a:t>週間までの温泉療養に医療保険適用</a:t>
            </a:r>
            <a:endParaRPr kumimoji="1" lang="ja-JP" altLang="en-US" sz="1600" dirty="0"/>
          </a:p>
        </p:txBody>
      </p:sp>
      <p:sp>
        <p:nvSpPr>
          <p:cNvPr id="7" name="テキスト ボックス 6"/>
          <p:cNvSpPr txBox="1"/>
          <p:nvPr/>
        </p:nvSpPr>
        <p:spPr>
          <a:xfrm>
            <a:off x="811035" y="485022"/>
            <a:ext cx="8770287" cy="400110"/>
          </a:xfrm>
          <a:prstGeom prst="rect">
            <a:avLst/>
          </a:prstGeom>
          <a:noFill/>
        </p:spPr>
        <p:txBody>
          <a:bodyPr wrap="square" rtlCol="0">
            <a:spAutoFit/>
          </a:bodyPr>
          <a:lstStyle/>
          <a:p>
            <a:r>
              <a:rPr kumimoji="1" lang="ja-JP" altLang="en-US" sz="2000" dirty="0" smtClean="0"/>
              <a:t>ドイツにおける温泉療養制度及び温泉療養効果研究</a:t>
            </a:r>
            <a:endParaRPr kumimoji="1" lang="ja-JP" altLang="en-US" sz="2000" dirty="0"/>
          </a:p>
        </p:txBody>
      </p:sp>
      <p:sp>
        <p:nvSpPr>
          <p:cNvPr id="11" name="テキスト ボックス 10"/>
          <p:cNvSpPr txBox="1"/>
          <p:nvPr/>
        </p:nvSpPr>
        <p:spPr>
          <a:xfrm>
            <a:off x="792122" y="1030473"/>
            <a:ext cx="1800003" cy="338554"/>
          </a:xfrm>
          <a:prstGeom prst="rect">
            <a:avLst/>
          </a:prstGeom>
          <a:noFill/>
        </p:spPr>
        <p:txBody>
          <a:bodyPr wrap="square" rtlCol="0">
            <a:spAutoFit/>
          </a:bodyPr>
          <a:lstStyle/>
          <a:p>
            <a:r>
              <a:rPr kumimoji="1" lang="ja-JP" altLang="en-US" sz="1600" dirty="0" smtClean="0"/>
              <a:t>温泉療養制度</a:t>
            </a:r>
            <a:endParaRPr kumimoji="1" lang="ja-JP" altLang="en-US" sz="1600" dirty="0"/>
          </a:p>
        </p:txBody>
      </p:sp>
      <p:sp>
        <p:nvSpPr>
          <p:cNvPr id="12" name="テキスト ボックス 11"/>
          <p:cNvSpPr txBox="1"/>
          <p:nvPr/>
        </p:nvSpPr>
        <p:spPr>
          <a:xfrm>
            <a:off x="6790413" y="1046375"/>
            <a:ext cx="1820849" cy="338554"/>
          </a:xfrm>
          <a:prstGeom prst="rect">
            <a:avLst/>
          </a:prstGeom>
          <a:noFill/>
        </p:spPr>
        <p:txBody>
          <a:bodyPr wrap="square" rtlCol="0">
            <a:spAutoFit/>
          </a:bodyPr>
          <a:lstStyle/>
          <a:p>
            <a:r>
              <a:rPr kumimoji="1" lang="ja-JP" altLang="en-US" sz="1600" dirty="0" smtClean="0"/>
              <a:t>温泉療養効果研究</a:t>
            </a:r>
            <a:endParaRPr kumimoji="1" lang="ja-JP" altLang="en-US" sz="1600" dirty="0"/>
          </a:p>
        </p:txBody>
      </p:sp>
      <p:sp>
        <p:nvSpPr>
          <p:cNvPr id="4" name="テキスト ボックス 3"/>
          <p:cNvSpPr txBox="1"/>
          <p:nvPr/>
        </p:nvSpPr>
        <p:spPr>
          <a:xfrm>
            <a:off x="6790414" y="1563102"/>
            <a:ext cx="4603804" cy="338554"/>
          </a:xfrm>
          <a:prstGeom prst="rect">
            <a:avLst/>
          </a:prstGeom>
          <a:noFill/>
          <a:ln>
            <a:solidFill>
              <a:schemeClr val="tx1"/>
            </a:solidFill>
          </a:ln>
        </p:spPr>
        <p:txBody>
          <a:bodyPr wrap="square" rtlCol="0">
            <a:spAutoFit/>
          </a:bodyPr>
          <a:lstStyle/>
          <a:p>
            <a:r>
              <a:rPr kumimoji="1" lang="ja-JP" altLang="en-US" sz="1600" dirty="0" smtClean="0"/>
              <a:t>以前から科学として研究対象</a:t>
            </a:r>
            <a:endParaRPr kumimoji="1" lang="ja-JP" altLang="en-US" sz="1600" dirty="0"/>
          </a:p>
        </p:txBody>
      </p:sp>
      <p:sp>
        <p:nvSpPr>
          <p:cNvPr id="5" name="テキスト ボックス 4"/>
          <p:cNvSpPr txBox="1"/>
          <p:nvPr/>
        </p:nvSpPr>
        <p:spPr>
          <a:xfrm>
            <a:off x="7418566" y="2051432"/>
            <a:ext cx="3975651" cy="954107"/>
          </a:xfrm>
          <a:prstGeom prst="rect">
            <a:avLst/>
          </a:prstGeom>
          <a:noFill/>
          <a:ln>
            <a:noFill/>
          </a:ln>
        </p:spPr>
        <p:txBody>
          <a:bodyPr wrap="square" rtlCol="0">
            <a:spAutoFit/>
          </a:bodyPr>
          <a:lstStyle/>
          <a:p>
            <a:pPr marL="285750" indent="-285750">
              <a:buFont typeface="Arial" panose="020B0604020202020204" pitchFamily="34" charset="0"/>
              <a:buChar char="•"/>
            </a:pPr>
            <a:r>
              <a:rPr kumimoji="1" lang="ja-JP" altLang="en-US" sz="1400" dirty="0" smtClean="0"/>
              <a:t>温泉医学は大学の医学教育課程に組み込まれていた</a:t>
            </a:r>
            <a:endParaRPr kumimoji="1" lang="en-US" altLang="ja-JP" sz="1400" dirty="0" smtClean="0"/>
          </a:p>
          <a:p>
            <a:pPr marL="285750" indent="-285750">
              <a:buFont typeface="Arial" panose="020B0604020202020204" pitchFamily="34" charset="0"/>
              <a:buChar char="•"/>
            </a:pPr>
            <a:r>
              <a:rPr kumimoji="1" lang="ja-JP" altLang="en-US" sz="1400" dirty="0" smtClean="0"/>
              <a:t>鉱水、温泉由来の天然ガス、泥に関する多くの生理学的、医学的研究</a:t>
            </a:r>
            <a:endParaRPr kumimoji="1" lang="ja-JP" altLang="en-US" sz="1400" dirty="0"/>
          </a:p>
        </p:txBody>
      </p:sp>
      <p:sp>
        <p:nvSpPr>
          <p:cNvPr id="13" name="テキスト ボックス 12"/>
          <p:cNvSpPr txBox="1"/>
          <p:nvPr/>
        </p:nvSpPr>
        <p:spPr>
          <a:xfrm>
            <a:off x="6790414" y="3114935"/>
            <a:ext cx="4605132" cy="584775"/>
          </a:xfrm>
          <a:prstGeom prst="rect">
            <a:avLst/>
          </a:prstGeom>
          <a:noFill/>
          <a:ln>
            <a:solidFill>
              <a:schemeClr val="tx1"/>
            </a:solidFill>
          </a:ln>
        </p:spPr>
        <p:txBody>
          <a:bodyPr wrap="square" rtlCol="0">
            <a:spAutoFit/>
          </a:bodyPr>
          <a:lstStyle/>
          <a:p>
            <a:r>
              <a:rPr kumimoji="1" lang="ja-JP" altLang="en-US" sz="1600" dirty="0" smtClean="0"/>
              <a:t>温泉医学を研究する大学レベルの研究施設急減（</a:t>
            </a:r>
            <a:r>
              <a:rPr kumimoji="1" lang="en-US" altLang="ja-JP" sz="1600" dirty="0" smtClean="0"/>
              <a:t>1990</a:t>
            </a:r>
            <a:r>
              <a:rPr kumimoji="1" lang="ja-JP" altLang="en-US" sz="1600" dirty="0" smtClean="0"/>
              <a:t>年代以降）</a:t>
            </a:r>
            <a:endParaRPr kumimoji="1" lang="ja-JP" altLang="en-US" sz="1600" dirty="0"/>
          </a:p>
        </p:txBody>
      </p:sp>
      <p:sp>
        <p:nvSpPr>
          <p:cNvPr id="14" name="テキスト ボックス 13"/>
          <p:cNvSpPr txBox="1"/>
          <p:nvPr/>
        </p:nvSpPr>
        <p:spPr>
          <a:xfrm>
            <a:off x="7418566" y="3889515"/>
            <a:ext cx="3976976" cy="1169551"/>
          </a:xfrm>
          <a:prstGeom prst="rect">
            <a:avLst/>
          </a:prstGeom>
          <a:noFill/>
          <a:ln>
            <a:noFill/>
          </a:ln>
        </p:spPr>
        <p:txBody>
          <a:bodyPr wrap="square" rtlCol="0">
            <a:spAutoFit/>
          </a:bodyPr>
          <a:lstStyle/>
          <a:p>
            <a:pPr marL="285750" indent="-285750">
              <a:buFont typeface="Arial" panose="020B0604020202020204" pitchFamily="34" charset="0"/>
              <a:buChar char="•"/>
            </a:pPr>
            <a:r>
              <a:rPr kumimoji="1" lang="ja-JP" altLang="en-US" sz="1400" dirty="0" smtClean="0"/>
              <a:t>薬物療法などの即効性のある治療法の導入</a:t>
            </a:r>
            <a:endParaRPr kumimoji="1" lang="en-US" altLang="ja-JP" sz="1400" dirty="0" smtClean="0"/>
          </a:p>
          <a:p>
            <a:pPr marL="285750" indent="-285750">
              <a:buFont typeface="Arial" panose="020B0604020202020204" pitchFamily="34" charset="0"/>
              <a:buChar char="•"/>
            </a:pPr>
            <a:r>
              <a:rPr kumimoji="1" lang="ja-JP" altLang="en-US" sz="1400" dirty="0" smtClean="0"/>
              <a:t>理学療法、作業療法など現代的なリハビリテーション医療への切り替え</a:t>
            </a:r>
            <a:endParaRPr kumimoji="1" lang="en-US" altLang="ja-JP" sz="1400" dirty="0" smtClean="0"/>
          </a:p>
          <a:p>
            <a:pPr marL="285750" indent="-285750">
              <a:buFont typeface="Arial" panose="020B0604020202020204" pitchFamily="34" charset="0"/>
              <a:buChar char="•"/>
            </a:pPr>
            <a:r>
              <a:rPr kumimoji="1" lang="ja-JP" altLang="en-US" sz="1400" dirty="0" smtClean="0"/>
              <a:t>健康づくり、リラックス、美容などのウェルネスへの関心の高まり</a:t>
            </a:r>
            <a:endParaRPr kumimoji="1" lang="ja-JP" altLang="en-US" sz="1400" dirty="0"/>
          </a:p>
        </p:txBody>
      </p:sp>
      <p:sp>
        <p:nvSpPr>
          <p:cNvPr id="15" name="テキスト ボックス 14"/>
          <p:cNvSpPr txBox="1"/>
          <p:nvPr/>
        </p:nvSpPr>
        <p:spPr>
          <a:xfrm>
            <a:off x="6790414" y="5152248"/>
            <a:ext cx="4603804" cy="584775"/>
          </a:xfrm>
          <a:prstGeom prst="rect">
            <a:avLst/>
          </a:prstGeom>
          <a:noFill/>
          <a:ln>
            <a:solidFill>
              <a:schemeClr val="tx1"/>
            </a:solidFill>
          </a:ln>
        </p:spPr>
        <p:txBody>
          <a:bodyPr wrap="square" rtlCol="0">
            <a:spAutoFit/>
          </a:bodyPr>
          <a:lstStyle/>
          <a:p>
            <a:r>
              <a:rPr kumimoji="1" lang="ja-JP" altLang="en-US" sz="1600" dirty="0" smtClean="0"/>
              <a:t>医療保険制度見直しもあり、クアオルトもウェルネスのニーズへの対応を充実</a:t>
            </a:r>
            <a:endParaRPr kumimoji="1" lang="ja-JP" altLang="en-US" sz="1600" dirty="0"/>
          </a:p>
        </p:txBody>
      </p:sp>
      <p:sp>
        <p:nvSpPr>
          <p:cNvPr id="6" name="下矢印 5"/>
          <p:cNvSpPr/>
          <p:nvPr/>
        </p:nvSpPr>
        <p:spPr>
          <a:xfrm>
            <a:off x="6861979" y="2071879"/>
            <a:ext cx="429371" cy="916859"/>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下矢印 15"/>
          <p:cNvSpPr/>
          <p:nvPr/>
        </p:nvSpPr>
        <p:spPr>
          <a:xfrm>
            <a:off x="6863306" y="3913368"/>
            <a:ext cx="429371" cy="1111853"/>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792122" y="1994711"/>
            <a:ext cx="5139552" cy="2246769"/>
          </a:xfrm>
          <a:prstGeom prst="rect">
            <a:avLst/>
          </a:prstGeom>
          <a:noFill/>
          <a:ln>
            <a:noFill/>
          </a:ln>
        </p:spPr>
        <p:txBody>
          <a:bodyPr wrap="square" rtlCol="0">
            <a:spAutoFit/>
          </a:bodyPr>
          <a:lstStyle/>
          <a:p>
            <a:pPr algn="just"/>
            <a:r>
              <a:rPr kumimoji="1" lang="ja-JP" altLang="en-US" sz="1400" dirty="0" smtClean="0"/>
              <a:t>（条件）</a:t>
            </a:r>
            <a:endParaRPr kumimoji="1" lang="en-US" altLang="ja-JP" sz="1400" dirty="0" smtClean="0"/>
          </a:p>
          <a:p>
            <a:pPr marL="285750" indent="-285750" algn="just">
              <a:buFont typeface="Arial" panose="020B0604020202020204" pitchFamily="34" charset="0"/>
              <a:buChar char="•"/>
            </a:pPr>
            <a:r>
              <a:rPr lang="ja-JP" altLang="en-US" sz="1400" dirty="0"/>
              <a:t>家庭医らの診断書や助言のもと</a:t>
            </a:r>
            <a:r>
              <a:rPr lang="ja-JP" altLang="en-US" sz="1400" dirty="0" smtClean="0"/>
              <a:t>、</a:t>
            </a:r>
            <a:r>
              <a:rPr lang="ja-JP" altLang="en-US" sz="1400" dirty="0"/>
              <a:t>患者の症状に合わせて</a:t>
            </a:r>
            <a:r>
              <a:rPr lang="ja-JP" altLang="en-US" sz="1400" dirty="0" smtClean="0"/>
              <a:t>健康保険</a:t>
            </a:r>
            <a:r>
              <a:rPr lang="ja-JP" altLang="en-US" sz="1400" dirty="0"/>
              <a:t>審査医の審査を</a:t>
            </a:r>
            <a:r>
              <a:rPr lang="ja-JP" altLang="en-US" sz="1400" dirty="0" smtClean="0"/>
              <a:t>経て指定され</a:t>
            </a:r>
            <a:r>
              <a:rPr kumimoji="1" lang="ja-JP" altLang="en-US" sz="1400" dirty="0" smtClean="0"/>
              <a:t>たクアオルト（療養地）に滞在</a:t>
            </a:r>
            <a:endParaRPr kumimoji="1" lang="en-US" altLang="ja-JP" sz="1400" dirty="0" smtClean="0"/>
          </a:p>
          <a:p>
            <a:pPr marL="285750" indent="-285750" algn="just">
              <a:buFont typeface="Arial" panose="020B0604020202020204" pitchFamily="34" charset="0"/>
              <a:buChar char="•"/>
            </a:pPr>
            <a:r>
              <a:rPr lang="ja-JP" altLang="en-US" sz="1400" dirty="0"/>
              <a:t>温泉療法医が診察し、療養</a:t>
            </a:r>
            <a:r>
              <a:rPr lang="ja-JP" altLang="en-US" sz="1400" dirty="0" smtClean="0"/>
              <a:t>期間中の</a:t>
            </a:r>
            <a:r>
              <a:rPr lang="ja-JP" altLang="en-US" sz="1400" dirty="0"/>
              <a:t>療養全体の</a:t>
            </a:r>
            <a:r>
              <a:rPr lang="ja-JP" altLang="en-US" sz="1400" dirty="0" smtClean="0"/>
              <a:t>具体的な</a:t>
            </a:r>
            <a:r>
              <a:rPr lang="ja-JP" altLang="en-US" sz="1400" dirty="0"/>
              <a:t>処方を受けてから療養生活に</a:t>
            </a:r>
            <a:r>
              <a:rPr lang="ja-JP" altLang="en-US" sz="1400" dirty="0" smtClean="0"/>
              <a:t>入る</a:t>
            </a:r>
            <a:endParaRPr lang="en-US" altLang="ja-JP" sz="1400" dirty="0" smtClean="0"/>
          </a:p>
          <a:p>
            <a:pPr algn="just"/>
            <a:r>
              <a:rPr lang="ja-JP" altLang="en-US" sz="1400" dirty="0" smtClean="0"/>
              <a:t>（注）</a:t>
            </a:r>
            <a:endParaRPr lang="en-US" altLang="ja-JP" sz="1400" dirty="0" smtClean="0"/>
          </a:p>
          <a:p>
            <a:pPr marL="285750" indent="-285750" algn="just">
              <a:buFont typeface="Arial" panose="020B0604020202020204" pitchFamily="34" charset="0"/>
              <a:buChar char="•"/>
            </a:pPr>
            <a:r>
              <a:rPr lang="ja-JP" altLang="en-US" sz="1400" dirty="0" smtClean="0"/>
              <a:t>滞在中の治療費、滞在費に医療保険が適用される</a:t>
            </a:r>
            <a:endParaRPr lang="en-US" altLang="ja-JP" sz="1400" dirty="0" smtClean="0"/>
          </a:p>
          <a:p>
            <a:pPr marL="285750" indent="-285750" algn="just">
              <a:buFont typeface="Arial" panose="020B0604020202020204" pitchFamily="34" charset="0"/>
              <a:buChar char="•"/>
            </a:pPr>
            <a:r>
              <a:rPr lang="en-US" altLang="ja-JP" sz="1400" dirty="0" smtClean="0"/>
              <a:t>1996</a:t>
            </a:r>
            <a:r>
              <a:rPr lang="ja-JP" altLang="en-US" sz="1400" dirty="0" smtClean="0"/>
              <a:t>年に社会福祉法が改正されるまでは</a:t>
            </a:r>
            <a:r>
              <a:rPr lang="en-US" altLang="ja-JP" sz="1400" dirty="0" smtClean="0"/>
              <a:t>3</a:t>
            </a:r>
            <a:r>
              <a:rPr lang="ja-JP" altLang="en-US" sz="1400" dirty="0" smtClean="0"/>
              <a:t>年毎に</a:t>
            </a:r>
            <a:r>
              <a:rPr lang="en-US" altLang="ja-JP" sz="1400" dirty="0" smtClean="0"/>
              <a:t>4</a:t>
            </a:r>
            <a:r>
              <a:rPr lang="ja-JP" altLang="en-US" sz="1400" dirty="0" smtClean="0"/>
              <a:t>週間までの温泉療養に医療保険を適用</a:t>
            </a:r>
            <a:endParaRPr kumimoji="1" lang="ja-JP" altLang="en-US" sz="1400" dirty="0"/>
          </a:p>
        </p:txBody>
      </p:sp>
      <p:sp>
        <p:nvSpPr>
          <p:cNvPr id="18" name="テキスト ボックス 17"/>
          <p:cNvSpPr txBox="1"/>
          <p:nvPr/>
        </p:nvSpPr>
        <p:spPr>
          <a:xfrm>
            <a:off x="792122" y="4600502"/>
            <a:ext cx="5139552" cy="584775"/>
          </a:xfrm>
          <a:prstGeom prst="rect">
            <a:avLst/>
          </a:prstGeom>
          <a:noFill/>
          <a:ln>
            <a:solidFill>
              <a:schemeClr val="tx1"/>
            </a:solidFill>
          </a:ln>
        </p:spPr>
        <p:txBody>
          <a:bodyPr wrap="square" rtlCol="0">
            <a:spAutoFit/>
          </a:bodyPr>
          <a:lstStyle/>
          <a:p>
            <a:pPr algn="just"/>
            <a:r>
              <a:rPr lang="ja-JP" altLang="en-US" sz="1600" dirty="0" smtClean="0"/>
              <a:t>約</a:t>
            </a:r>
            <a:r>
              <a:rPr lang="en-US" altLang="ja-JP" sz="1600" dirty="0" smtClean="0"/>
              <a:t>300</a:t>
            </a:r>
            <a:r>
              <a:rPr lang="ja-JP" altLang="en-US" sz="1600" dirty="0" smtClean="0"/>
              <a:t>か所の温泉地・保養地に</a:t>
            </a:r>
            <a:r>
              <a:rPr lang="en-US" altLang="ja-JP" sz="1600" dirty="0" smtClean="0"/>
              <a:t>2008</a:t>
            </a:r>
            <a:r>
              <a:rPr lang="ja-JP" altLang="en-US" sz="1600" dirty="0" smtClean="0"/>
              <a:t>年には約</a:t>
            </a:r>
            <a:r>
              <a:rPr lang="en-US" altLang="ja-JP" sz="1600" dirty="0" smtClean="0"/>
              <a:t>1,900</a:t>
            </a:r>
            <a:r>
              <a:rPr lang="ja-JP" altLang="en-US" sz="1600" dirty="0" smtClean="0"/>
              <a:t>万人が滞在</a:t>
            </a:r>
            <a:endParaRPr kumimoji="1" lang="ja-JP" altLang="en-US" sz="1600" dirty="0"/>
          </a:p>
        </p:txBody>
      </p:sp>
      <p:sp>
        <p:nvSpPr>
          <p:cNvPr id="19" name="テキスト ボックス 18"/>
          <p:cNvSpPr txBox="1"/>
          <p:nvPr/>
        </p:nvSpPr>
        <p:spPr>
          <a:xfrm>
            <a:off x="811035" y="5332018"/>
            <a:ext cx="5139552" cy="738664"/>
          </a:xfrm>
          <a:prstGeom prst="rect">
            <a:avLst/>
          </a:prstGeom>
          <a:noFill/>
          <a:ln>
            <a:noFill/>
          </a:ln>
        </p:spPr>
        <p:txBody>
          <a:bodyPr wrap="square" rtlCol="0">
            <a:spAutoFit/>
          </a:bodyPr>
          <a:lstStyle/>
          <a:p>
            <a:pPr marL="285750" indent="-285750" algn="just">
              <a:buFont typeface="Arial" panose="020B0604020202020204" pitchFamily="34" charset="0"/>
              <a:buChar char="•"/>
            </a:pPr>
            <a:r>
              <a:rPr kumimoji="1" lang="ja-JP" altLang="en-US" sz="1400" dirty="0" smtClean="0"/>
              <a:t>平均宿泊日数は</a:t>
            </a:r>
            <a:r>
              <a:rPr kumimoji="1" lang="en-US" altLang="ja-JP" sz="1400" dirty="0" smtClean="0"/>
              <a:t>5.4</a:t>
            </a:r>
            <a:r>
              <a:rPr kumimoji="1" lang="ja-JP" altLang="en-US" sz="1400" dirty="0" smtClean="0"/>
              <a:t>日</a:t>
            </a:r>
            <a:endParaRPr kumimoji="1" lang="en-US" altLang="ja-JP" sz="1400" dirty="0" smtClean="0"/>
          </a:p>
          <a:p>
            <a:pPr algn="just"/>
            <a:r>
              <a:rPr kumimoji="1" lang="ja-JP" altLang="en-US" sz="1400" dirty="0" smtClean="0"/>
              <a:t>（参考）</a:t>
            </a:r>
            <a:endParaRPr kumimoji="1" lang="en-US" altLang="ja-JP" sz="1400" dirty="0" smtClean="0"/>
          </a:p>
          <a:p>
            <a:pPr marL="285750" indent="-285750" algn="just">
              <a:buFont typeface="Arial" panose="020B0604020202020204" pitchFamily="34" charset="0"/>
              <a:buChar char="•"/>
            </a:pPr>
            <a:r>
              <a:rPr kumimoji="1" lang="ja-JP" altLang="en-US" sz="1400" dirty="0" smtClean="0"/>
              <a:t>温泉療法医は約</a:t>
            </a:r>
            <a:r>
              <a:rPr kumimoji="1" lang="en-US" altLang="ja-JP" sz="1400" dirty="0" smtClean="0"/>
              <a:t>1,000</a:t>
            </a:r>
            <a:r>
              <a:rPr kumimoji="1" lang="ja-JP" altLang="en-US" sz="1400" dirty="0" smtClean="0"/>
              <a:t>人</a:t>
            </a:r>
            <a:endParaRPr kumimoji="1" lang="ja-JP" altLang="en-US" sz="1400" dirty="0"/>
          </a:p>
        </p:txBody>
      </p:sp>
      <p:sp>
        <p:nvSpPr>
          <p:cNvPr id="2" name="スライド番号プレースホルダー 1"/>
          <p:cNvSpPr>
            <a:spLocks noGrp="1"/>
          </p:cNvSpPr>
          <p:nvPr>
            <p:ph type="sldNum" sz="quarter" idx="12"/>
          </p:nvPr>
        </p:nvSpPr>
        <p:spPr/>
        <p:txBody>
          <a:bodyPr/>
          <a:lstStyle/>
          <a:p>
            <a:fld id="{397420BB-92CE-4B56-9B5D-7EA17305B6AE}" type="slidenum">
              <a:rPr kumimoji="1" lang="ja-JP" altLang="en-US" smtClean="0"/>
              <a:t>11</a:t>
            </a:fld>
            <a:endParaRPr kumimoji="1" lang="ja-JP" altLang="en-US"/>
          </a:p>
        </p:txBody>
      </p:sp>
    </p:spTree>
    <p:extLst>
      <p:ext uri="{BB962C8B-B14F-4D97-AF65-F5344CB8AC3E}">
        <p14:creationId xmlns:p14="http://schemas.microsoft.com/office/powerpoint/2010/main" val="12654399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p:cNvPicPr>
            <a:picLocks noChangeAspect="1"/>
          </p:cNvPicPr>
          <p:nvPr/>
        </p:nvPicPr>
        <p:blipFill>
          <a:blip r:embed="rId2"/>
          <a:stretch>
            <a:fillRect/>
          </a:stretch>
        </p:blipFill>
        <p:spPr>
          <a:xfrm>
            <a:off x="9937331" y="208311"/>
            <a:ext cx="1605404" cy="656600"/>
          </a:xfrm>
          <a:prstGeom prst="rect">
            <a:avLst/>
          </a:prstGeom>
        </p:spPr>
      </p:pic>
      <p:sp>
        <p:nvSpPr>
          <p:cNvPr id="3" name="テキスト ボックス 2"/>
          <p:cNvSpPr txBox="1"/>
          <p:nvPr/>
        </p:nvSpPr>
        <p:spPr>
          <a:xfrm>
            <a:off x="792120" y="1580566"/>
            <a:ext cx="5091845" cy="584775"/>
          </a:xfrm>
          <a:prstGeom prst="rect">
            <a:avLst/>
          </a:prstGeom>
          <a:noFill/>
          <a:ln>
            <a:solidFill>
              <a:schemeClr val="tx1"/>
            </a:solidFill>
          </a:ln>
        </p:spPr>
        <p:txBody>
          <a:bodyPr wrap="square" rtlCol="0">
            <a:spAutoFit/>
          </a:bodyPr>
          <a:lstStyle/>
          <a:p>
            <a:pPr algn="just"/>
            <a:r>
              <a:rPr kumimoji="1" lang="en-US" altLang="ja-JP" sz="1600" dirty="0" smtClean="0"/>
              <a:t>1947</a:t>
            </a:r>
            <a:r>
              <a:rPr kumimoji="1" lang="ja-JP" altLang="en-US" sz="1600" dirty="0" smtClean="0"/>
              <a:t>年から年間</a:t>
            </a:r>
            <a:r>
              <a:rPr kumimoji="1" lang="en-US" altLang="ja-JP" sz="1600" dirty="0" smtClean="0"/>
              <a:t>3</a:t>
            </a:r>
            <a:r>
              <a:rPr kumimoji="1" lang="ja-JP" altLang="en-US" sz="1600" dirty="0" smtClean="0"/>
              <a:t>週間まで温泉療養に医療保険が適用され、温泉療法費の</a:t>
            </a:r>
            <a:r>
              <a:rPr kumimoji="1" lang="en-US" altLang="ja-JP" sz="1600" dirty="0" smtClean="0"/>
              <a:t>65</a:t>
            </a:r>
            <a:r>
              <a:rPr kumimoji="1" lang="ja-JP" altLang="en-US" sz="1600" dirty="0" smtClean="0"/>
              <a:t>％が還付される</a:t>
            </a:r>
            <a:endParaRPr kumimoji="1" lang="ja-JP" altLang="en-US" sz="1600" dirty="0"/>
          </a:p>
        </p:txBody>
      </p:sp>
      <p:sp>
        <p:nvSpPr>
          <p:cNvPr id="7" name="テキスト ボックス 6"/>
          <p:cNvSpPr txBox="1"/>
          <p:nvPr/>
        </p:nvSpPr>
        <p:spPr>
          <a:xfrm>
            <a:off x="811035" y="485022"/>
            <a:ext cx="8153856" cy="400110"/>
          </a:xfrm>
          <a:prstGeom prst="rect">
            <a:avLst/>
          </a:prstGeom>
          <a:noFill/>
        </p:spPr>
        <p:txBody>
          <a:bodyPr wrap="square" rtlCol="0">
            <a:spAutoFit/>
          </a:bodyPr>
          <a:lstStyle/>
          <a:p>
            <a:r>
              <a:rPr kumimoji="1" lang="ja-JP" altLang="en-US" sz="2000" dirty="0" smtClean="0"/>
              <a:t>フランスにおける温泉療養制度及び温泉療養効果研究</a:t>
            </a:r>
            <a:endParaRPr kumimoji="1" lang="ja-JP" altLang="en-US" sz="2000" dirty="0"/>
          </a:p>
        </p:txBody>
      </p:sp>
      <p:sp>
        <p:nvSpPr>
          <p:cNvPr id="8" name="テキスト ボックス 7"/>
          <p:cNvSpPr txBox="1"/>
          <p:nvPr/>
        </p:nvSpPr>
        <p:spPr>
          <a:xfrm>
            <a:off x="792120" y="2524626"/>
            <a:ext cx="5091844" cy="1600438"/>
          </a:xfrm>
          <a:prstGeom prst="rect">
            <a:avLst/>
          </a:prstGeom>
          <a:noFill/>
          <a:ln>
            <a:noFill/>
          </a:ln>
        </p:spPr>
        <p:txBody>
          <a:bodyPr wrap="square" rtlCol="0">
            <a:spAutoFit/>
          </a:bodyPr>
          <a:lstStyle/>
          <a:p>
            <a:pPr algn="just"/>
            <a:r>
              <a:rPr kumimoji="1" lang="ja-JP" altLang="en-US" sz="1400" dirty="0" smtClean="0"/>
              <a:t>（条件）</a:t>
            </a:r>
            <a:endParaRPr kumimoji="1" lang="en-US" altLang="ja-JP" sz="1400" dirty="0" smtClean="0"/>
          </a:p>
          <a:p>
            <a:pPr marL="285750" indent="-285750" algn="just">
              <a:buFont typeface="Arial" panose="020B0604020202020204" pitchFamily="34" charset="0"/>
              <a:buChar char="•"/>
            </a:pPr>
            <a:r>
              <a:rPr kumimoji="1" lang="ja-JP" altLang="en-US" sz="1400" dirty="0" smtClean="0"/>
              <a:t>医師の診断書</a:t>
            </a:r>
            <a:endParaRPr kumimoji="1" lang="en-US" altLang="ja-JP" sz="1400" dirty="0" smtClean="0"/>
          </a:p>
          <a:p>
            <a:pPr marL="285750" indent="-285750" algn="just">
              <a:buFont typeface="Arial" panose="020B0604020202020204" pitchFamily="34" charset="0"/>
              <a:buChar char="•"/>
            </a:pPr>
            <a:r>
              <a:rPr kumimoji="1" lang="ja-JP" altLang="en-US" sz="1400" dirty="0" smtClean="0"/>
              <a:t>一度に同じ温泉地に</a:t>
            </a:r>
            <a:r>
              <a:rPr kumimoji="1" lang="en-US" altLang="ja-JP" sz="1400" dirty="0" smtClean="0"/>
              <a:t>3</a:t>
            </a:r>
            <a:r>
              <a:rPr kumimoji="1" lang="ja-JP" altLang="en-US" sz="1400" dirty="0" smtClean="0"/>
              <a:t>週間滞在（日曜日を除く</a:t>
            </a:r>
            <a:r>
              <a:rPr kumimoji="1" lang="en-US" altLang="ja-JP" sz="1400" dirty="0" smtClean="0"/>
              <a:t>18</a:t>
            </a:r>
            <a:r>
              <a:rPr kumimoji="1" lang="ja-JP" altLang="en-US" sz="1400" dirty="0" smtClean="0"/>
              <a:t>日間治療）</a:t>
            </a:r>
            <a:endParaRPr kumimoji="1" lang="en-US" altLang="ja-JP" sz="1400" dirty="0" smtClean="0"/>
          </a:p>
          <a:p>
            <a:pPr algn="just"/>
            <a:r>
              <a:rPr lang="ja-JP" altLang="en-US" sz="1400" dirty="0" smtClean="0"/>
              <a:t>（注）</a:t>
            </a:r>
            <a:endParaRPr lang="en-US" altLang="ja-JP" sz="1400" dirty="0" smtClean="0"/>
          </a:p>
          <a:p>
            <a:pPr marL="285750" indent="-285750" algn="just">
              <a:buFont typeface="Arial" panose="020B0604020202020204" pitchFamily="34" charset="0"/>
              <a:buChar char="•"/>
            </a:pPr>
            <a:r>
              <a:rPr lang="ja-JP" altLang="en-US" sz="1400" dirty="0" smtClean="0"/>
              <a:t>年収が一定水準以下の場合、交通費、宿泊費の一部も支給される</a:t>
            </a:r>
            <a:endParaRPr kumimoji="1" lang="ja-JP" altLang="en-US" sz="1400" dirty="0"/>
          </a:p>
        </p:txBody>
      </p:sp>
      <p:sp>
        <p:nvSpPr>
          <p:cNvPr id="10" name="テキスト ボックス 9"/>
          <p:cNvSpPr txBox="1"/>
          <p:nvPr/>
        </p:nvSpPr>
        <p:spPr>
          <a:xfrm>
            <a:off x="792120" y="4277934"/>
            <a:ext cx="5017271" cy="338554"/>
          </a:xfrm>
          <a:prstGeom prst="rect">
            <a:avLst/>
          </a:prstGeom>
          <a:noFill/>
          <a:ln>
            <a:solidFill>
              <a:schemeClr val="tx1"/>
            </a:solidFill>
          </a:ln>
        </p:spPr>
        <p:txBody>
          <a:bodyPr wrap="square" rtlCol="0">
            <a:spAutoFit/>
          </a:bodyPr>
          <a:lstStyle/>
          <a:p>
            <a:pPr algn="just"/>
            <a:r>
              <a:rPr lang="en-US" altLang="ja-JP" sz="1600" dirty="0" smtClean="0"/>
              <a:t>110</a:t>
            </a:r>
            <a:r>
              <a:rPr lang="ja-JP" altLang="en-US" sz="1600" dirty="0" smtClean="0"/>
              <a:t>か所の温泉地に</a:t>
            </a:r>
            <a:r>
              <a:rPr lang="en-US" altLang="ja-JP" sz="1600" dirty="0" smtClean="0"/>
              <a:t>2018</a:t>
            </a:r>
            <a:r>
              <a:rPr lang="ja-JP" altLang="en-US" sz="1600" dirty="0" smtClean="0"/>
              <a:t>年には約</a:t>
            </a:r>
            <a:r>
              <a:rPr lang="en-US" altLang="ja-JP" sz="1600" dirty="0" smtClean="0"/>
              <a:t>60</a:t>
            </a:r>
            <a:r>
              <a:rPr lang="ja-JP" altLang="en-US" sz="1600" dirty="0" smtClean="0"/>
              <a:t>万人が滞在</a:t>
            </a:r>
            <a:endParaRPr kumimoji="1" lang="ja-JP" altLang="en-US" sz="1600" dirty="0"/>
          </a:p>
        </p:txBody>
      </p:sp>
      <p:sp>
        <p:nvSpPr>
          <p:cNvPr id="11" name="テキスト ボックス 10"/>
          <p:cNvSpPr txBox="1"/>
          <p:nvPr/>
        </p:nvSpPr>
        <p:spPr>
          <a:xfrm>
            <a:off x="792120" y="4980242"/>
            <a:ext cx="3737562" cy="954107"/>
          </a:xfrm>
          <a:prstGeom prst="rect">
            <a:avLst/>
          </a:prstGeom>
          <a:noFill/>
          <a:ln>
            <a:noFill/>
          </a:ln>
        </p:spPr>
        <p:txBody>
          <a:bodyPr wrap="square" rtlCol="0">
            <a:spAutoFit/>
          </a:bodyPr>
          <a:lstStyle/>
          <a:p>
            <a:pPr marL="285750" indent="-285750" algn="just">
              <a:buFont typeface="Arial" panose="020B0604020202020204" pitchFamily="34" charset="0"/>
              <a:buChar char="•"/>
            </a:pPr>
            <a:r>
              <a:rPr kumimoji="1" lang="ja-JP" altLang="en-US" sz="1400" dirty="0" smtClean="0"/>
              <a:t>利用者の</a:t>
            </a:r>
            <a:r>
              <a:rPr kumimoji="1" lang="en-US" altLang="ja-JP" sz="1400" dirty="0" smtClean="0"/>
              <a:t>77.8%</a:t>
            </a:r>
            <a:r>
              <a:rPr kumimoji="1" lang="ja-JP" altLang="en-US" sz="1400" dirty="0" smtClean="0"/>
              <a:t>はリウマチ患者</a:t>
            </a:r>
            <a:endParaRPr kumimoji="1" lang="en-US" altLang="ja-JP" sz="1400" dirty="0" smtClean="0"/>
          </a:p>
          <a:p>
            <a:pPr marL="285750" indent="-285750" algn="just">
              <a:buFont typeface="Arial" panose="020B0604020202020204" pitchFamily="34" charset="0"/>
              <a:buChar char="•"/>
            </a:pPr>
            <a:r>
              <a:rPr kumimoji="1" lang="ja-JP" altLang="en-US" sz="1400" dirty="0" smtClean="0"/>
              <a:t>利用にかかる費用は平均約</a:t>
            </a:r>
            <a:r>
              <a:rPr kumimoji="1" lang="en-US" altLang="ja-JP" sz="1400" dirty="0" smtClean="0"/>
              <a:t>1,100</a:t>
            </a:r>
            <a:r>
              <a:rPr kumimoji="1" lang="ja-JP" altLang="en-US" sz="1400" dirty="0" smtClean="0"/>
              <a:t>ユーロ</a:t>
            </a:r>
            <a:endParaRPr kumimoji="1" lang="en-US" altLang="ja-JP" sz="1400" dirty="0" smtClean="0"/>
          </a:p>
          <a:p>
            <a:pPr algn="just"/>
            <a:r>
              <a:rPr kumimoji="1" lang="ja-JP" altLang="en-US" sz="1400" dirty="0" smtClean="0"/>
              <a:t>（参考）</a:t>
            </a:r>
            <a:endParaRPr kumimoji="1" lang="en-US" altLang="ja-JP" sz="1400" dirty="0" smtClean="0"/>
          </a:p>
          <a:p>
            <a:pPr marL="285750" indent="-285750" algn="just">
              <a:buFont typeface="Arial" panose="020B0604020202020204" pitchFamily="34" charset="0"/>
              <a:buChar char="•"/>
            </a:pPr>
            <a:r>
              <a:rPr kumimoji="1" lang="ja-JP" altLang="en-US" sz="1400" dirty="0" smtClean="0"/>
              <a:t>温泉療法医は約</a:t>
            </a:r>
            <a:r>
              <a:rPr kumimoji="1" lang="en-US" altLang="ja-JP" sz="1400" dirty="0" smtClean="0"/>
              <a:t>850</a:t>
            </a:r>
            <a:r>
              <a:rPr kumimoji="1" lang="ja-JP" altLang="en-US" sz="1400" dirty="0" smtClean="0"/>
              <a:t>人</a:t>
            </a:r>
            <a:endParaRPr kumimoji="1" lang="ja-JP" altLang="en-US" sz="1400" dirty="0"/>
          </a:p>
        </p:txBody>
      </p:sp>
      <p:sp>
        <p:nvSpPr>
          <p:cNvPr id="2" name="スライド番号プレースホルダー 1"/>
          <p:cNvSpPr>
            <a:spLocks noGrp="1"/>
          </p:cNvSpPr>
          <p:nvPr>
            <p:ph type="sldNum" sz="quarter" idx="12"/>
          </p:nvPr>
        </p:nvSpPr>
        <p:spPr/>
        <p:txBody>
          <a:bodyPr/>
          <a:lstStyle/>
          <a:p>
            <a:fld id="{397420BB-92CE-4B56-9B5D-7EA17305B6AE}" type="slidenum">
              <a:rPr kumimoji="1" lang="ja-JP" altLang="en-US" smtClean="0"/>
              <a:t>12</a:t>
            </a:fld>
            <a:endParaRPr kumimoji="1" lang="ja-JP" altLang="en-US"/>
          </a:p>
        </p:txBody>
      </p:sp>
      <p:sp>
        <p:nvSpPr>
          <p:cNvPr id="15" name="テキスト ボックス 14"/>
          <p:cNvSpPr txBox="1"/>
          <p:nvPr/>
        </p:nvSpPr>
        <p:spPr>
          <a:xfrm>
            <a:off x="6790413" y="1560098"/>
            <a:ext cx="4619709" cy="830997"/>
          </a:xfrm>
          <a:prstGeom prst="rect">
            <a:avLst/>
          </a:prstGeom>
          <a:noFill/>
          <a:ln>
            <a:solidFill>
              <a:schemeClr val="tx1"/>
            </a:solidFill>
          </a:ln>
        </p:spPr>
        <p:txBody>
          <a:bodyPr wrap="square" rtlCol="0">
            <a:spAutoFit/>
          </a:bodyPr>
          <a:lstStyle/>
          <a:p>
            <a:pPr algn="just"/>
            <a:r>
              <a:rPr kumimoji="1" lang="en-US" altLang="ja-JP" sz="1600" dirty="0" smtClean="0"/>
              <a:t>2004</a:t>
            </a:r>
            <a:r>
              <a:rPr kumimoji="1" lang="ja-JP" altLang="en-US" sz="1600" dirty="0" smtClean="0"/>
              <a:t>年からフランス温泉研究協会が医療サービスの評価・実証及び研究を行う研究プロジェクトに補助金を提供</a:t>
            </a:r>
            <a:endParaRPr kumimoji="1" lang="ja-JP" altLang="en-US" sz="1600" dirty="0"/>
          </a:p>
        </p:txBody>
      </p:sp>
      <p:sp>
        <p:nvSpPr>
          <p:cNvPr id="16" name="テキスト ボックス 15"/>
          <p:cNvSpPr txBox="1"/>
          <p:nvPr/>
        </p:nvSpPr>
        <p:spPr>
          <a:xfrm>
            <a:off x="6790413" y="2524626"/>
            <a:ext cx="4619709" cy="954107"/>
          </a:xfrm>
          <a:prstGeom prst="rect">
            <a:avLst/>
          </a:prstGeom>
          <a:noFill/>
          <a:ln>
            <a:noFill/>
          </a:ln>
        </p:spPr>
        <p:txBody>
          <a:bodyPr wrap="square" rtlCol="0">
            <a:spAutoFit/>
          </a:bodyPr>
          <a:lstStyle/>
          <a:p>
            <a:pPr algn="just"/>
            <a:r>
              <a:rPr kumimoji="1" lang="ja-JP" altLang="en-US" sz="1400" dirty="0" smtClean="0"/>
              <a:t>（財源）</a:t>
            </a:r>
            <a:endParaRPr kumimoji="1" lang="en-US" altLang="ja-JP" sz="1400" dirty="0" smtClean="0"/>
          </a:p>
          <a:p>
            <a:pPr marL="285750" indent="-285750" algn="just">
              <a:buFont typeface="Arial" panose="020B0604020202020204" pitchFamily="34" charset="0"/>
              <a:buChar char="•"/>
            </a:pPr>
            <a:r>
              <a:rPr kumimoji="1" lang="ja-JP" altLang="en-US" sz="1400" dirty="0" smtClean="0"/>
              <a:t>各温泉療養者より徴収する</a:t>
            </a:r>
            <a:r>
              <a:rPr kumimoji="1" lang="en-US" altLang="ja-JP" sz="1400" dirty="0" smtClean="0"/>
              <a:t>2</a:t>
            </a:r>
            <a:r>
              <a:rPr kumimoji="1" lang="ja-JP" altLang="en-US" sz="1400" dirty="0" smtClean="0"/>
              <a:t>ユーロ</a:t>
            </a:r>
            <a:endParaRPr kumimoji="1" lang="en-US" altLang="ja-JP" sz="1400" dirty="0" smtClean="0"/>
          </a:p>
          <a:p>
            <a:pPr marL="285750" indent="-285750" algn="just">
              <a:buFont typeface="Arial" panose="020B0604020202020204" pitchFamily="34" charset="0"/>
              <a:buChar char="•"/>
            </a:pPr>
            <a:r>
              <a:rPr kumimoji="1" lang="ja-JP" altLang="en-US" sz="1400" dirty="0" smtClean="0"/>
              <a:t>温泉療養者が滞在する温泉地の温泉市長町長協会からの資金</a:t>
            </a:r>
            <a:endParaRPr kumimoji="1" lang="ja-JP" altLang="en-US" sz="1400" dirty="0"/>
          </a:p>
        </p:txBody>
      </p:sp>
      <p:sp>
        <p:nvSpPr>
          <p:cNvPr id="17" name="テキスト ボックス 16"/>
          <p:cNvSpPr txBox="1"/>
          <p:nvPr/>
        </p:nvSpPr>
        <p:spPr>
          <a:xfrm>
            <a:off x="6790413" y="4247265"/>
            <a:ext cx="4619709" cy="584775"/>
          </a:xfrm>
          <a:prstGeom prst="rect">
            <a:avLst/>
          </a:prstGeom>
          <a:noFill/>
          <a:ln>
            <a:solidFill>
              <a:schemeClr val="tx1"/>
            </a:solidFill>
          </a:ln>
        </p:spPr>
        <p:txBody>
          <a:bodyPr wrap="square" rtlCol="0">
            <a:spAutoFit/>
          </a:bodyPr>
          <a:lstStyle/>
          <a:p>
            <a:pPr algn="just"/>
            <a:r>
              <a:rPr lang="en-US" altLang="ja-JP" sz="1600" dirty="0" smtClean="0"/>
              <a:t>2018</a:t>
            </a:r>
            <a:r>
              <a:rPr lang="ja-JP" altLang="en-US" sz="1600" dirty="0" smtClean="0"/>
              <a:t>年までに</a:t>
            </a:r>
            <a:r>
              <a:rPr lang="en-US" altLang="ja-JP" sz="1600" dirty="0" smtClean="0"/>
              <a:t>51</a:t>
            </a:r>
            <a:r>
              <a:rPr lang="ja-JP" altLang="en-US" sz="1600" dirty="0" smtClean="0"/>
              <a:t>の研究プロジェクトに</a:t>
            </a:r>
            <a:r>
              <a:rPr lang="en-US" altLang="ja-JP" sz="1600" dirty="0" smtClean="0"/>
              <a:t>1,310</a:t>
            </a:r>
            <a:r>
              <a:rPr lang="ja-JP" altLang="en-US" sz="1600" dirty="0" smtClean="0"/>
              <a:t>万ユーロを投入し、エビデンスを蓄積・共有</a:t>
            </a:r>
            <a:endParaRPr kumimoji="1" lang="ja-JP" altLang="en-US" sz="1600" dirty="0"/>
          </a:p>
        </p:txBody>
      </p:sp>
      <p:sp>
        <p:nvSpPr>
          <p:cNvPr id="19" name="テキスト ボックス 18"/>
          <p:cNvSpPr txBox="1"/>
          <p:nvPr/>
        </p:nvSpPr>
        <p:spPr>
          <a:xfrm>
            <a:off x="792122" y="1030473"/>
            <a:ext cx="1800003" cy="338554"/>
          </a:xfrm>
          <a:prstGeom prst="rect">
            <a:avLst/>
          </a:prstGeom>
          <a:noFill/>
        </p:spPr>
        <p:txBody>
          <a:bodyPr wrap="square" rtlCol="0">
            <a:spAutoFit/>
          </a:bodyPr>
          <a:lstStyle/>
          <a:p>
            <a:r>
              <a:rPr kumimoji="1" lang="ja-JP" altLang="en-US" sz="1600" dirty="0" smtClean="0"/>
              <a:t>温泉療養制度</a:t>
            </a:r>
            <a:endParaRPr kumimoji="1" lang="ja-JP" altLang="en-US" sz="1600" dirty="0"/>
          </a:p>
        </p:txBody>
      </p:sp>
      <p:sp>
        <p:nvSpPr>
          <p:cNvPr id="20" name="テキスト ボックス 19"/>
          <p:cNvSpPr txBox="1"/>
          <p:nvPr/>
        </p:nvSpPr>
        <p:spPr>
          <a:xfrm>
            <a:off x="6790413" y="1046375"/>
            <a:ext cx="1820849" cy="338554"/>
          </a:xfrm>
          <a:prstGeom prst="rect">
            <a:avLst/>
          </a:prstGeom>
          <a:noFill/>
        </p:spPr>
        <p:txBody>
          <a:bodyPr wrap="square" rtlCol="0">
            <a:spAutoFit/>
          </a:bodyPr>
          <a:lstStyle/>
          <a:p>
            <a:r>
              <a:rPr kumimoji="1" lang="ja-JP" altLang="en-US" sz="1600" dirty="0" smtClean="0"/>
              <a:t>温泉療養効果研究</a:t>
            </a:r>
            <a:endParaRPr kumimoji="1" lang="ja-JP" altLang="en-US" sz="1600" dirty="0"/>
          </a:p>
        </p:txBody>
      </p:sp>
      <p:sp>
        <p:nvSpPr>
          <p:cNvPr id="21" name="テキスト ボックス 20"/>
          <p:cNvSpPr txBox="1"/>
          <p:nvPr/>
        </p:nvSpPr>
        <p:spPr>
          <a:xfrm>
            <a:off x="6790412" y="4973610"/>
            <a:ext cx="4619709" cy="954107"/>
          </a:xfrm>
          <a:prstGeom prst="rect">
            <a:avLst/>
          </a:prstGeom>
          <a:noFill/>
          <a:ln>
            <a:noFill/>
          </a:ln>
        </p:spPr>
        <p:txBody>
          <a:bodyPr wrap="square" rtlCol="0">
            <a:spAutoFit/>
          </a:bodyPr>
          <a:lstStyle/>
          <a:p>
            <a:pPr algn="just"/>
            <a:r>
              <a:rPr kumimoji="1" lang="ja-JP" altLang="en-US" sz="1400" dirty="0" smtClean="0"/>
              <a:t>（研究プロジェクトの例）</a:t>
            </a:r>
            <a:endParaRPr kumimoji="1" lang="en-US" altLang="ja-JP" sz="1400" dirty="0" smtClean="0"/>
          </a:p>
          <a:p>
            <a:pPr marL="285750" indent="-285750" algn="just">
              <a:buFont typeface="Arial" panose="020B0604020202020204" pitchFamily="34" charset="0"/>
              <a:buChar char="•"/>
            </a:pPr>
            <a:r>
              <a:rPr kumimoji="1" lang="ja-JP" altLang="en-US" sz="1400" dirty="0" smtClean="0"/>
              <a:t>膝関節炎</a:t>
            </a:r>
            <a:endParaRPr kumimoji="1" lang="en-US" altLang="ja-JP" sz="1400" dirty="0" smtClean="0"/>
          </a:p>
          <a:p>
            <a:pPr marL="285750" indent="-285750" algn="just">
              <a:buFont typeface="Arial" panose="020B0604020202020204" pitchFamily="34" charset="0"/>
              <a:buChar char="•"/>
            </a:pPr>
            <a:r>
              <a:rPr kumimoji="1" lang="ja-JP" altLang="en-US" sz="1400" dirty="0" smtClean="0"/>
              <a:t>肥満</a:t>
            </a:r>
            <a:endParaRPr kumimoji="1" lang="en-US" altLang="ja-JP" sz="1400" dirty="0" smtClean="0"/>
          </a:p>
          <a:p>
            <a:pPr marL="285750" indent="-285750" algn="just">
              <a:buFont typeface="Arial" panose="020B0604020202020204" pitchFamily="34" charset="0"/>
              <a:buChar char="•"/>
            </a:pPr>
            <a:r>
              <a:rPr kumimoji="1" lang="ja-JP" altLang="en-US" sz="1400" dirty="0" smtClean="0"/>
              <a:t>乳がん</a:t>
            </a:r>
            <a:endParaRPr kumimoji="1" lang="en-US" altLang="ja-JP" sz="1400" dirty="0" smtClean="0"/>
          </a:p>
        </p:txBody>
      </p:sp>
    </p:spTree>
    <p:extLst>
      <p:ext uri="{BB962C8B-B14F-4D97-AF65-F5344CB8AC3E}">
        <p14:creationId xmlns:p14="http://schemas.microsoft.com/office/powerpoint/2010/main" val="34765467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p:cNvPicPr>
            <a:picLocks noChangeAspect="1"/>
          </p:cNvPicPr>
          <p:nvPr/>
        </p:nvPicPr>
        <p:blipFill>
          <a:blip r:embed="rId2"/>
          <a:stretch>
            <a:fillRect/>
          </a:stretch>
        </p:blipFill>
        <p:spPr>
          <a:xfrm>
            <a:off x="9937331" y="208311"/>
            <a:ext cx="1605404" cy="656600"/>
          </a:xfrm>
          <a:prstGeom prst="rect">
            <a:avLst/>
          </a:prstGeom>
        </p:spPr>
      </p:pic>
      <p:sp>
        <p:nvSpPr>
          <p:cNvPr id="8" name="テキスト ボックス 7"/>
          <p:cNvSpPr txBox="1"/>
          <p:nvPr/>
        </p:nvSpPr>
        <p:spPr>
          <a:xfrm>
            <a:off x="0" y="3164603"/>
            <a:ext cx="12192000" cy="523220"/>
          </a:xfrm>
          <a:prstGeom prst="rect">
            <a:avLst/>
          </a:prstGeom>
          <a:noFill/>
        </p:spPr>
        <p:txBody>
          <a:bodyPr wrap="square" rtlCol="0">
            <a:spAutoFit/>
          </a:bodyPr>
          <a:lstStyle/>
          <a:p>
            <a:pPr algn="ctr"/>
            <a:r>
              <a:rPr kumimoji="1" lang="ja-JP" altLang="en-US" sz="2800" dirty="0" smtClean="0"/>
              <a:t>３．エビデンスの蓄積・共有を図る仕組みの強化に向けて</a:t>
            </a:r>
            <a:endParaRPr kumimoji="1" lang="ja-JP" altLang="en-US" sz="2800" dirty="0"/>
          </a:p>
        </p:txBody>
      </p:sp>
      <p:sp>
        <p:nvSpPr>
          <p:cNvPr id="2" name="スライド番号プレースホルダー 1"/>
          <p:cNvSpPr>
            <a:spLocks noGrp="1"/>
          </p:cNvSpPr>
          <p:nvPr>
            <p:ph type="sldNum" sz="quarter" idx="12"/>
          </p:nvPr>
        </p:nvSpPr>
        <p:spPr/>
        <p:txBody>
          <a:bodyPr/>
          <a:lstStyle/>
          <a:p>
            <a:fld id="{397420BB-92CE-4B56-9B5D-7EA17305B6AE}" type="slidenum">
              <a:rPr kumimoji="1" lang="ja-JP" altLang="en-US" smtClean="0"/>
              <a:t>13</a:t>
            </a:fld>
            <a:endParaRPr kumimoji="1" lang="ja-JP" altLang="en-US"/>
          </a:p>
        </p:txBody>
      </p:sp>
    </p:spTree>
    <p:extLst>
      <p:ext uri="{BB962C8B-B14F-4D97-AF65-F5344CB8AC3E}">
        <p14:creationId xmlns:p14="http://schemas.microsoft.com/office/powerpoint/2010/main" val="23383405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p:cNvPicPr>
            <a:picLocks noChangeAspect="1"/>
          </p:cNvPicPr>
          <p:nvPr/>
        </p:nvPicPr>
        <p:blipFill>
          <a:blip r:embed="rId2"/>
          <a:stretch>
            <a:fillRect/>
          </a:stretch>
        </p:blipFill>
        <p:spPr>
          <a:xfrm>
            <a:off x="9937331" y="208311"/>
            <a:ext cx="1605404" cy="656600"/>
          </a:xfrm>
          <a:prstGeom prst="rect">
            <a:avLst/>
          </a:prstGeom>
        </p:spPr>
      </p:pic>
      <p:sp>
        <p:nvSpPr>
          <p:cNvPr id="3" name="テキスト ボックス 2"/>
          <p:cNvSpPr txBox="1"/>
          <p:nvPr/>
        </p:nvSpPr>
        <p:spPr>
          <a:xfrm>
            <a:off x="792120" y="1344895"/>
            <a:ext cx="10586197" cy="1569660"/>
          </a:xfrm>
          <a:prstGeom prst="rect">
            <a:avLst/>
          </a:prstGeom>
          <a:noFill/>
          <a:ln>
            <a:solidFill>
              <a:schemeClr val="tx1"/>
            </a:solidFill>
          </a:ln>
        </p:spPr>
        <p:txBody>
          <a:bodyPr wrap="square" rtlCol="0">
            <a:spAutoFit/>
          </a:bodyPr>
          <a:lstStyle/>
          <a:p>
            <a:pPr marL="285750" indent="-285750" algn="just">
              <a:buFont typeface="Arial" panose="020B0604020202020204" pitchFamily="34" charset="0"/>
              <a:buChar char="•"/>
            </a:pPr>
            <a:r>
              <a:rPr kumimoji="1" lang="ja-JP" altLang="en-US" sz="1600" dirty="0" smtClean="0"/>
              <a:t>ドイツやフランスでは、療養と保養・ウェルネスが明確に区別されてきた</a:t>
            </a:r>
            <a:endParaRPr kumimoji="1" lang="en-US" altLang="ja-JP" sz="1600" dirty="0" smtClean="0"/>
          </a:p>
          <a:p>
            <a:pPr marL="285750" indent="-285750" algn="just">
              <a:buFont typeface="Arial" panose="020B0604020202020204" pitchFamily="34" charset="0"/>
              <a:buChar char="•"/>
            </a:pPr>
            <a:endParaRPr lang="en-US" altLang="ja-JP" sz="1600" dirty="0"/>
          </a:p>
          <a:p>
            <a:pPr marL="285750" indent="-285750" algn="just">
              <a:buFont typeface="Arial" panose="020B0604020202020204" pitchFamily="34" charset="0"/>
              <a:buChar char="•"/>
            </a:pPr>
            <a:r>
              <a:rPr kumimoji="1" lang="ja-JP" altLang="en-US" sz="1600" dirty="0" smtClean="0"/>
              <a:t>日本においては、療養と保養・ウェルネスの境界が必ずしも明確ではなく、ヘルスツーリズムや新・湯治も両者を包含している</a:t>
            </a:r>
            <a:endParaRPr kumimoji="1" lang="en-US" altLang="ja-JP" sz="1600" dirty="0" smtClean="0"/>
          </a:p>
          <a:p>
            <a:pPr marL="285750" indent="-285750" algn="just">
              <a:buFont typeface="Arial" panose="020B0604020202020204" pitchFamily="34" charset="0"/>
              <a:buChar char="•"/>
            </a:pPr>
            <a:endParaRPr lang="en-US" altLang="ja-JP" sz="1600" dirty="0"/>
          </a:p>
          <a:p>
            <a:pPr marL="285750" indent="-285750" algn="just">
              <a:buFont typeface="Arial" panose="020B0604020202020204" pitchFamily="34" charset="0"/>
              <a:buChar char="•"/>
            </a:pPr>
            <a:r>
              <a:rPr kumimoji="1" lang="ja-JP" altLang="en-US" sz="1600" dirty="0" smtClean="0"/>
              <a:t>一方で、日本では療養の根拠となるエビデンスの蓄積・共有が難しくなっている</a:t>
            </a:r>
            <a:endParaRPr kumimoji="1" lang="ja-JP" altLang="en-US" sz="1600" dirty="0"/>
          </a:p>
        </p:txBody>
      </p:sp>
      <p:sp>
        <p:nvSpPr>
          <p:cNvPr id="7" name="テキスト ボックス 6"/>
          <p:cNvSpPr txBox="1"/>
          <p:nvPr/>
        </p:nvSpPr>
        <p:spPr>
          <a:xfrm>
            <a:off x="811035" y="485022"/>
            <a:ext cx="5901594" cy="400110"/>
          </a:xfrm>
          <a:prstGeom prst="rect">
            <a:avLst/>
          </a:prstGeom>
          <a:noFill/>
        </p:spPr>
        <p:txBody>
          <a:bodyPr wrap="square" rtlCol="0">
            <a:spAutoFit/>
          </a:bodyPr>
          <a:lstStyle/>
          <a:p>
            <a:r>
              <a:rPr kumimoji="1" lang="ja-JP" altLang="en-US" sz="2000" dirty="0" smtClean="0"/>
              <a:t>温泉の利用目的</a:t>
            </a:r>
            <a:endParaRPr kumimoji="1" lang="ja-JP" altLang="en-US" sz="2000" dirty="0"/>
          </a:p>
        </p:txBody>
      </p:sp>
      <p:sp>
        <p:nvSpPr>
          <p:cNvPr id="5" name="テキスト ボックス 4"/>
          <p:cNvSpPr txBox="1"/>
          <p:nvPr/>
        </p:nvSpPr>
        <p:spPr>
          <a:xfrm>
            <a:off x="636107" y="5136546"/>
            <a:ext cx="10567281" cy="276999"/>
          </a:xfrm>
          <a:prstGeom prst="rect">
            <a:avLst/>
          </a:prstGeom>
          <a:noFill/>
        </p:spPr>
        <p:txBody>
          <a:bodyPr wrap="square" rtlCol="0">
            <a:spAutoFit/>
          </a:bodyPr>
          <a:lstStyle/>
          <a:p>
            <a:pPr algn="just"/>
            <a:r>
              <a:rPr kumimoji="1" lang="ja-JP" altLang="en-US" sz="1200" dirty="0" smtClean="0"/>
              <a:t>（出典）各種資料より作成</a:t>
            </a:r>
            <a:endParaRPr kumimoji="1" lang="ja-JP" altLang="en-US" sz="1200" dirty="0"/>
          </a:p>
        </p:txBody>
      </p:sp>
      <p:graphicFrame>
        <p:nvGraphicFramePr>
          <p:cNvPr id="2" name="表 1"/>
          <p:cNvGraphicFramePr>
            <a:graphicFrameLocks noGrp="1"/>
          </p:cNvGraphicFramePr>
          <p:nvPr>
            <p:extLst>
              <p:ext uri="{D42A27DB-BD31-4B8C-83A1-F6EECF244321}">
                <p14:modId xmlns:p14="http://schemas.microsoft.com/office/powerpoint/2010/main" val="3577415132"/>
              </p:ext>
            </p:extLst>
          </p:nvPr>
        </p:nvGraphicFramePr>
        <p:xfrm>
          <a:off x="792119" y="3287948"/>
          <a:ext cx="10586198" cy="1833880"/>
        </p:xfrm>
        <a:graphic>
          <a:graphicData uri="http://schemas.openxmlformats.org/drawingml/2006/table">
            <a:tbl>
              <a:tblPr firstRow="1" bandRow="1">
                <a:tableStyleId>{5C22544A-7EE6-4342-B048-85BDC9FD1C3A}</a:tableStyleId>
              </a:tblPr>
              <a:tblGrid>
                <a:gridCol w="1425830">
                  <a:extLst>
                    <a:ext uri="{9D8B030D-6E8A-4147-A177-3AD203B41FA5}">
                      <a16:colId xmlns:a16="http://schemas.microsoft.com/office/drawing/2014/main" val="2374813117"/>
                    </a:ext>
                  </a:extLst>
                </a:gridCol>
                <a:gridCol w="3053456">
                  <a:extLst>
                    <a:ext uri="{9D8B030D-6E8A-4147-A177-3AD203B41FA5}">
                      <a16:colId xmlns:a16="http://schemas.microsoft.com/office/drawing/2014/main" val="3194121902"/>
                    </a:ext>
                  </a:extLst>
                </a:gridCol>
                <a:gridCol w="3053456">
                  <a:extLst>
                    <a:ext uri="{9D8B030D-6E8A-4147-A177-3AD203B41FA5}">
                      <a16:colId xmlns:a16="http://schemas.microsoft.com/office/drawing/2014/main" val="3896942812"/>
                    </a:ext>
                  </a:extLst>
                </a:gridCol>
                <a:gridCol w="3053456">
                  <a:extLst>
                    <a:ext uri="{9D8B030D-6E8A-4147-A177-3AD203B41FA5}">
                      <a16:colId xmlns:a16="http://schemas.microsoft.com/office/drawing/2014/main" val="1663954525"/>
                    </a:ext>
                  </a:extLst>
                </a:gridCol>
              </a:tblGrid>
              <a:tr h="370840">
                <a:tc>
                  <a:txBody>
                    <a:bodyPr/>
                    <a:lstStyle/>
                    <a:p>
                      <a:endParaRPr kumimoji="1" lang="ja-JP" altLang="en-US" sz="1400" dirty="0"/>
                    </a:p>
                  </a:txBody>
                  <a:tcPr/>
                </a:tc>
                <a:tc>
                  <a:txBody>
                    <a:bodyPr/>
                    <a:lstStyle/>
                    <a:p>
                      <a:pPr algn="ctr"/>
                      <a:r>
                        <a:rPr kumimoji="1" lang="ja-JP" altLang="en-US" sz="1400" dirty="0" smtClean="0"/>
                        <a:t>日本</a:t>
                      </a:r>
                      <a:endParaRPr kumimoji="1" lang="ja-JP" altLang="en-US" sz="1400" dirty="0"/>
                    </a:p>
                  </a:txBody>
                  <a:tcPr/>
                </a:tc>
                <a:tc>
                  <a:txBody>
                    <a:bodyPr/>
                    <a:lstStyle/>
                    <a:p>
                      <a:pPr algn="ctr"/>
                      <a:r>
                        <a:rPr kumimoji="1" lang="ja-JP" altLang="en-US" sz="1400" dirty="0" smtClean="0"/>
                        <a:t>ドイツ</a:t>
                      </a:r>
                      <a:endParaRPr kumimoji="1" lang="ja-JP" altLang="en-US" sz="1400" dirty="0"/>
                    </a:p>
                  </a:txBody>
                  <a:tcPr/>
                </a:tc>
                <a:tc>
                  <a:txBody>
                    <a:bodyPr/>
                    <a:lstStyle/>
                    <a:p>
                      <a:pPr algn="ctr"/>
                      <a:r>
                        <a:rPr kumimoji="1" lang="ja-JP" altLang="en-US" sz="1400" dirty="0" smtClean="0"/>
                        <a:t>フランス</a:t>
                      </a:r>
                      <a:endParaRPr kumimoji="1" lang="ja-JP" altLang="en-US" sz="1400" dirty="0"/>
                    </a:p>
                  </a:txBody>
                  <a:tcPr/>
                </a:tc>
                <a:extLst>
                  <a:ext uri="{0D108BD9-81ED-4DB2-BD59-A6C34878D82A}">
                    <a16:rowId xmlns:a16="http://schemas.microsoft.com/office/drawing/2014/main" val="15659697"/>
                  </a:ext>
                </a:extLst>
              </a:tr>
              <a:tr h="370840">
                <a:tc>
                  <a:txBody>
                    <a:bodyPr/>
                    <a:lstStyle/>
                    <a:p>
                      <a:pPr algn="ctr"/>
                      <a:r>
                        <a:rPr kumimoji="1" lang="ja-JP" altLang="en-US" sz="1400" dirty="0" smtClean="0"/>
                        <a:t>療養</a:t>
                      </a:r>
                      <a:endParaRPr kumimoji="1" lang="ja-JP" altLang="en-US" sz="1400" dirty="0"/>
                    </a:p>
                  </a:txBody>
                  <a:tcPr anchor="ctr"/>
                </a:tc>
                <a:tc>
                  <a:txBody>
                    <a:bodyPr/>
                    <a:lstStyle/>
                    <a:p>
                      <a:pPr marL="285750" indent="-285750">
                        <a:buFont typeface="Arial" panose="020B0604020202020204" pitchFamily="34" charset="0"/>
                        <a:buChar char="•"/>
                      </a:pPr>
                      <a:r>
                        <a:rPr kumimoji="1" lang="ja-JP" altLang="en-US" sz="1400" dirty="0" smtClean="0"/>
                        <a:t>湯治の歴史や温泉利用型健康増進施設の存在</a:t>
                      </a:r>
                      <a:endParaRPr kumimoji="1" lang="en-US" altLang="ja-JP" sz="1400" dirty="0" smtClean="0"/>
                    </a:p>
                    <a:p>
                      <a:pPr marL="285750" indent="-285750">
                        <a:buFont typeface="Arial" panose="020B0604020202020204" pitchFamily="34" charset="0"/>
                        <a:buChar char="•"/>
                      </a:pPr>
                      <a:r>
                        <a:rPr kumimoji="1" lang="ja-JP" altLang="en-US" sz="1400" dirty="0" smtClean="0"/>
                        <a:t>エビデンスの蓄積・共有が難しくなっている</a:t>
                      </a:r>
                      <a:endParaRPr kumimoji="1" lang="ja-JP" altLang="en-US" sz="1400" dirty="0"/>
                    </a:p>
                  </a:txBody>
                  <a:tcPr anchor="ctr"/>
                </a:tc>
                <a:tc>
                  <a:txBody>
                    <a:bodyPr/>
                    <a:lstStyle/>
                    <a:p>
                      <a:pPr marL="285750" indent="-285750">
                        <a:buFont typeface="Arial" panose="020B0604020202020204" pitchFamily="34" charset="0"/>
                        <a:buChar char="•"/>
                      </a:pPr>
                      <a:r>
                        <a:rPr kumimoji="1" lang="ja-JP" altLang="en-US" sz="1400" dirty="0" smtClean="0"/>
                        <a:t>従来から力を入れてきた分野</a:t>
                      </a:r>
                      <a:endParaRPr kumimoji="1" lang="en-US" altLang="ja-JP" sz="1400" dirty="0" smtClean="0"/>
                    </a:p>
                    <a:p>
                      <a:pPr marL="285750" indent="-285750">
                        <a:buFont typeface="Arial" panose="020B0604020202020204" pitchFamily="34" charset="0"/>
                        <a:buChar char="•"/>
                      </a:pPr>
                      <a:r>
                        <a:rPr kumimoji="1" lang="ja-JP" altLang="en-US" sz="1400" dirty="0" smtClean="0"/>
                        <a:t>エビデンスに裏付けられた療養の実績</a:t>
                      </a:r>
                      <a:endParaRPr kumimoji="1" lang="ja-JP" altLang="en-US" sz="1400" dirty="0"/>
                    </a:p>
                  </a:txBody>
                  <a:tcPr anchor="ctr"/>
                </a:tc>
                <a:tc>
                  <a:txBody>
                    <a:bodyPr/>
                    <a:lstStyle/>
                    <a:p>
                      <a:pPr marL="285750" indent="-285750">
                        <a:buFont typeface="Arial" panose="020B0604020202020204" pitchFamily="34" charset="0"/>
                        <a:buChar char="•"/>
                      </a:pPr>
                      <a:r>
                        <a:rPr kumimoji="1" lang="ja-JP" altLang="en-US" sz="1400" dirty="0" smtClean="0"/>
                        <a:t>従来から力を入れてきた分野</a:t>
                      </a:r>
                      <a:endParaRPr kumimoji="1" lang="en-US" altLang="ja-JP" sz="1400" dirty="0" smtClean="0"/>
                    </a:p>
                    <a:p>
                      <a:pPr marL="285750" indent="-285750">
                        <a:buFont typeface="Arial" panose="020B0604020202020204" pitchFamily="34" charset="0"/>
                        <a:buChar char="•"/>
                      </a:pPr>
                      <a:r>
                        <a:rPr kumimoji="1" lang="ja-JP" altLang="en-US" sz="1400" dirty="0" smtClean="0"/>
                        <a:t>エビデンスの蓄積を強化中</a:t>
                      </a:r>
                      <a:endParaRPr kumimoji="1" lang="ja-JP" altLang="en-US" sz="1400" dirty="0"/>
                    </a:p>
                  </a:txBody>
                  <a:tcPr anchor="ctr"/>
                </a:tc>
                <a:extLst>
                  <a:ext uri="{0D108BD9-81ED-4DB2-BD59-A6C34878D82A}">
                    <a16:rowId xmlns:a16="http://schemas.microsoft.com/office/drawing/2014/main" val="4126021609"/>
                  </a:ext>
                </a:extLst>
              </a:tr>
              <a:tr h="370840">
                <a:tc>
                  <a:txBody>
                    <a:bodyPr/>
                    <a:lstStyle/>
                    <a:p>
                      <a:pPr algn="ctr"/>
                      <a:r>
                        <a:rPr kumimoji="1" lang="ja-JP" altLang="en-US" sz="1400" dirty="0" smtClean="0"/>
                        <a:t>保養</a:t>
                      </a:r>
                      <a:endParaRPr kumimoji="1" lang="en-US" altLang="ja-JP" sz="1400" dirty="0" smtClean="0"/>
                    </a:p>
                    <a:p>
                      <a:pPr algn="ctr"/>
                      <a:r>
                        <a:rPr kumimoji="1" lang="ja-JP" altLang="en-US" sz="1400" dirty="0" smtClean="0"/>
                        <a:t>ウェルネス</a:t>
                      </a:r>
                      <a:endParaRPr kumimoji="1" lang="ja-JP" altLang="en-US" sz="1400" dirty="0"/>
                    </a:p>
                  </a:txBody>
                  <a:tcPr anchor="ctr"/>
                </a:tc>
                <a:tc>
                  <a:txBody>
                    <a:bodyPr/>
                    <a:lstStyle/>
                    <a:p>
                      <a:pPr marL="285750" indent="-285750">
                        <a:buFont typeface="Arial" panose="020B0604020202020204" pitchFamily="34" charset="0"/>
                        <a:buChar char="•"/>
                      </a:pPr>
                      <a:r>
                        <a:rPr kumimoji="1" lang="ja-JP" altLang="en-US" sz="1400" dirty="0" smtClean="0"/>
                        <a:t>第二次世界大戦後から主流</a:t>
                      </a:r>
                      <a:endParaRPr kumimoji="1" lang="ja-JP" altLang="en-US" sz="1400" dirty="0"/>
                    </a:p>
                  </a:txBody>
                  <a:tcPr anchor="ctr"/>
                </a:tc>
                <a:tc>
                  <a:txBody>
                    <a:bodyPr/>
                    <a:lstStyle/>
                    <a:p>
                      <a:pPr marL="285750" indent="-285750">
                        <a:buFont typeface="Arial" panose="020B0604020202020204" pitchFamily="34" charset="0"/>
                        <a:buChar char="•"/>
                      </a:pPr>
                      <a:r>
                        <a:rPr kumimoji="1" lang="en-US" altLang="ja-JP" sz="1400" dirty="0" smtClean="0"/>
                        <a:t>1990</a:t>
                      </a:r>
                      <a:r>
                        <a:rPr kumimoji="1" lang="ja-JP" altLang="en-US" sz="1400" dirty="0" smtClean="0"/>
                        <a:t>年代から強化</a:t>
                      </a:r>
                      <a:endParaRPr kumimoji="1" lang="ja-JP" altLang="en-US" sz="1400" dirty="0"/>
                    </a:p>
                  </a:txBody>
                  <a:tcPr anchor="ctr"/>
                </a:tc>
                <a:tc>
                  <a:txBody>
                    <a:bodyPr/>
                    <a:lstStyle/>
                    <a:p>
                      <a:pPr algn="ctr"/>
                      <a:r>
                        <a:rPr kumimoji="1" lang="ja-JP" altLang="en-US" sz="1400" dirty="0" smtClean="0"/>
                        <a:t>－</a:t>
                      </a:r>
                      <a:endParaRPr kumimoji="1" lang="ja-JP" altLang="en-US" sz="1400" dirty="0"/>
                    </a:p>
                  </a:txBody>
                  <a:tcPr anchor="ctr"/>
                </a:tc>
                <a:extLst>
                  <a:ext uri="{0D108BD9-81ED-4DB2-BD59-A6C34878D82A}">
                    <a16:rowId xmlns:a16="http://schemas.microsoft.com/office/drawing/2014/main" val="2804553581"/>
                  </a:ext>
                </a:extLst>
              </a:tr>
            </a:tbl>
          </a:graphicData>
        </a:graphic>
      </p:graphicFrame>
      <p:sp>
        <p:nvSpPr>
          <p:cNvPr id="4" name="スライド番号プレースホルダー 3"/>
          <p:cNvSpPr>
            <a:spLocks noGrp="1"/>
          </p:cNvSpPr>
          <p:nvPr>
            <p:ph type="sldNum" sz="quarter" idx="12"/>
          </p:nvPr>
        </p:nvSpPr>
        <p:spPr/>
        <p:txBody>
          <a:bodyPr/>
          <a:lstStyle/>
          <a:p>
            <a:fld id="{397420BB-92CE-4B56-9B5D-7EA17305B6AE}" type="slidenum">
              <a:rPr kumimoji="1" lang="ja-JP" altLang="en-US" smtClean="0"/>
              <a:t>14</a:t>
            </a:fld>
            <a:endParaRPr kumimoji="1" lang="ja-JP" altLang="en-US"/>
          </a:p>
        </p:txBody>
      </p:sp>
    </p:spTree>
    <p:extLst>
      <p:ext uri="{BB962C8B-B14F-4D97-AF65-F5344CB8AC3E}">
        <p14:creationId xmlns:p14="http://schemas.microsoft.com/office/powerpoint/2010/main" val="25693816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p:cNvPicPr>
            <a:picLocks noChangeAspect="1"/>
          </p:cNvPicPr>
          <p:nvPr/>
        </p:nvPicPr>
        <p:blipFill>
          <a:blip r:embed="rId2"/>
          <a:stretch>
            <a:fillRect/>
          </a:stretch>
        </p:blipFill>
        <p:spPr>
          <a:xfrm>
            <a:off x="9937331" y="208311"/>
            <a:ext cx="1605404" cy="656600"/>
          </a:xfrm>
          <a:prstGeom prst="rect">
            <a:avLst/>
          </a:prstGeom>
        </p:spPr>
      </p:pic>
      <p:sp>
        <p:nvSpPr>
          <p:cNvPr id="7" name="テキスト ボックス 6"/>
          <p:cNvSpPr txBox="1"/>
          <p:nvPr/>
        </p:nvSpPr>
        <p:spPr>
          <a:xfrm>
            <a:off x="811035" y="485022"/>
            <a:ext cx="5901594" cy="400110"/>
          </a:xfrm>
          <a:prstGeom prst="rect">
            <a:avLst/>
          </a:prstGeom>
          <a:noFill/>
        </p:spPr>
        <p:txBody>
          <a:bodyPr wrap="square" rtlCol="0">
            <a:spAutoFit/>
          </a:bodyPr>
          <a:lstStyle/>
          <a:p>
            <a:r>
              <a:rPr kumimoji="1" lang="ja-JP" altLang="en-US" sz="2000" dirty="0" smtClean="0"/>
              <a:t>（参考）ヘルスツーリズムと新・湯治</a:t>
            </a:r>
            <a:endParaRPr kumimoji="1" lang="ja-JP" altLang="en-US" sz="2000" dirty="0"/>
          </a:p>
        </p:txBody>
      </p:sp>
      <p:sp>
        <p:nvSpPr>
          <p:cNvPr id="4" name="スライド番号プレースホルダー 3"/>
          <p:cNvSpPr>
            <a:spLocks noGrp="1"/>
          </p:cNvSpPr>
          <p:nvPr>
            <p:ph type="sldNum" sz="quarter" idx="12"/>
          </p:nvPr>
        </p:nvSpPr>
        <p:spPr/>
        <p:txBody>
          <a:bodyPr/>
          <a:lstStyle/>
          <a:p>
            <a:fld id="{397420BB-92CE-4B56-9B5D-7EA17305B6AE}" type="slidenum">
              <a:rPr kumimoji="1" lang="ja-JP" altLang="en-US" smtClean="0"/>
              <a:t>15</a:t>
            </a:fld>
            <a:endParaRPr kumimoji="1" lang="ja-JP" altLang="en-US"/>
          </a:p>
        </p:txBody>
      </p:sp>
      <p:sp>
        <p:nvSpPr>
          <p:cNvPr id="8" name="テキスト ボックス 7"/>
          <p:cNvSpPr txBox="1"/>
          <p:nvPr/>
        </p:nvSpPr>
        <p:spPr>
          <a:xfrm>
            <a:off x="792120" y="1344895"/>
            <a:ext cx="10586197" cy="338554"/>
          </a:xfrm>
          <a:prstGeom prst="rect">
            <a:avLst/>
          </a:prstGeom>
          <a:noFill/>
          <a:ln>
            <a:solidFill>
              <a:schemeClr val="tx1"/>
            </a:solidFill>
          </a:ln>
        </p:spPr>
        <p:txBody>
          <a:bodyPr wrap="square" rtlCol="0">
            <a:spAutoFit/>
          </a:bodyPr>
          <a:lstStyle/>
          <a:p>
            <a:pPr algn="just"/>
            <a:r>
              <a:rPr kumimoji="1" lang="ja-JP" altLang="en-US" sz="1600" dirty="0" smtClean="0"/>
              <a:t>ヘルスツーリズムの定義</a:t>
            </a:r>
            <a:endParaRPr kumimoji="1" lang="ja-JP" altLang="en-US" sz="1600" dirty="0"/>
          </a:p>
        </p:txBody>
      </p:sp>
      <p:sp>
        <p:nvSpPr>
          <p:cNvPr id="10" name="テキスト ボックス 9"/>
          <p:cNvSpPr txBox="1"/>
          <p:nvPr/>
        </p:nvSpPr>
        <p:spPr>
          <a:xfrm>
            <a:off x="793447" y="1767636"/>
            <a:ext cx="10586197" cy="1569660"/>
          </a:xfrm>
          <a:prstGeom prst="rect">
            <a:avLst/>
          </a:prstGeom>
          <a:noFill/>
          <a:ln>
            <a:noFill/>
          </a:ln>
        </p:spPr>
        <p:txBody>
          <a:bodyPr wrap="square" rtlCol="0">
            <a:spAutoFit/>
          </a:bodyPr>
          <a:lstStyle/>
          <a:p>
            <a:pPr marL="285750" indent="-285750" algn="just">
              <a:buFont typeface="Arial" panose="020B0604020202020204" pitchFamily="34" charset="0"/>
              <a:buChar char="•"/>
            </a:pPr>
            <a:r>
              <a:rPr lang="ja-JP" altLang="en-US" sz="1600" dirty="0"/>
              <a:t>自然豊かな地域を訪れ、そこにある自然、温泉</a:t>
            </a:r>
            <a:r>
              <a:rPr lang="ja-JP" altLang="en-US" sz="1600" dirty="0" smtClean="0"/>
              <a:t>や身体</a:t>
            </a:r>
            <a:r>
              <a:rPr lang="ja-JP" altLang="en-US" sz="1600" dirty="0"/>
              <a:t>に優しい料理を味わい、心身ともに癒され、健康を回復・増進・保</a:t>
            </a:r>
            <a:r>
              <a:rPr lang="ja-JP" altLang="en-US" sz="1600" dirty="0" smtClean="0"/>
              <a:t>持する新しい</a:t>
            </a:r>
            <a:r>
              <a:rPr lang="ja-JP" altLang="en-US" sz="1600" dirty="0"/>
              <a:t>観光形態であり、</a:t>
            </a:r>
            <a:r>
              <a:rPr lang="ja-JP" altLang="en-US" sz="1600" u="sng" dirty="0"/>
              <a:t>医療に近いものからレジャーに近いもの</a:t>
            </a:r>
            <a:r>
              <a:rPr lang="ja-JP" altLang="en-US" sz="1600" u="sng" dirty="0" smtClean="0"/>
              <a:t>まで様々</a:t>
            </a:r>
            <a:r>
              <a:rPr lang="ja-JP" altLang="en-US" sz="1600" u="sng" dirty="0"/>
              <a:t>なものが</a:t>
            </a:r>
            <a:r>
              <a:rPr lang="ja-JP" altLang="en-US" sz="1600" u="sng" dirty="0" smtClean="0"/>
              <a:t>含まれる</a:t>
            </a:r>
            <a:r>
              <a:rPr lang="ja-JP" altLang="en-US" sz="1600" dirty="0" smtClean="0"/>
              <a:t>（</a:t>
            </a:r>
            <a:r>
              <a:rPr kumimoji="1" lang="ja-JP" altLang="en-US" sz="1600" dirty="0" smtClean="0"/>
              <a:t>観光立国推進基本計画）</a:t>
            </a:r>
            <a:endParaRPr kumimoji="1" lang="en-US" altLang="ja-JP" sz="1600" dirty="0" smtClean="0"/>
          </a:p>
          <a:p>
            <a:pPr marL="285750" indent="-285750" algn="just">
              <a:buFont typeface="Arial" panose="020B0604020202020204" pitchFamily="34" charset="0"/>
              <a:buChar char="•"/>
            </a:pPr>
            <a:r>
              <a:rPr lang="ja-JP" altLang="en-US" sz="1600" dirty="0"/>
              <a:t>健康・未病・病気の方、また老人・成人から子供まですべての人々に対し、</a:t>
            </a:r>
            <a:r>
              <a:rPr lang="ja-JP" altLang="en-US" sz="1600" u="sng" dirty="0"/>
              <a:t>科学的根拠に基づく健康増進（</a:t>
            </a:r>
            <a:r>
              <a:rPr lang="en-US" altLang="ja-JP" sz="1600" u="sng" dirty="0"/>
              <a:t>EBH</a:t>
            </a:r>
            <a:r>
              <a:rPr lang="en-US" altLang="ja-JP" sz="1600" u="sng" dirty="0" smtClean="0"/>
              <a:t>: Evidence </a:t>
            </a:r>
            <a:r>
              <a:rPr lang="en-US" altLang="ja-JP" sz="1600" u="sng" dirty="0"/>
              <a:t>Based Health</a:t>
            </a:r>
            <a:r>
              <a:rPr lang="ja-JP" altLang="en-US" sz="1600" u="sng" dirty="0"/>
              <a:t>）</a:t>
            </a:r>
            <a:r>
              <a:rPr lang="ja-JP" altLang="en-US" sz="1600" dirty="0"/>
              <a:t>を理念に、旅をきっかけに</a:t>
            </a:r>
            <a:r>
              <a:rPr lang="ja-JP" altLang="en-US" sz="1600" u="sng" dirty="0"/>
              <a:t>健康増進・維持・回復・疾病予防に寄与</a:t>
            </a:r>
            <a:r>
              <a:rPr lang="ja-JP" altLang="en-US" sz="1600" u="sng" dirty="0" smtClean="0"/>
              <a:t>するもの</a:t>
            </a:r>
            <a:r>
              <a:rPr lang="ja-JP" altLang="en-US" sz="1600" dirty="0" smtClean="0"/>
              <a:t>（特定非営利活動法人日本ヘルスツーリズム振興機構）</a:t>
            </a:r>
            <a:endParaRPr kumimoji="1" lang="ja-JP" altLang="en-US" sz="1600" dirty="0"/>
          </a:p>
        </p:txBody>
      </p:sp>
      <p:sp>
        <p:nvSpPr>
          <p:cNvPr id="11" name="テキスト ボックス 10"/>
          <p:cNvSpPr txBox="1"/>
          <p:nvPr/>
        </p:nvSpPr>
        <p:spPr>
          <a:xfrm>
            <a:off x="793448" y="3516936"/>
            <a:ext cx="10586197" cy="338554"/>
          </a:xfrm>
          <a:prstGeom prst="rect">
            <a:avLst/>
          </a:prstGeom>
          <a:noFill/>
          <a:ln>
            <a:solidFill>
              <a:schemeClr val="tx1"/>
            </a:solidFill>
          </a:ln>
        </p:spPr>
        <p:txBody>
          <a:bodyPr wrap="square" rtlCol="0">
            <a:spAutoFit/>
          </a:bodyPr>
          <a:lstStyle/>
          <a:p>
            <a:pPr algn="just"/>
            <a:r>
              <a:rPr kumimoji="1" lang="ja-JP" altLang="en-US" sz="1600" dirty="0" smtClean="0"/>
              <a:t>新・湯治の定義</a:t>
            </a:r>
            <a:endParaRPr kumimoji="1" lang="ja-JP" altLang="en-US" sz="1600" dirty="0"/>
          </a:p>
        </p:txBody>
      </p:sp>
      <p:sp>
        <p:nvSpPr>
          <p:cNvPr id="12" name="テキスト ボックス 11"/>
          <p:cNvSpPr txBox="1"/>
          <p:nvPr/>
        </p:nvSpPr>
        <p:spPr>
          <a:xfrm>
            <a:off x="795133" y="3932787"/>
            <a:ext cx="10586197" cy="2185214"/>
          </a:xfrm>
          <a:prstGeom prst="rect">
            <a:avLst/>
          </a:prstGeom>
          <a:noFill/>
          <a:ln>
            <a:noFill/>
          </a:ln>
        </p:spPr>
        <p:txBody>
          <a:bodyPr wrap="square" rtlCol="0">
            <a:spAutoFit/>
          </a:bodyPr>
          <a:lstStyle/>
          <a:p>
            <a:pPr marL="285750" indent="-285750" algn="just">
              <a:buFont typeface="Arial" panose="020B0604020202020204" pitchFamily="34" charset="0"/>
              <a:buChar char="•"/>
            </a:pPr>
            <a:r>
              <a:rPr lang="ja-JP" altLang="en-US" sz="1600" dirty="0"/>
              <a:t>温泉地訪問者が、温泉入浴に加えて、周辺の自然、歴史・文化、食などを</a:t>
            </a:r>
            <a:r>
              <a:rPr lang="ja-JP" altLang="en-US" sz="1600" dirty="0" smtClean="0"/>
              <a:t>活かした</a:t>
            </a:r>
            <a:r>
              <a:rPr lang="ja-JP" altLang="en-US" sz="1600" dirty="0"/>
              <a:t>多様な</a:t>
            </a:r>
            <a:r>
              <a:rPr lang="ja-JP" altLang="en-US" sz="1600" dirty="0" smtClean="0"/>
              <a:t>プログラムを</a:t>
            </a:r>
            <a:r>
              <a:rPr lang="ja-JP" altLang="en-US" sz="1600" dirty="0"/>
              <a:t>楽しみ、地域の人や他の訪問者とふれあい、</a:t>
            </a:r>
            <a:r>
              <a:rPr lang="ja-JP" altLang="en-US" sz="1600" dirty="0" smtClean="0"/>
              <a:t>心身ともに</a:t>
            </a:r>
            <a:r>
              <a:rPr lang="ja-JP" altLang="en-US" sz="1600" dirty="0"/>
              <a:t>元気になること</a:t>
            </a:r>
          </a:p>
          <a:p>
            <a:pPr marL="285750" indent="-285750" algn="just">
              <a:buFont typeface="Arial" panose="020B0604020202020204" pitchFamily="34" charset="0"/>
              <a:buChar char="•"/>
            </a:pPr>
            <a:r>
              <a:rPr lang="ja-JP" altLang="en-US" sz="1600" dirty="0" smtClean="0"/>
              <a:t>年代</a:t>
            </a:r>
            <a:r>
              <a:rPr lang="ja-JP" altLang="en-US" sz="1600" dirty="0"/>
              <a:t>、国籍を問わず楽しめること</a:t>
            </a:r>
          </a:p>
          <a:p>
            <a:pPr marL="285750" indent="-285750" algn="just">
              <a:buFont typeface="Arial" panose="020B0604020202020204" pitchFamily="34" charset="0"/>
              <a:buChar char="•"/>
            </a:pPr>
            <a:r>
              <a:rPr lang="ja-JP" altLang="en-US" sz="1600" dirty="0" smtClean="0"/>
              <a:t>滞在</a:t>
            </a:r>
            <a:r>
              <a:rPr lang="ja-JP" altLang="en-US" sz="1600" dirty="0"/>
              <a:t>期間を問わないが、より長期の滞在を行うことが</a:t>
            </a:r>
            <a:r>
              <a:rPr lang="ja-JP" altLang="en-US" sz="1600" dirty="0" smtClean="0"/>
              <a:t>効果的</a:t>
            </a:r>
            <a:endParaRPr lang="en-US" altLang="ja-JP" sz="1600" dirty="0" smtClean="0"/>
          </a:p>
          <a:p>
            <a:pPr algn="just"/>
            <a:endParaRPr lang="en-US" altLang="ja-JP" sz="1600" dirty="0" smtClean="0"/>
          </a:p>
          <a:p>
            <a:pPr marL="285750" indent="-285750" algn="just">
              <a:buFont typeface="Wingdings" panose="05000000000000000000" pitchFamily="2" charset="2"/>
              <a:buChar char="Ø"/>
            </a:pPr>
            <a:r>
              <a:rPr lang="ja-JP" altLang="en-US" sz="1400" dirty="0"/>
              <a:t>従来の「湯治」のイメージであった</a:t>
            </a:r>
            <a:r>
              <a:rPr lang="ja-JP" altLang="en-US" sz="1400" u="sng" dirty="0"/>
              <a:t>「</a:t>
            </a:r>
            <a:r>
              <a:rPr lang="ja-JP" altLang="en-US" sz="1400" u="sng" dirty="0" smtClean="0"/>
              <a:t>主に</a:t>
            </a:r>
            <a:r>
              <a:rPr lang="ja-JP" altLang="en-US" sz="1400" u="sng" dirty="0"/>
              <a:t>温泉入浴を中心とした療養」を含みつつ、</a:t>
            </a:r>
            <a:r>
              <a:rPr lang="ja-JP" altLang="en-US" sz="1400" dirty="0"/>
              <a:t>より積極的に周辺の自然環境や</a:t>
            </a:r>
            <a:r>
              <a:rPr lang="ja-JP" altLang="en-US" sz="1400" dirty="0" smtClean="0"/>
              <a:t>歴史</a:t>
            </a:r>
            <a:r>
              <a:rPr lang="ja-JP" altLang="en-US" sz="1400" dirty="0"/>
              <a:t>・文化、食等に触れるようなプログラムを経験し、</a:t>
            </a:r>
            <a:r>
              <a:rPr lang="ja-JP" altLang="en-US" sz="1400" u="sng" dirty="0"/>
              <a:t>温泉地全体を</a:t>
            </a:r>
            <a:r>
              <a:rPr lang="ja-JP" altLang="en-US" sz="1400" u="sng" dirty="0" smtClean="0"/>
              <a:t>楽しみながら</a:t>
            </a:r>
            <a:r>
              <a:rPr lang="ja-JP" altLang="en-US" sz="1400" u="sng" dirty="0"/>
              <a:t>、心身ともにリフレッシュ</a:t>
            </a:r>
            <a:r>
              <a:rPr lang="ja-JP" altLang="en-US" sz="1400" dirty="0" smtClean="0"/>
              <a:t>すること</a:t>
            </a:r>
            <a:endParaRPr lang="en-US" altLang="ja-JP" sz="1400" dirty="0" smtClean="0"/>
          </a:p>
          <a:p>
            <a:pPr marL="285750" indent="-285750" algn="just">
              <a:buFont typeface="Wingdings" panose="05000000000000000000" pitchFamily="2" charset="2"/>
              <a:buChar char="Ø"/>
            </a:pPr>
            <a:r>
              <a:rPr lang="ja-JP" altLang="en-US" sz="1400" u="sng" dirty="0"/>
              <a:t>療養や</a:t>
            </a:r>
            <a:r>
              <a:rPr lang="ja-JP" altLang="en-US" sz="1400" u="sng" dirty="0" smtClean="0"/>
              <a:t>ストレス</a:t>
            </a:r>
            <a:r>
              <a:rPr lang="ja-JP" altLang="en-US" sz="1400" u="sng" dirty="0"/>
              <a:t>軽減、リフレッシュの効果を可能な限り科学的に明らかにし</a:t>
            </a:r>
            <a:r>
              <a:rPr lang="ja-JP" altLang="en-US" sz="1400" dirty="0"/>
              <a:t>、「新・湯治」</a:t>
            </a:r>
            <a:r>
              <a:rPr lang="ja-JP" altLang="en-US" sz="1400" dirty="0" smtClean="0"/>
              <a:t>の広報</a:t>
            </a:r>
            <a:r>
              <a:rPr lang="ja-JP" altLang="en-US" sz="1400" dirty="0"/>
              <a:t>や、プログラムの改善に活用していく</a:t>
            </a:r>
            <a:endParaRPr kumimoji="1" lang="ja-JP" altLang="en-US" sz="1400" dirty="0"/>
          </a:p>
        </p:txBody>
      </p:sp>
      <p:sp>
        <p:nvSpPr>
          <p:cNvPr id="13" name="テキスト ボックス 12"/>
          <p:cNvSpPr txBox="1"/>
          <p:nvPr/>
        </p:nvSpPr>
        <p:spPr>
          <a:xfrm>
            <a:off x="818987" y="6138410"/>
            <a:ext cx="10567281" cy="461665"/>
          </a:xfrm>
          <a:prstGeom prst="rect">
            <a:avLst/>
          </a:prstGeom>
          <a:noFill/>
        </p:spPr>
        <p:txBody>
          <a:bodyPr wrap="square" rtlCol="0">
            <a:spAutoFit/>
          </a:bodyPr>
          <a:lstStyle/>
          <a:p>
            <a:pPr algn="just"/>
            <a:r>
              <a:rPr kumimoji="1" lang="ja-JP" altLang="en-US" sz="1200" dirty="0" smtClean="0"/>
              <a:t>（出典）自然等の地域資源を活かした温泉地の活性化に関する有識者会議（</a:t>
            </a:r>
            <a:r>
              <a:rPr kumimoji="1" lang="en-US" altLang="ja-JP" sz="1200" dirty="0" smtClean="0"/>
              <a:t>2017</a:t>
            </a:r>
            <a:r>
              <a:rPr kumimoji="1" lang="ja-JP" altLang="en-US" sz="1200" dirty="0" smtClean="0"/>
              <a:t>）</a:t>
            </a:r>
            <a:r>
              <a:rPr kumimoji="1" lang="en-US" altLang="ja-JP" sz="1200" dirty="0" smtClean="0"/>
              <a:t>『</a:t>
            </a:r>
            <a:r>
              <a:rPr kumimoji="1" lang="ja-JP" altLang="en-US" sz="1200" dirty="0" smtClean="0"/>
              <a:t>自然等の地域資源を活かした温泉地の活性化に向けた提言～「新・湯治 － </a:t>
            </a:r>
            <a:r>
              <a:rPr kumimoji="1" lang="en-US" altLang="ja-JP" sz="1200" dirty="0" smtClean="0"/>
              <a:t>ONSEN stay</a:t>
            </a:r>
            <a:r>
              <a:rPr kumimoji="1" lang="ja-JP" altLang="en-US" sz="1200" dirty="0" smtClean="0"/>
              <a:t>」の推進～</a:t>
            </a:r>
            <a:r>
              <a:rPr kumimoji="1" lang="en-US" altLang="ja-JP" sz="1200" dirty="0" smtClean="0"/>
              <a:t>』</a:t>
            </a:r>
            <a:endParaRPr kumimoji="1" lang="ja-JP" altLang="en-US" sz="1200" dirty="0"/>
          </a:p>
        </p:txBody>
      </p:sp>
    </p:spTree>
    <p:extLst>
      <p:ext uri="{BB962C8B-B14F-4D97-AF65-F5344CB8AC3E}">
        <p14:creationId xmlns:p14="http://schemas.microsoft.com/office/powerpoint/2010/main" val="9630226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p:cNvPicPr>
            <a:picLocks noChangeAspect="1"/>
          </p:cNvPicPr>
          <p:nvPr/>
        </p:nvPicPr>
        <p:blipFill>
          <a:blip r:embed="rId2"/>
          <a:stretch>
            <a:fillRect/>
          </a:stretch>
        </p:blipFill>
        <p:spPr>
          <a:xfrm>
            <a:off x="9937331" y="208311"/>
            <a:ext cx="1605404" cy="656600"/>
          </a:xfrm>
          <a:prstGeom prst="rect">
            <a:avLst/>
          </a:prstGeom>
        </p:spPr>
      </p:pic>
      <p:sp>
        <p:nvSpPr>
          <p:cNvPr id="3" name="テキスト ボックス 2"/>
          <p:cNvSpPr txBox="1"/>
          <p:nvPr/>
        </p:nvSpPr>
        <p:spPr>
          <a:xfrm>
            <a:off x="792120" y="1344895"/>
            <a:ext cx="10586197" cy="1569660"/>
          </a:xfrm>
          <a:prstGeom prst="rect">
            <a:avLst/>
          </a:prstGeom>
          <a:noFill/>
          <a:ln>
            <a:solidFill>
              <a:schemeClr val="tx1"/>
            </a:solidFill>
          </a:ln>
        </p:spPr>
        <p:txBody>
          <a:bodyPr wrap="square" rtlCol="0">
            <a:spAutoFit/>
          </a:bodyPr>
          <a:lstStyle/>
          <a:p>
            <a:pPr marL="285750" indent="-285750" algn="just">
              <a:buFont typeface="Arial" panose="020B0604020202020204" pitchFamily="34" charset="0"/>
              <a:buChar char="•"/>
            </a:pPr>
            <a:r>
              <a:rPr lang="ja-JP" altLang="en-US" sz="1600" dirty="0"/>
              <a:t>これまでも温泉は療養に活用されてきたものの、日本</a:t>
            </a:r>
            <a:r>
              <a:rPr kumimoji="1" lang="ja-JP" altLang="en-US" sz="1600" dirty="0" smtClean="0"/>
              <a:t>において、療養と保養・ウェルネスを両輪として温泉の利用をさらに進めていくのであれば、医師へのさらなる浸透を図るため、エビデンスの蓄積・共有を図る仕組みを強化することが望まれる</a:t>
            </a:r>
            <a:endParaRPr kumimoji="1" lang="en-US" altLang="ja-JP" sz="1600" dirty="0" smtClean="0"/>
          </a:p>
          <a:p>
            <a:pPr marL="285750" indent="-285750" algn="just">
              <a:buFont typeface="Arial" panose="020B0604020202020204" pitchFamily="34" charset="0"/>
              <a:buChar char="•"/>
            </a:pPr>
            <a:endParaRPr lang="en-US" altLang="ja-JP" sz="1600" dirty="0"/>
          </a:p>
          <a:p>
            <a:pPr marL="285750" indent="-285750" algn="just">
              <a:buFont typeface="Arial" panose="020B0604020202020204" pitchFamily="34" charset="0"/>
              <a:buChar char="•"/>
            </a:pPr>
            <a:r>
              <a:rPr kumimoji="1" lang="ja-JP" altLang="en-US" sz="1600" dirty="0" smtClean="0"/>
              <a:t>エビデンスの蓄積・共有を図る仕組みを強化するための財源としては、入湯税の税率引き上げも選択肢の一つになり得る</a:t>
            </a:r>
            <a:endParaRPr kumimoji="1" lang="ja-JP" altLang="en-US" sz="1600" dirty="0"/>
          </a:p>
        </p:txBody>
      </p:sp>
      <p:sp>
        <p:nvSpPr>
          <p:cNvPr id="7" name="テキスト ボックス 6"/>
          <p:cNvSpPr txBox="1"/>
          <p:nvPr/>
        </p:nvSpPr>
        <p:spPr>
          <a:xfrm>
            <a:off x="811035" y="485022"/>
            <a:ext cx="8754384" cy="461665"/>
          </a:xfrm>
          <a:prstGeom prst="rect">
            <a:avLst/>
          </a:prstGeom>
          <a:noFill/>
        </p:spPr>
        <p:txBody>
          <a:bodyPr wrap="square" rtlCol="0">
            <a:spAutoFit/>
          </a:bodyPr>
          <a:lstStyle/>
          <a:p>
            <a:r>
              <a:rPr kumimoji="1" lang="ja-JP" altLang="en-US" sz="2400" dirty="0" smtClean="0"/>
              <a:t>エビデンスの蓄積・共有を図る仕組みの強化に向けて</a:t>
            </a:r>
            <a:endParaRPr kumimoji="1" lang="ja-JP" altLang="en-US" sz="2400" dirty="0"/>
          </a:p>
        </p:txBody>
      </p:sp>
      <p:sp>
        <p:nvSpPr>
          <p:cNvPr id="5" name="テキスト ボックス 4"/>
          <p:cNvSpPr txBox="1"/>
          <p:nvPr/>
        </p:nvSpPr>
        <p:spPr>
          <a:xfrm>
            <a:off x="811035" y="3083811"/>
            <a:ext cx="4345427" cy="307777"/>
          </a:xfrm>
          <a:prstGeom prst="rect">
            <a:avLst/>
          </a:prstGeom>
          <a:noFill/>
        </p:spPr>
        <p:txBody>
          <a:bodyPr wrap="square" rtlCol="0">
            <a:spAutoFit/>
          </a:bodyPr>
          <a:lstStyle/>
          <a:p>
            <a:pPr algn="ctr"/>
            <a:r>
              <a:rPr kumimoji="1" lang="ja-JP" altLang="en-US" sz="1400" dirty="0" smtClean="0"/>
              <a:t>入湯税の概要</a:t>
            </a:r>
            <a:endParaRPr kumimoji="1" lang="ja-JP" altLang="en-US" sz="1400" dirty="0"/>
          </a:p>
        </p:txBody>
      </p:sp>
      <p:sp>
        <p:nvSpPr>
          <p:cNvPr id="2" name="テキスト ボックス 1"/>
          <p:cNvSpPr txBox="1"/>
          <p:nvPr/>
        </p:nvSpPr>
        <p:spPr>
          <a:xfrm>
            <a:off x="800072" y="3499695"/>
            <a:ext cx="4356390" cy="2462213"/>
          </a:xfrm>
          <a:prstGeom prst="rect">
            <a:avLst/>
          </a:prstGeom>
          <a:noFill/>
          <a:ln>
            <a:noFill/>
          </a:ln>
        </p:spPr>
        <p:txBody>
          <a:bodyPr wrap="square" rtlCol="0">
            <a:spAutoFit/>
          </a:bodyPr>
          <a:lstStyle/>
          <a:p>
            <a:r>
              <a:rPr kumimoji="1" lang="ja-JP" altLang="en-US" sz="1400" dirty="0" smtClean="0"/>
              <a:t>市町村が鉱泉浴場入湯客から徴収する目的税</a:t>
            </a:r>
            <a:endParaRPr kumimoji="1" lang="en-US" altLang="ja-JP" sz="1400" dirty="0" smtClean="0"/>
          </a:p>
          <a:p>
            <a:endParaRPr lang="en-US" altLang="ja-JP" sz="1400" dirty="0"/>
          </a:p>
          <a:p>
            <a:r>
              <a:rPr kumimoji="1" lang="ja-JP" altLang="en-US" sz="1400" dirty="0" smtClean="0"/>
              <a:t>（使途）</a:t>
            </a:r>
            <a:endParaRPr kumimoji="1" lang="en-US" altLang="ja-JP" sz="1400" dirty="0" smtClean="0"/>
          </a:p>
          <a:p>
            <a:pPr marL="285750" indent="-285750">
              <a:buFont typeface="Arial" panose="020B0604020202020204" pitchFamily="34" charset="0"/>
              <a:buChar char="•"/>
            </a:pPr>
            <a:r>
              <a:rPr kumimoji="1" lang="ja-JP" altLang="en-US" sz="1400" dirty="0" smtClean="0"/>
              <a:t>環境衛生施設</a:t>
            </a:r>
            <a:endParaRPr kumimoji="1" lang="en-US" altLang="ja-JP" sz="1400" dirty="0" smtClean="0"/>
          </a:p>
          <a:p>
            <a:pPr marL="285750" indent="-285750">
              <a:buFont typeface="Arial" panose="020B0604020202020204" pitchFamily="34" charset="0"/>
              <a:buChar char="•"/>
            </a:pPr>
            <a:r>
              <a:rPr kumimoji="1" lang="ja-JP" altLang="en-US" sz="1400" dirty="0" smtClean="0"/>
              <a:t>鉱泉源の保護管理施設</a:t>
            </a:r>
            <a:endParaRPr kumimoji="1" lang="en-US" altLang="ja-JP" sz="1400" dirty="0" smtClean="0"/>
          </a:p>
          <a:p>
            <a:pPr marL="285750" indent="-285750">
              <a:buFont typeface="Arial" panose="020B0604020202020204" pitchFamily="34" charset="0"/>
              <a:buChar char="•"/>
            </a:pPr>
            <a:r>
              <a:rPr kumimoji="1" lang="ja-JP" altLang="en-US" sz="1400" dirty="0" smtClean="0"/>
              <a:t>消防施設その他消防活動に必要な施設</a:t>
            </a:r>
            <a:endParaRPr kumimoji="1" lang="en-US" altLang="ja-JP" sz="1400" dirty="0" smtClean="0"/>
          </a:p>
          <a:p>
            <a:pPr marL="285750" indent="-285750">
              <a:buFont typeface="Arial" panose="020B0604020202020204" pitchFamily="34" charset="0"/>
              <a:buChar char="•"/>
            </a:pPr>
            <a:r>
              <a:rPr kumimoji="1" lang="ja-JP" altLang="en-US" sz="1400" dirty="0" smtClean="0"/>
              <a:t>観光の振興（観光施設の整備を含む）</a:t>
            </a:r>
            <a:endParaRPr kumimoji="1" lang="en-US" altLang="ja-JP" sz="1400" dirty="0" smtClean="0"/>
          </a:p>
          <a:p>
            <a:pPr marL="285750" indent="-285750">
              <a:buFont typeface="Arial" panose="020B0604020202020204" pitchFamily="34" charset="0"/>
              <a:buChar char="•"/>
            </a:pPr>
            <a:endParaRPr lang="en-US" altLang="ja-JP" sz="1400" dirty="0"/>
          </a:p>
          <a:p>
            <a:r>
              <a:rPr kumimoji="1" lang="ja-JP" altLang="en-US" sz="1400" dirty="0" smtClean="0"/>
              <a:t>標準税率：</a:t>
            </a:r>
            <a:r>
              <a:rPr kumimoji="1" lang="en-US" altLang="ja-JP" sz="1400" dirty="0" smtClean="0"/>
              <a:t>1</a:t>
            </a:r>
            <a:r>
              <a:rPr kumimoji="1" lang="ja-JP" altLang="en-US" sz="1400" dirty="0" smtClean="0"/>
              <a:t>人</a:t>
            </a:r>
            <a:r>
              <a:rPr kumimoji="1" lang="en-US" altLang="ja-JP" sz="1400" dirty="0" smtClean="0"/>
              <a:t>1</a:t>
            </a:r>
            <a:r>
              <a:rPr kumimoji="1" lang="ja-JP" altLang="en-US" sz="1400" dirty="0" smtClean="0"/>
              <a:t>日</a:t>
            </a:r>
            <a:r>
              <a:rPr kumimoji="1" lang="en-US" altLang="ja-JP" sz="1400" dirty="0" smtClean="0"/>
              <a:t>150</a:t>
            </a:r>
            <a:r>
              <a:rPr kumimoji="1" lang="ja-JP" altLang="en-US" sz="1400" dirty="0" smtClean="0"/>
              <a:t>円</a:t>
            </a:r>
            <a:endParaRPr kumimoji="1" lang="en-US" altLang="ja-JP" sz="1400" dirty="0" smtClean="0"/>
          </a:p>
          <a:p>
            <a:endParaRPr lang="en-US" altLang="ja-JP" sz="1400" dirty="0"/>
          </a:p>
          <a:p>
            <a:r>
              <a:rPr kumimoji="1" lang="ja-JP" altLang="en-US" sz="1400" dirty="0" smtClean="0"/>
              <a:t>税収（</a:t>
            </a:r>
            <a:r>
              <a:rPr kumimoji="1" lang="en-US" altLang="ja-JP" sz="1400" dirty="0" smtClean="0"/>
              <a:t>2017</a:t>
            </a:r>
            <a:r>
              <a:rPr kumimoji="1" lang="ja-JP" altLang="en-US" sz="1400" dirty="0" smtClean="0"/>
              <a:t>年度）：</a:t>
            </a:r>
            <a:r>
              <a:rPr kumimoji="1" lang="en-US" altLang="ja-JP" sz="1400" dirty="0" smtClean="0"/>
              <a:t>227</a:t>
            </a:r>
            <a:r>
              <a:rPr kumimoji="1" lang="ja-JP" altLang="en-US" sz="1400" dirty="0" smtClean="0"/>
              <a:t>億円</a:t>
            </a:r>
            <a:endParaRPr kumimoji="1" lang="en-US" altLang="ja-JP" sz="1400" dirty="0" smtClean="0"/>
          </a:p>
        </p:txBody>
      </p:sp>
      <p:sp>
        <p:nvSpPr>
          <p:cNvPr id="8" name="テキスト ボックス 7"/>
          <p:cNvSpPr txBox="1"/>
          <p:nvPr/>
        </p:nvSpPr>
        <p:spPr>
          <a:xfrm>
            <a:off x="5501825" y="3083811"/>
            <a:ext cx="5876491" cy="307777"/>
          </a:xfrm>
          <a:prstGeom prst="rect">
            <a:avLst/>
          </a:prstGeom>
          <a:noFill/>
        </p:spPr>
        <p:txBody>
          <a:bodyPr wrap="square" rtlCol="0">
            <a:spAutoFit/>
          </a:bodyPr>
          <a:lstStyle/>
          <a:p>
            <a:pPr algn="ctr"/>
            <a:r>
              <a:rPr kumimoji="1" lang="ja-JP" altLang="en-US" sz="1400" dirty="0" smtClean="0"/>
              <a:t>入湯税の超過課税実施状況</a:t>
            </a:r>
            <a:endParaRPr kumimoji="1" lang="ja-JP" altLang="en-US" sz="1400" dirty="0"/>
          </a:p>
        </p:txBody>
      </p:sp>
      <p:sp>
        <p:nvSpPr>
          <p:cNvPr id="4" name="スライド番号プレースホルダー 3"/>
          <p:cNvSpPr>
            <a:spLocks noGrp="1"/>
          </p:cNvSpPr>
          <p:nvPr>
            <p:ph type="sldNum" sz="quarter" idx="12"/>
          </p:nvPr>
        </p:nvSpPr>
        <p:spPr/>
        <p:txBody>
          <a:bodyPr/>
          <a:lstStyle/>
          <a:p>
            <a:fld id="{397420BB-92CE-4B56-9B5D-7EA17305B6AE}" type="slidenum">
              <a:rPr kumimoji="1" lang="ja-JP" altLang="en-US" smtClean="0"/>
              <a:t>16</a:t>
            </a:fld>
            <a:endParaRPr kumimoji="1" lang="ja-JP" altLang="en-US"/>
          </a:p>
        </p:txBody>
      </p:sp>
      <p:sp>
        <p:nvSpPr>
          <p:cNvPr id="11" name="テキスト ボックス 10"/>
          <p:cNvSpPr txBox="1"/>
          <p:nvPr/>
        </p:nvSpPr>
        <p:spPr>
          <a:xfrm>
            <a:off x="5342801" y="6356635"/>
            <a:ext cx="3832526" cy="276999"/>
          </a:xfrm>
          <a:prstGeom prst="rect">
            <a:avLst/>
          </a:prstGeom>
          <a:noFill/>
        </p:spPr>
        <p:txBody>
          <a:bodyPr wrap="square" rtlCol="0">
            <a:spAutoFit/>
          </a:bodyPr>
          <a:lstStyle/>
          <a:p>
            <a:pPr algn="just"/>
            <a:r>
              <a:rPr kumimoji="1" lang="ja-JP" altLang="en-US" sz="1200" dirty="0" smtClean="0"/>
              <a:t>（出典）各種資料より作成</a:t>
            </a:r>
            <a:endParaRPr kumimoji="1" lang="ja-JP" altLang="en-US" sz="1200" dirty="0"/>
          </a:p>
        </p:txBody>
      </p:sp>
      <p:pic>
        <p:nvPicPr>
          <p:cNvPr id="10" name="図 9"/>
          <p:cNvPicPr>
            <a:picLocks noChangeAspect="1"/>
          </p:cNvPicPr>
          <p:nvPr/>
        </p:nvPicPr>
        <p:blipFill>
          <a:blip r:embed="rId3"/>
          <a:stretch>
            <a:fillRect/>
          </a:stretch>
        </p:blipFill>
        <p:spPr>
          <a:xfrm>
            <a:off x="5501825" y="3463361"/>
            <a:ext cx="5876491" cy="2893060"/>
          </a:xfrm>
          <a:prstGeom prst="rect">
            <a:avLst/>
          </a:prstGeom>
        </p:spPr>
      </p:pic>
    </p:spTree>
    <p:extLst>
      <p:ext uri="{BB962C8B-B14F-4D97-AF65-F5344CB8AC3E}">
        <p14:creationId xmlns:p14="http://schemas.microsoft.com/office/powerpoint/2010/main" val="22916940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p:cNvPicPr>
            <a:picLocks noChangeAspect="1"/>
          </p:cNvPicPr>
          <p:nvPr/>
        </p:nvPicPr>
        <p:blipFill>
          <a:blip r:embed="rId2"/>
          <a:stretch>
            <a:fillRect/>
          </a:stretch>
        </p:blipFill>
        <p:spPr>
          <a:xfrm>
            <a:off x="9937331" y="208311"/>
            <a:ext cx="1605404" cy="656600"/>
          </a:xfrm>
          <a:prstGeom prst="rect">
            <a:avLst/>
          </a:prstGeom>
        </p:spPr>
      </p:pic>
      <p:sp>
        <p:nvSpPr>
          <p:cNvPr id="12" name="テキスト ボックス 11"/>
          <p:cNvSpPr txBox="1"/>
          <p:nvPr/>
        </p:nvSpPr>
        <p:spPr>
          <a:xfrm>
            <a:off x="993907" y="2854491"/>
            <a:ext cx="10193577" cy="2246769"/>
          </a:xfrm>
          <a:prstGeom prst="rect">
            <a:avLst/>
          </a:prstGeom>
          <a:noFill/>
          <a:ln>
            <a:noFill/>
          </a:ln>
        </p:spPr>
        <p:txBody>
          <a:bodyPr wrap="square" rtlCol="0">
            <a:spAutoFit/>
          </a:bodyPr>
          <a:lstStyle/>
          <a:p>
            <a:r>
              <a:rPr kumimoji="1" lang="ja-JP" altLang="en-US" sz="2800" dirty="0" smtClean="0"/>
              <a:t>１．豊富温泉の動向</a:t>
            </a:r>
            <a:endParaRPr kumimoji="1" lang="en-US" altLang="ja-JP" sz="2800" dirty="0" smtClean="0"/>
          </a:p>
          <a:p>
            <a:endParaRPr lang="en-US" altLang="ja-JP" sz="2800" dirty="0"/>
          </a:p>
          <a:p>
            <a:r>
              <a:rPr lang="ja-JP" altLang="en-US" sz="2800" dirty="0"/>
              <a:t>２．日本・ドイツ・フランスにおける温泉療養効果研究の動向</a:t>
            </a:r>
          </a:p>
          <a:p>
            <a:endParaRPr kumimoji="1" lang="en-US" altLang="ja-JP" sz="2800" dirty="0" smtClean="0"/>
          </a:p>
          <a:p>
            <a:r>
              <a:rPr kumimoji="1" lang="ja-JP" altLang="en-US" sz="2800" dirty="0" smtClean="0"/>
              <a:t>３．エビデンスの蓄積・共有を図る仕組みの強化に向けて</a:t>
            </a:r>
            <a:endParaRPr kumimoji="1" lang="ja-JP" altLang="en-US" sz="2800" dirty="0"/>
          </a:p>
        </p:txBody>
      </p:sp>
      <p:sp>
        <p:nvSpPr>
          <p:cNvPr id="13" name="テキスト ボックス 12"/>
          <p:cNvSpPr txBox="1"/>
          <p:nvPr/>
        </p:nvSpPr>
        <p:spPr>
          <a:xfrm>
            <a:off x="0" y="1757244"/>
            <a:ext cx="12192000" cy="461665"/>
          </a:xfrm>
          <a:prstGeom prst="rect">
            <a:avLst/>
          </a:prstGeom>
          <a:noFill/>
        </p:spPr>
        <p:txBody>
          <a:bodyPr wrap="square" rtlCol="0">
            <a:spAutoFit/>
          </a:bodyPr>
          <a:lstStyle/>
          <a:p>
            <a:pPr algn="ctr"/>
            <a:r>
              <a:rPr kumimoji="1" lang="en-US" altLang="ja-JP" sz="2400" dirty="0" smtClean="0"/>
              <a:t>【 </a:t>
            </a:r>
            <a:r>
              <a:rPr kumimoji="1" lang="ja-JP" altLang="en-US" sz="2400" dirty="0" smtClean="0"/>
              <a:t>内容 </a:t>
            </a:r>
            <a:r>
              <a:rPr kumimoji="1" lang="en-US" altLang="ja-JP" sz="2400" dirty="0" smtClean="0"/>
              <a:t>】</a:t>
            </a:r>
            <a:endParaRPr kumimoji="1" lang="ja-JP" altLang="en-US" sz="2400" dirty="0"/>
          </a:p>
        </p:txBody>
      </p:sp>
      <p:sp>
        <p:nvSpPr>
          <p:cNvPr id="4" name="スライド番号プレースホルダー 3"/>
          <p:cNvSpPr>
            <a:spLocks noGrp="1"/>
          </p:cNvSpPr>
          <p:nvPr>
            <p:ph type="sldNum" sz="quarter" idx="12"/>
          </p:nvPr>
        </p:nvSpPr>
        <p:spPr/>
        <p:txBody>
          <a:bodyPr/>
          <a:lstStyle/>
          <a:p>
            <a:fld id="{397420BB-92CE-4B56-9B5D-7EA17305B6AE}" type="slidenum">
              <a:rPr kumimoji="1" lang="ja-JP" altLang="en-US" smtClean="0"/>
              <a:t>2</a:t>
            </a:fld>
            <a:endParaRPr kumimoji="1" lang="ja-JP" altLang="en-US"/>
          </a:p>
        </p:txBody>
      </p:sp>
    </p:spTree>
    <p:extLst>
      <p:ext uri="{BB962C8B-B14F-4D97-AF65-F5344CB8AC3E}">
        <p14:creationId xmlns:p14="http://schemas.microsoft.com/office/powerpoint/2010/main" val="4580974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p:cNvPicPr>
            <a:picLocks noChangeAspect="1"/>
          </p:cNvPicPr>
          <p:nvPr/>
        </p:nvPicPr>
        <p:blipFill>
          <a:blip r:embed="rId2"/>
          <a:stretch>
            <a:fillRect/>
          </a:stretch>
        </p:blipFill>
        <p:spPr>
          <a:xfrm>
            <a:off x="9937331" y="208311"/>
            <a:ext cx="1605404" cy="656600"/>
          </a:xfrm>
          <a:prstGeom prst="rect">
            <a:avLst/>
          </a:prstGeom>
        </p:spPr>
      </p:pic>
      <p:sp>
        <p:nvSpPr>
          <p:cNvPr id="11" name="テキスト ボックス 10"/>
          <p:cNvSpPr txBox="1"/>
          <p:nvPr/>
        </p:nvSpPr>
        <p:spPr>
          <a:xfrm>
            <a:off x="0" y="3164603"/>
            <a:ext cx="12192000" cy="523220"/>
          </a:xfrm>
          <a:prstGeom prst="rect">
            <a:avLst/>
          </a:prstGeom>
          <a:noFill/>
        </p:spPr>
        <p:txBody>
          <a:bodyPr wrap="square" rtlCol="0">
            <a:spAutoFit/>
          </a:bodyPr>
          <a:lstStyle/>
          <a:p>
            <a:pPr algn="ctr"/>
            <a:r>
              <a:rPr kumimoji="1" lang="ja-JP" altLang="en-US" sz="2800" dirty="0" smtClean="0"/>
              <a:t>１．豊富温泉の動向</a:t>
            </a:r>
            <a:endParaRPr kumimoji="1" lang="ja-JP" altLang="en-US" sz="2800" dirty="0"/>
          </a:p>
        </p:txBody>
      </p:sp>
      <p:sp>
        <p:nvSpPr>
          <p:cNvPr id="2" name="スライド番号プレースホルダー 1"/>
          <p:cNvSpPr>
            <a:spLocks noGrp="1"/>
          </p:cNvSpPr>
          <p:nvPr>
            <p:ph type="sldNum" sz="quarter" idx="12"/>
          </p:nvPr>
        </p:nvSpPr>
        <p:spPr/>
        <p:txBody>
          <a:bodyPr/>
          <a:lstStyle/>
          <a:p>
            <a:fld id="{397420BB-92CE-4B56-9B5D-7EA17305B6AE}" type="slidenum">
              <a:rPr kumimoji="1" lang="ja-JP" altLang="en-US" smtClean="0"/>
              <a:t>3</a:t>
            </a:fld>
            <a:endParaRPr kumimoji="1" lang="ja-JP" altLang="en-US"/>
          </a:p>
        </p:txBody>
      </p:sp>
    </p:spTree>
    <p:extLst>
      <p:ext uri="{BB962C8B-B14F-4D97-AF65-F5344CB8AC3E}">
        <p14:creationId xmlns:p14="http://schemas.microsoft.com/office/powerpoint/2010/main" val="2124645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p:cNvPicPr>
            <a:picLocks noChangeAspect="1"/>
          </p:cNvPicPr>
          <p:nvPr/>
        </p:nvPicPr>
        <p:blipFill>
          <a:blip r:embed="rId2"/>
          <a:stretch>
            <a:fillRect/>
          </a:stretch>
        </p:blipFill>
        <p:spPr>
          <a:xfrm>
            <a:off x="9937331" y="208311"/>
            <a:ext cx="1605404" cy="656600"/>
          </a:xfrm>
          <a:prstGeom prst="rect">
            <a:avLst/>
          </a:prstGeom>
        </p:spPr>
      </p:pic>
      <p:sp>
        <p:nvSpPr>
          <p:cNvPr id="3" name="テキスト ボックス 2"/>
          <p:cNvSpPr txBox="1"/>
          <p:nvPr/>
        </p:nvSpPr>
        <p:spPr>
          <a:xfrm>
            <a:off x="744986" y="1326041"/>
            <a:ext cx="6212348" cy="584775"/>
          </a:xfrm>
          <a:prstGeom prst="rect">
            <a:avLst/>
          </a:prstGeom>
          <a:noFill/>
          <a:ln>
            <a:solidFill>
              <a:schemeClr val="tx1"/>
            </a:solidFill>
          </a:ln>
        </p:spPr>
        <p:txBody>
          <a:bodyPr wrap="square" rtlCol="0">
            <a:spAutoFit/>
          </a:bodyPr>
          <a:lstStyle/>
          <a:p>
            <a:pPr algn="just"/>
            <a:r>
              <a:rPr lang="ja-JP" altLang="en-US" sz="1600" dirty="0" smtClean="0"/>
              <a:t>北海道豊富町（稚内市の南方約</a:t>
            </a:r>
            <a:r>
              <a:rPr lang="en-US" altLang="ja-JP" sz="1600" dirty="0" smtClean="0"/>
              <a:t>40km</a:t>
            </a:r>
            <a:r>
              <a:rPr lang="ja-JP" altLang="en-US" sz="1600" dirty="0" smtClean="0"/>
              <a:t>）に位置する日本最北の温泉地</a:t>
            </a:r>
            <a:endParaRPr kumimoji="1" lang="ja-JP" altLang="en-US" sz="1600" dirty="0"/>
          </a:p>
        </p:txBody>
      </p:sp>
      <p:sp>
        <p:nvSpPr>
          <p:cNvPr id="7" name="テキスト ボックス 6"/>
          <p:cNvSpPr txBox="1"/>
          <p:nvPr/>
        </p:nvSpPr>
        <p:spPr>
          <a:xfrm>
            <a:off x="811035" y="485022"/>
            <a:ext cx="7431467" cy="400110"/>
          </a:xfrm>
          <a:prstGeom prst="rect">
            <a:avLst/>
          </a:prstGeom>
          <a:noFill/>
        </p:spPr>
        <p:txBody>
          <a:bodyPr wrap="square" rtlCol="0">
            <a:spAutoFit/>
          </a:bodyPr>
          <a:lstStyle/>
          <a:p>
            <a:r>
              <a:rPr kumimoji="1" lang="ja-JP" altLang="en-US" sz="2000" dirty="0" smtClean="0"/>
              <a:t>豊富温泉の概要</a:t>
            </a:r>
            <a:endParaRPr kumimoji="1" lang="ja-JP" altLang="en-US" sz="2000" dirty="0"/>
          </a:p>
        </p:txBody>
      </p:sp>
      <p:sp>
        <p:nvSpPr>
          <p:cNvPr id="6" name="テキスト ボックス 5"/>
          <p:cNvSpPr txBox="1"/>
          <p:nvPr/>
        </p:nvSpPr>
        <p:spPr>
          <a:xfrm>
            <a:off x="7370115" y="1052658"/>
            <a:ext cx="4078350" cy="307777"/>
          </a:xfrm>
          <a:prstGeom prst="rect">
            <a:avLst/>
          </a:prstGeom>
          <a:noFill/>
        </p:spPr>
        <p:txBody>
          <a:bodyPr wrap="square" rtlCol="0">
            <a:spAutoFit/>
          </a:bodyPr>
          <a:lstStyle/>
          <a:p>
            <a:pPr algn="ctr"/>
            <a:r>
              <a:rPr kumimoji="1" lang="ja-JP" altLang="en-US" sz="1400" dirty="0" smtClean="0"/>
              <a:t>豊富温泉の歴史</a:t>
            </a:r>
            <a:endParaRPr kumimoji="1" lang="ja-JP" altLang="en-US" sz="1400" dirty="0"/>
          </a:p>
        </p:txBody>
      </p:sp>
      <p:pic>
        <p:nvPicPr>
          <p:cNvPr id="2" name="図 1"/>
          <p:cNvPicPr>
            <a:picLocks noChangeAspect="1"/>
          </p:cNvPicPr>
          <p:nvPr/>
        </p:nvPicPr>
        <p:blipFill>
          <a:blip r:embed="rId3"/>
          <a:stretch>
            <a:fillRect/>
          </a:stretch>
        </p:blipFill>
        <p:spPr>
          <a:xfrm>
            <a:off x="763900" y="3740341"/>
            <a:ext cx="1962424" cy="1590897"/>
          </a:xfrm>
          <a:prstGeom prst="rect">
            <a:avLst/>
          </a:prstGeom>
        </p:spPr>
      </p:pic>
      <p:pic>
        <p:nvPicPr>
          <p:cNvPr id="5" name="図 4"/>
          <p:cNvPicPr>
            <a:picLocks noChangeAspect="1"/>
          </p:cNvPicPr>
          <p:nvPr/>
        </p:nvPicPr>
        <p:blipFill>
          <a:blip r:embed="rId4"/>
          <a:stretch>
            <a:fillRect/>
          </a:stretch>
        </p:blipFill>
        <p:spPr>
          <a:xfrm>
            <a:off x="2707470" y="3740341"/>
            <a:ext cx="2095792" cy="1576036"/>
          </a:xfrm>
          <a:prstGeom prst="rect">
            <a:avLst/>
          </a:prstGeom>
        </p:spPr>
      </p:pic>
      <p:sp>
        <p:nvSpPr>
          <p:cNvPr id="10" name="テキスト ボックス 9"/>
          <p:cNvSpPr txBox="1"/>
          <p:nvPr/>
        </p:nvSpPr>
        <p:spPr>
          <a:xfrm>
            <a:off x="744987" y="5424727"/>
            <a:ext cx="1981338" cy="307777"/>
          </a:xfrm>
          <a:prstGeom prst="rect">
            <a:avLst/>
          </a:prstGeom>
          <a:noFill/>
        </p:spPr>
        <p:txBody>
          <a:bodyPr wrap="square" rtlCol="0">
            <a:spAutoFit/>
          </a:bodyPr>
          <a:lstStyle/>
          <a:p>
            <a:pPr algn="ctr"/>
            <a:r>
              <a:rPr kumimoji="1" lang="ja-JP" altLang="en-US" sz="1400" dirty="0" smtClean="0"/>
              <a:t>豊富町の位置</a:t>
            </a:r>
            <a:endParaRPr kumimoji="1" lang="ja-JP" altLang="en-US" sz="1400" dirty="0"/>
          </a:p>
        </p:txBody>
      </p:sp>
      <p:pic>
        <p:nvPicPr>
          <p:cNvPr id="8" name="図 7"/>
          <p:cNvPicPr>
            <a:picLocks noChangeAspect="1"/>
          </p:cNvPicPr>
          <p:nvPr/>
        </p:nvPicPr>
        <p:blipFill>
          <a:blip r:embed="rId5"/>
          <a:stretch>
            <a:fillRect/>
          </a:stretch>
        </p:blipFill>
        <p:spPr>
          <a:xfrm>
            <a:off x="4887644" y="3747152"/>
            <a:ext cx="2069690" cy="1562413"/>
          </a:xfrm>
          <a:prstGeom prst="rect">
            <a:avLst/>
          </a:prstGeom>
        </p:spPr>
      </p:pic>
      <p:sp>
        <p:nvSpPr>
          <p:cNvPr id="11" name="テキスト ボックス 10"/>
          <p:cNvSpPr txBox="1"/>
          <p:nvPr/>
        </p:nvSpPr>
        <p:spPr>
          <a:xfrm>
            <a:off x="2707469" y="5424726"/>
            <a:ext cx="2095793" cy="307777"/>
          </a:xfrm>
          <a:prstGeom prst="rect">
            <a:avLst/>
          </a:prstGeom>
          <a:noFill/>
        </p:spPr>
        <p:txBody>
          <a:bodyPr wrap="square" rtlCol="0">
            <a:spAutoFit/>
          </a:bodyPr>
          <a:lstStyle/>
          <a:p>
            <a:pPr algn="ctr"/>
            <a:r>
              <a:rPr kumimoji="1" lang="ja-JP" altLang="en-US" sz="1400" dirty="0" smtClean="0"/>
              <a:t>豊富温泉</a:t>
            </a:r>
            <a:endParaRPr kumimoji="1" lang="ja-JP" altLang="en-US" sz="1400" dirty="0"/>
          </a:p>
        </p:txBody>
      </p:sp>
      <p:sp>
        <p:nvSpPr>
          <p:cNvPr id="12" name="テキスト ボックス 11"/>
          <p:cNvSpPr txBox="1"/>
          <p:nvPr/>
        </p:nvSpPr>
        <p:spPr>
          <a:xfrm>
            <a:off x="4887643" y="5424726"/>
            <a:ext cx="2069691" cy="307777"/>
          </a:xfrm>
          <a:prstGeom prst="rect">
            <a:avLst/>
          </a:prstGeom>
          <a:noFill/>
        </p:spPr>
        <p:txBody>
          <a:bodyPr wrap="square" rtlCol="0">
            <a:spAutoFit/>
          </a:bodyPr>
          <a:lstStyle/>
          <a:p>
            <a:pPr algn="ctr"/>
            <a:r>
              <a:rPr kumimoji="1" lang="ja-JP" altLang="en-US" sz="1400" dirty="0" smtClean="0"/>
              <a:t>湯快宿</a:t>
            </a:r>
            <a:endParaRPr kumimoji="1" lang="ja-JP" altLang="en-US" sz="1400" dirty="0"/>
          </a:p>
        </p:txBody>
      </p:sp>
      <p:sp>
        <p:nvSpPr>
          <p:cNvPr id="16" name="テキスト ボックス 15"/>
          <p:cNvSpPr txBox="1"/>
          <p:nvPr/>
        </p:nvSpPr>
        <p:spPr>
          <a:xfrm>
            <a:off x="636684" y="5915597"/>
            <a:ext cx="6098812" cy="276999"/>
          </a:xfrm>
          <a:prstGeom prst="rect">
            <a:avLst/>
          </a:prstGeom>
          <a:noFill/>
        </p:spPr>
        <p:txBody>
          <a:bodyPr wrap="square" rtlCol="0">
            <a:spAutoFit/>
          </a:bodyPr>
          <a:lstStyle/>
          <a:p>
            <a:pPr algn="just"/>
            <a:r>
              <a:rPr kumimoji="1" lang="ja-JP" altLang="en-US" sz="1200" dirty="0" smtClean="0"/>
              <a:t>（写真等出典）</a:t>
            </a:r>
            <a:r>
              <a:rPr lang="en-US" altLang="ja-JP" sz="1200" dirty="0"/>
              <a:t>https://www.town.toyotomi.hokkaido.jp/</a:t>
            </a:r>
            <a:endParaRPr kumimoji="1" lang="ja-JP" altLang="en-US" sz="1200" dirty="0"/>
          </a:p>
        </p:txBody>
      </p:sp>
      <p:sp>
        <p:nvSpPr>
          <p:cNvPr id="17" name="テキスト ボックス 16"/>
          <p:cNvSpPr txBox="1"/>
          <p:nvPr/>
        </p:nvSpPr>
        <p:spPr>
          <a:xfrm>
            <a:off x="7209856" y="6236482"/>
            <a:ext cx="3536695" cy="461665"/>
          </a:xfrm>
          <a:prstGeom prst="rect">
            <a:avLst/>
          </a:prstGeom>
          <a:noFill/>
        </p:spPr>
        <p:txBody>
          <a:bodyPr wrap="square" rtlCol="0">
            <a:spAutoFit/>
          </a:bodyPr>
          <a:lstStyle/>
          <a:p>
            <a:pPr algn="just"/>
            <a:r>
              <a:rPr kumimoji="1" lang="ja-JP" altLang="en-US" sz="1200" dirty="0" smtClean="0"/>
              <a:t>（出典）</a:t>
            </a:r>
            <a:r>
              <a:rPr lang="en-US" altLang="ja-JP" sz="1200" dirty="0"/>
              <a:t>https://</a:t>
            </a:r>
            <a:r>
              <a:rPr lang="en-US" altLang="ja-JP" sz="1200" dirty="0" smtClean="0"/>
              <a:t>toyotomi-onsen.com/history </a:t>
            </a:r>
            <a:r>
              <a:rPr lang="ja-JP" altLang="en-US" sz="1200" dirty="0" smtClean="0"/>
              <a:t>等  </a:t>
            </a:r>
            <a:endParaRPr lang="en-US" altLang="ja-JP" sz="1200" dirty="0" smtClean="0"/>
          </a:p>
          <a:p>
            <a:pPr algn="just"/>
            <a:r>
              <a:rPr lang="en-US" altLang="ja-JP" sz="1200" dirty="0"/>
              <a:t> </a:t>
            </a:r>
            <a:r>
              <a:rPr lang="en-US" altLang="ja-JP" sz="1200" dirty="0" smtClean="0"/>
              <a:t>             </a:t>
            </a:r>
            <a:r>
              <a:rPr lang="ja-JP" altLang="en-US" sz="1200" dirty="0" smtClean="0"/>
              <a:t>より</a:t>
            </a:r>
            <a:r>
              <a:rPr kumimoji="1" lang="ja-JP" altLang="en-US" sz="1200" dirty="0" smtClean="0"/>
              <a:t>作成</a:t>
            </a:r>
            <a:endParaRPr kumimoji="1" lang="ja-JP" altLang="en-US" sz="1200" dirty="0"/>
          </a:p>
        </p:txBody>
      </p:sp>
      <p:sp>
        <p:nvSpPr>
          <p:cNvPr id="18" name="テキスト ボックス 17"/>
          <p:cNvSpPr txBox="1"/>
          <p:nvPr/>
        </p:nvSpPr>
        <p:spPr>
          <a:xfrm>
            <a:off x="763900" y="2335851"/>
            <a:ext cx="6212348" cy="830997"/>
          </a:xfrm>
          <a:prstGeom prst="rect">
            <a:avLst/>
          </a:prstGeom>
          <a:noFill/>
          <a:ln>
            <a:solidFill>
              <a:schemeClr val="tx1"/>
            </a:solidFill>
          </a:ln>
        </p:spPr>
        <p:txBody>
          <a:bodyPr wrap="square" rtlCol="0">
            <a:spAutoFit/>
          </a:bodyPr>
          <a:lstStyle/>
          <a:p>
            <a:pPr algn="just"/>
            <a:r>
              <a:rPr kumimoji="1" lang="ja-JP" altLang="en-US" sz="1600" dirty="0" smtClean="0"/>
              <a:t>ナトリウムや塩化物を含む温泉が石油や天然ガスとともに湧出し、わずかに含まれる油分のタールに乾癬やアトピー性皮膚炎への抗炎症作用があるとされている</a:t>
            </a:r>
            <a:endParaRPr kumimoji="1" lang="ja-JP" altLang="en-US" sz="1600" dirty="0"/>
          </a:p>
        </p:txBody>
      </p:sp>
      <p:sp>
        <p:nvSpPr>
          <p:cNvPr id="4" name="スライド番号プレースホルダー 3"/>
          <p:cNvSpPr>
            <a:spLocks noGrp="1"/>
          </p:cNvSpPr>
          <p:nvPr>
            <p:ph type="sldNum" sz="quarter" idx="12"/>
          </p:nvPr>
        </p:nvSpPr>
        <p:spPr/>
        <p:txBody>
          <a:bodyPr/>
          <a:lstStyle/>
          <a:p>
            <a:fld id="{397420BB-92CE-4B56-9B5D-7EA17305B6AE}" type="slidenum">
              <a:rPr kumimoji="1" lang="ja-JP" altLang="en-US" smtClean="0"/>
              <a:t>4</a:t>
            </a:fld>
            <a:endParaRPr kumimoji="1" lang="ja-JP" altLang="en-US" dirty="0"/>
          </a:p>
        </p:txBody>
      </p:sp>
      <p:pic>
        <p:nvPicPr>
          <p:cNvPr id="13" name="図 12"/>
          <p:cNvPicPr>
            <a:picLocks noChangeAspect="1"/>
          </p:cNvPicPr>
          <p:nvPr/>
        </p:nvPicPr>
        <p:blipFill>
          <a:blip r:embed="rId6"/>
          <a:stretch>
            <a:fillRect/>
          </a:stretch>
        </p:blipFill>
        <p:spPr>
          <a:xfrm>
            <a:off x="7370115" y="1480891"/>
            <a:ext cx="4078350" cy="4707867"/>
          </a:xfrm>
          <a:prstGeom prst="rect">
            <a:avLst/>
          </a:prstGeom>
        </p:spPr>
      </p:pic>
    </p:spTree>
    <p:extLst>
      <p:ext uri="{BB962C8B-B14F-4D97-AF65-F5344CB8AC3E}">
        <p14:creationId xmlns:p14="http://schemas.microsoft.com/office/powerpoint/2010/main" val="11395677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p:cNvPicPr>
            <a:picLocks noChangeAspect="1"/>
          </p:cNvPicPr>
          <p:nvPr/>
        </p:nvPicPr>
        <p:blipFill>
          <a:blip r:embed="rId2"/>
          <a:stretch>
            <a:fillRect/>
          </a:stretch>
        </p:blipFill>
        <p:spPr>
          <a:xfrm>
            <a:off x="9937331" y="208311"/>
            <a:ext cx="1605404" cy="656600"/>
          </a:xfrm>
          <a:prstGeom prst="rect">
            <a:avLst/>
          </a:prstGeom>
        </p:spPr>
      </p:pic>
      <p:sp>
        <p:nvSpPr>
          <p:cNvPr id="3" name="テキスト ボックス 2"/>
          <p:cNvSpPr txBox="1"/>
          <p:nvPr/>
        </p:nvSpPr>
        <p:spPr>
          <a:xfrm>
            <a:off x="792121" y="1326041"/>
            <a:ext cx="10586196" cy="338554"/>
          </a:xfrm>
          <a:prstGeom prst="rect">
            <a:avLst/>
          </a:prstGeom>
          <a:noFill/>
          <a:ln>
            <a:solidFill>
              <a:schemeClr val="tx1"/>
            </a:solidFill>
          </a:ln>
        </p:spPr>
        <p:txBody>
          <a:bodyPr wrap="square" rtlCol="0">
            <a:spAutoFit/>
          </a:bodyPr>
          <a:lstStyle/>
          <a:p>
            <a:pPr algn="just"/>
            <a:r>
              <a:rPr lang="ja-JP" altLang="en-US" sz="1600" dirty="0"/>
              <a:t>厚生労働省が定める一定の基準を満たし、温泉を利用した健康づくりを図ることができる</a:t>
            </a:r>
            <a:r>
              <a:rPr lang="ja-JP" altLang="en-US" sz="1600" dirty="0" smtClean="0"/>
              <a:t>施設</a:t>
            </a:r>
            <a:endParaRPr kumimoji="1" lang="ja-JP" altLang="en-US" sz="1600" dirty="0"/>
          </a:p>
        </p:txBody>
      </p:sp>
      <p:sp>
        <p:nvSpPr>
          <p:cNvPr id="7" name="テキスト ボックス 6"/>
          <p:cNvSpPr txBox="1"/>
          <p:nvPr/>
        </p:nvSpPr>
        <p:spPr>
          <a:xfrm>
            <a:off x="811035" y="485022"/>
            <a:ext cx="7431467" cy="400110"/>
          </a:xfrm>
          <a:prstGeom prst="rect">
            <a:avLst/>
          </a:prstGeom>
          <a:noFill/>
        </p:spPr>
        <p:txBody>
          <a:bodyPr wrap="square" rtlCol="0">
            <a:spAutoFit/>
          </a:bodyPr>
          <a:lstStyle/>
          <a:p>
            <a:r>
              <a:rPr kumimoji="1" lang="ja-JP" altLang="en-US" sz="2000" dirty="0" smtClean="0"/>
              <a:t>温泉利用型健康増進施設の概要</a:t>
            </a:r>
            <a:endParaRPr kumimoji="1" lang="ja-JP" altLang="en-US" sz="2000" dirty="0"/>
          </a:p>
        </p:txBody>
      </p:sp>
      <p:sp>
        <p:nvSpPr>
          <p:cNvPr id="5" name="テキスト ボックス 4"/>
          <p:cNvSpPr txBox="1"/>
          <p:nvPr/>
        </p:nvSpPr>
        <p:spPr>
          <a:xfrm>
            <a:off x="792121" y="4234129"/>
            <a:ext cx="10586196" cy="584775"/>
          </a:xfrm>
          <a:prstGeom prst="rect">
            <a:avLst/>
          </a:prstGeom>
          <a:noFill/>
          <a:ln>
            <a:solidFill>
              <a:schemeClr val="tx1"/>
            </a:solidFill>
          </a:ln>
        </p:spPr>
        <p:txBody>
          <a:bodyPr wrap="square" rtlCol="0">
            <a:spAutoFit/>
          </a:bodyPr>
          <a:lstStyle/>
          <a:p>
            <a:pPr algn="just"/>
            <a:r>
              <a:rPr lang="ja-JP" altLang="en-US" sz="1600" dirty="0" smtClean="0"/>
              <a:t>認定</a:t>
            </a:r>
            <a:r>
              <a:rPr lang="ja-JP" altLang="en-US" sz="1600" dirty="0"/>
              <a:t>施設を利用して温泉療養を行い、かつ要件を満たしている場合には、施設の利用料金、施設までの往復交通費について、所得税の医療費控除を受けることが</a:t>
            </a:r>
            <a:r>
              <a:rPr lang="ja-JP" altLang="en-US" sz="1600" dirty="0" smtClean="0"/>
              <a:t>できる</a:t>
            </a:r>
            <a:endParaRPr kumimoji="1" lang="ja-JP" altLang="en-US" sz="1600" dirty="0"/>
          </a:p>
        </p:txBody>
      </p:sp>
      <p:sp>
        <p:nvSpPr>
          <p:cNvPr id="6" name="テキスト ボックス 5"/>
          <p:cNvSpPr txBox="1"/>
          <p:nvPr/>
        </p:nvSpPr>
        <p:spPr>
          <a:xfrm>
            <a:off x="792121" y="1735128"/>
            <a:ext cx="10586196" cy="2246769"/>
          </a:xfrm>
          <a:prstGeom prst="rect">
            <a:avLst/>
          </a:prstGeom>
          <a:noFill/>
          <a:ln>
            <a:noFill/>
          </a:ln>
        </p:spPr>
        <p:txBody>
          <a:bodyPr wrap="square" rtlCol="0">
            <a:spAutoFit/>
          </a:bodyPr>
          <a:lstStyle/>
          <a:p>
            <a:pPr algn="just"/>
            <a:r>
              <a:rPr kumimoji="1" lang="ja-JP" altLang="en-US" sz="1400" dirty="0" smtClean="0"/>
              <a:t>（特徴）</a:t>
            </a:r>
            <a:endParaRPr kumimoji="1" lang="en-US" altLang="ja-JP" sz="1400" dirty="0" smtClean="0"/>
          </a:p>
          <a:p>
            <a:pPr marL="285750" indent="-285750" algn="just">
              <a:buFont typeface="Arial" panose="020B0604020202020204" pitchFamily="34" charset="0"/>
              <a:buChar char="•"/>
            </a:pPr>
            <a:r>
              <a:rPr lang="ja-JP" altLang="en-US" sz="1400" dirty="0"/>
              <a:t>温泉を利用した各種の入浴設備と運動設備が総合的に整備されて</a:t>
            </a:r>
            <a:r>
              <a:rPr lang="ja-JP" altLang="en-US" sz="1400" dirty="0" smtClean="0"/>
              <a:t>いる。 </a:t>
            </a:r>
            <a:r>
              <a:rPr lang="ja-JP" altLang="en-US" sz="1400" dirty="0"/>
              <a:t>　</a:t>
            </a:r>
          </a:p>
          <a:p>
            <a:pPr algn="just"/>
            <a:r>
              <a:rPr lang="ja-JP" altLang="en-US" sz="1400" dirty="0"/>
              <a:t> </a:t>
            </a:r>
            <a:r>
              <a:rPr lang="ja-JP" altLang="en-US" sz="1400" dirty="0" smtClean="0"/>
              <a:t>    運動</a:t>
            </a:r>
            <a:r>
              <a:rPr lang="ja-JP" altLang="en-US" sz="1400" dirty="0"/>
              <a:t>施設：トレーニングジム・プール</a:t>
            </a:r>
            <a:r>
              <a:rPr lang="ja-JP" altLang="en-US" sz="1400" dirty="0" smtClean="0"/>
              <a:t>など</a:t>
            </a:r>
            <a:endParaRPr lang="en-US" altLang="ja-JP" sz="1400" dirty="0" smtClean="0"/>
          </a:p>
          <a:p>
            <a:pPr algn="just"/>
            <a:r>
              <a:rPr lang="en-US" altLang="ja-JP" sz="1400" dirty="0"/>
              <a:t> </a:t>
            </a:r>
            <a:r>
              <a:rPr lang="en-US" altLang="ja-JP" sz="1400" dirty="0" smtClean="0"/>
              <a:t>    </a:t>
            </a:r>
            <a:r>
              <a:rPr lang="ja-JP" altLang="en-US" sz="1400" dirty="0" smtClean="0"/>
              <a:t>入浴</a:t>
            </a:r>
            <a:r>
              <a:rPr lang="ja-JP" altLang="en-US" sz="1400" dirty="0"/>
              <a:t>施設：かぶり湯、寝湯、気泡浴、ミストサウナ</a:t>
            </a:r>
            <a:r>
              <a:rPr lang="ja-JP" altLang="en-US" sz="1400" dirty="0" smtClean="0"/>
              <a:t>など</a:t>
            </a:r>
            <a:endParaRPr lang="en-US" altLang="ja-JP" sz="1400" dirty="0" smtClean="0"/>
          </a:p>
          <a:p>
            <a:pPr marL="285750" indent="-285750" algn="just">
              <a:buFont typeface="Arial" panose="020B0604020202020204" pitchFamily="34" charset="0"/>
              <a:buChar char="•"/>
            </a:pPr>
            <a:r>
              <a:rPr lang="ja-JP" altLang="en-US" sz="1400" dirty="0"/>
              <a:t>温泉利用指導者資格を持ったスタッフが、医師が作成した温泉療養指示書に従って入浴指導を</a:t>
            </a:r>
            <a:r>
              <a:rPr lang="ja-JP" altLang="en-US" sz="1400" dirty="0" smtClean="0"/>
              <a:t>行う。 </a:t>
            </a:r>
            <a:r>
              <a:rPr lang="ja-JP" altLang="en-US" sz="1400" dirty="0"/>
              <a:t>　</a:t>
            </a:r>
          </a:p>
          <a:p>
            <a:pPr marL="285750" indent="-285750" algn="just">
              <a:buFont typeface="Arial" panose="020B0604020202020204" pitchFamily="34" charset="0"/>
              <a:buChar char="•"/>
            </a:pPr>
            <a:r>
              <a:rPr lang="ja-JP" altLang="en-US" sz="1400" dirty="0"/>
              <a:t>また、安全管理や応急処置、生活指導全般も</a:t>
            </a:r>
            <a:r>
              <a:rPr lang="ja-JP" altLang="en-US" sz="1400" dirty="0" smtClean="0"/>
              <a:t>行う。</a:t>
            </a:r>
            <a:endParaRPr lang="ja-JP" altLang="en-US" sz="1400" dirty="0"/>
          </a:p>
          <a:p>
            <a:pPr marL="285750" indent="-285750" algn="just">
              <a:buFont typeface="Arial" panose="020B0604020202020204" pitchFamily="34" charset="0"/>
              <a:buChar char="•"/>
            </a:pPr>
            <a:r>
              <a:rPr lang="ja-JP" altLang="en-US" sz="1400" dirty="0"/>
              <a:t>温泉療法の知識・経験を有する医師のいる医療機関と提携して</a:t>
            </a:r>
            <a:r>
              <a:rPr lang="ja-JP" altLang="en-US" sz="1400" dirty="0" smtClean="0"/>
              <a:t>いる。</a:t>
            </a:r>
            <a:endParaRPr lang="en-US" altLang="ja-JP" sz="1400" dirty="0" smtClean="0"/>
          </a:p>
          <a:p>
            <a:pPr algn="just"/>
            <a:r>
              <a:rPr kumimoji="1" lang="ja-JP" altLang="en-US" sz="1400" dirty="0" smtClean="0"/>
              <a:t>（注）</a:t>
            </a:r>
            <a:endParaRPr kumimoji="1" lang="en-US" altLang="ja-JP" sz="1400" dirty="0" smtClean="0"/>
          </a:p>
          <a:p>
            <a:pPr marL="285750" indent="-285750" algn="just">
              <a:buFont typeface="Arial" panose="020B0604020202020204" pitchFamily="34" charset="0"/>
              <a:buChar char="•"/>
            </a:pPr>
            <a:r>
              <a:rPr kumimoji="1" lang="en-US" altLang="ja-JP" sz="1400" dirty="0" smtClean="0"/>
              <a:t>2016</a:t>
            </a:r>
            <a:r>
              <a:rPr kumimoji="1" lang="ja-JP" altLang="en-US" sz="1400" dirty="0" smtClean="0"/>
              <a:t>年</a:t>
            </a:r>
            <a:r>
              <a:rPr kumimoji="1" lang="en-US" altLang="ja-JP" sz="1400" dirty="0" smtClean="0"/>
              <a:t>4</a:t>
            </a:r>
            <a:r>
              <a:rPr kumimoji="1" lang="ja-JP" altLang="en-US" sz="1400" dirty="0" smtClean="0"/>
              <a:t>月より、温泉施設と運動施設が同一建物内になくても連動していればよいと認定条件が緩和された（従来の施設と区別するため「連携型」と呼ばれている）。</a:t>
            </a:r>
            <a:endParaRPr kumimoji="1" lang="ja-JP" altLang="en-US" sz="1400" dirty="0"/>
          </a:p>
        </p:txBody>
      </p:sp>
      <p:sp>
        <p:nvSpPr>
          <p:cNvPr id="8" name="テキスト ボックス 7"/>
          <p:cNvSpPr txBox="1"/>
          <p:nvPr/>
        </p:nvSpPr>
        <p:spPr>
          <a:xfrm>
            <a:off x="792121" y="4920215"/>
            <a:ext cx="10586196" cy="954107"/>
          </a:xfrm>
          <a:prstGeom prst="rect">
            <a:avLst/>
          </a:prstGeom>
          <a:noFill/>
          <a:ln>
            <a:noFill/>
          </a:ln>
        </p:spPr>
        <p:txBody>
          <a:bodyPr wrap="square" rtlCol="0">
            <a:spAutoFit/>
          </a:bodyPr>
          <a:lstStyle/>
          <a:p>
            <a:pPr algn="just"/>
            <a:r>
              <a:rPr kumimoji="1" lang="ja-JP" altLang="en-US" sz="1400" dirty="0" smtClean="0"/>
              <a:t>（要件）</a:t>
            </a:r>
            <a:endParaRPr kumimoji="1" lang="en-US" altLang="ja-JP" sz="1400" dirty="0" smtClean="0"/>
          </a:p>
          <a:p>
            <a:pPr marL="285750" indent="-285750" algn="just">
              <a:buFont typeface="Arial" panose="020B0604020202020204" pitchFamily="34" charset="0"/>
              <a:buChar char="•"/>
            </a:pPr>
            <a:r>
              <a:rPr kumimoji="1" lang="ja-JP" altLang="en-US" sz="1400" dirty="0" smtClean="0"/>
              <a:t>医師が作成した温泉療養指示書に従い認定施設で温泉療養を行い、医師の証明書を提出</a:t>
            </a:r>
            <a:endParaRPr kumimoji="1" lang="en-US" altLang="ja-JP" sz="1400" dirty="0" smtClean="0"/>
          </a:p>
          <a:p>
            <a:pPr marL="285750" indent="-285750" algn="just">
              <a:buFont typeface="Arial" panose="020B0604020202020204" pitchFamily="34" charset="0"/>
              <a:buChar char="•"/>
            </a:pPr>
            <a:r>
              <a:rPr kumimoji="1" lang="ja-JP" altLang="en-US" sz="1400" dirty="0" smtClean="0"/>
              <a:t>おおよそ</a:t>
            </a:r>
            <a:r>
              <a:rPr kumimoji="1" lang="en-US" altLang="ja-JP" sz="1400" dirty="0" smtClean="0"/>
              <a:t>1</a:t>
            </a:r>
            <a:r>
              <a:rPr kumimoji="1" lang="ja-JP" altLang="en-US" sz="1400" dirty="0" smtClean="0"/>
              <a:t>か月に</a:t>
            </a:r>
            <a:r>
              <a:rPr kumimoji="1" lang="en-US" altLang="ja-JP" sz="1400" dirty="0" smtClean="0"/>
              <a:t>7</a:t>
            </a:r>
            <a:r>
              <a:rPr kumimoji="1" lang="ja-JP" altLang="en-US" sz="1400" dirty="0" smtClean="0"/>
              <a:t>日以上利用（連続する</a:t>
            </a:r>
            <a:r>
              <a:rPr kumimoji="1" lang="en-US" altLang="ja-JP" sz="1400" dirty="0" smtClean="0"/>
              <a:t>7</a:t>
            </a:r>
            <a:r>
              <a:rPr kumimoji="1" lang="ja-JP" altLang="en-US" sz="1400" dirty="0" smtClean="0"/>
              <a:t>日間でなくてもよい）</a:t>
            </a:r>
            <a:endParaRPr kumimoji="1" lang="en-US" altLang="ja-JP" sz="1400" dirty="0" smtClean="0"/>
          </a:p>
          <a:p>
            <a:pPr marL="285750" indent="-285750" algn="just">
              <a:buFont typeface="Arial" panose="020B0604020202020204" pitchFamily="34" charset="0"/>
              <a:buChar char="•"/>
            </a:pPr>
            <a:r>
              <a:rPr kumimoji="1" lang="ja-JP" altLang="en-US" sz="1400" dirty="0" smtClean="0"/>
              <a:t>温泉利用施設と運動健康増進施設を両方利用した際の利用料金等に適用</a:t>
            </a:r>
            <a:endParaRPr kumimoji="1" lang="ja-JP" altLang="en-US" sz="1400" dirty="0"/>
          </a:p>
        </p:txBody>
      </p:sp>
      <p:sp>
        <p:nvSpPr>
          <p:cNvPr id="2" name="スライド番号プレースホルダー 1"/>
          <p:cNvSpPr>
            <a:spLocks noGrp="1"/>
          </p:cNvSpPr>
          <p:nvPr>
            <p:ph type="sldNum" sz="quarter" idx="12"/>
          </p:nvPr>
        </p:nvSpPr>
        <p:spPr/>
        <p:txBody>
          <a:bodyPr/>
          <a:lstStyle/>
          <a:p>
            <a:fld id="{397420BB-92CE-4B56-9B5D-7EA17305B6AE}" type="slidenum">
              <a:rPr kumimoji="1" lang="ja-JP" altLang="en-US" smtClean="0"/>
              <a:t>5</a:t>
            </a:fld>
            <a:endParaRPr kumimoji="1" lang="ja-JP" altLang="en-US"/>
          </a:p>
        </p:txBody>
      </p:sp>
    </p:spTree>
    <p:extLst>
      <p:ext uri="{BB962C8B-B14F-4D97-AF65-F5344CB8AC3E}">
        <p14:creationId xmlns:p14="http://schemas.microsoft.com/office/powerpoint/2010/main" val="20829706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p:cNvPicPr>
            <a:picLocks noChangeAspect="1"/>
          </p:cNvPicPr>
          <p:nvPr/>
        </p:nvPicPr>
        <p:blipFill>
          <a:blip r:embed="rId2"/>
          <a:stretch>
            <a:fillRect/>
          </a:stretch>
        </p:blipFill>
        <p:spPr>
          <a:xfrm>
            <a:off x="9937331" y="208311"/>
            <a:ext cx="1605404" cy="656600"/>
          </a:xfrm>
          <a:prstGeom prst="rect">
            <a:avLst/>
          </a:prstGeom>
        </p:spPr>
      </p:pic>
      <p:sp>
        <p:nvSpPr>
          <p:cNvPr id="3" name="テキスト ボックス 2"/>
          <p:cNvSpPr txBox="1"/>
          <p:nvPr/>
        </p:nvSpPr>
        <p:spPr>
          <a:xfrm>
            <a:off x="792121" y="1326041"/>
            <a:ext cx="10586196" cy="830997"/>
          </a:xfrm>
          <a:prstGeom prst="rect">
            <a:avLst/>
          </a:prstGeom>
          <a:noFill/>
          <a:ln>
            <a:solidFill>
              <a:schemeClr val="tx1"/>
            </a:solidFill>
          </a:ln>
        </p:spPr>
        <p:txBody>
          <a:bodyPr wrap="square" rtlCol="0">
            <a:spAutoFit/>
          </a:bodyPr>
          <a:lstStyle/>
          <a:p>
            <a:pPr marL="285750" indent="-285750" algn="just">
              <a:buFont typeface="Arial" panose="020B0604020202020204" pitchFamily="34" charset="0"/>
              <a:buChar char="•"/>
            </a:pPr>
            <a:r>
              <a:rPr kumimoji="1" lang="en-US" altLang="ja-JP" sz="1600" dirty="0" smtClean="0"/>
              <a:t>2017</a:t>
            </a:r>
            <a:r>
              <a:rPr kumimoji="1" lang="ja-JP" altLang="en-US" sz="1600" dirty="0" smtClean="0"/>
              <a:t>年</a:t>
            </a:r>
            <a:r>
              <a:rPr kumimoji="1" lang="en-US" altLang="ja-JP" sz="1600" dirty="0" smtClean="0"/>
              <a:t>7</a:t>
            </a:r>
            <a:r>
              <a:rPr kumimoji="1" lang="ja-JP" altLang="en-US" sz="1600" dirty="0" smtClean="0"/>
              <a:t>月</a:t>
            </a:r>
            <a:r>
              <a:rPr kumimoji="1" lang="en-US" altLang="ja-JP" sz="1600" dirty="0" smtClean="0"/>
              <a:t>4</a:t>
            </a:r>
            <a:r>
              <a:rPr kumimoji="1" lang="ja-JP" altLang="en-US" sz="1600" dirty="0" smtClean="0"/>
              <a:t>日に温泉利用型健康増進施設（連携型）に認定された後、湯治者数は増加基調で推移</a:t>
            </a:r>
            <a:endParaRPr kumimoji="1" lang="en-US" altLang="ja-JP" sz="1600" dirty="0" smtClean="0"/>
          </a:p>
          <a:p>
            <a:pPr algn="just"/>
            <a:endParaRPr lang="en-US" altLang="ja-JP" sz="1600" dirty="0"/>
          </a:p>
          <a:p>
            <a:pPr marL="285750" indent="-285750" algn="just">
              <a:buFont typeface="Arial" panose="020B0604020202020204" pitchFamily="34" charset="0"/>
              <a:buChar char="•"/>
            </a:pPr>
            <a:r>
              <a:rPr kumimoji="1" lang="ja-JP" altLang="en-US" sz="1600" dirty="0" smtClean="0"/>
              <a:t>湯治期間も長期化（</a:t>
            </a:r>
            <a:r>
              <a:rPr kumimoji="1" lang="en-US" altLang="ja-JP" sz="1600" dirty="0" smtClean="0"/>
              <a:t>8</a:t>
            </a:r>
            <a:r>
              <a:rPr kumimoji="1" lang="ja-JP" altLang="en-US" sz="1600" dirty="0" smtClean="0"/>
              <a:t>日以上の湯治者の割合が</a:t>
            </a:r>
            <a:r>
              <a:rPr kumimoji="1" lang="en-US" altLang="ja-JP" sz="1600" dirty="0" smtClean="0"/>
              <a:t>50%</a:t>
            </a:r>
            <a:r>
              <a:rPr kumimoji="1" lang="ja-JP" altLang="en-US" sz="1600" dirty="0" smtClean="0"/>
              <a:t>超に）</a:t>
            </a:r>
            <a:endParaRPr kumimoji="1" lang="ja-JP" altLang="en-US" sz="1600" dirty="0"/>
          </a:p>
        </p:txBody>
      </p:sp>
      <p:sp>
        <p:nvSpPr>
          <p:cNvPr id="7" name="テキスト ボックス 6"/>
          <p:cNvSpPr txBox="1"/>
          <p:nvPr/>
        </p:nvSpPr>
        <p:spPr>
          <a:xfrm>
            <a:off x="811035" y="485022"/>
            <a:ext cx="7431467" cy="400110"/>
          </a:xfrm>
          <a:prstGeom prst="rect">
            <a:avLst/>
          </a:prstGeom>
          <a:noFill/>
        </p:spPr>
        <p:txBody>
          <a:bodyPr wrap="square" rtlCol="0">
            <a:spAutoFit/>
          </a:bodyPr>
          <a:lstStyle/>
          <a:p>
            <a:r>
              <a:rPr kumimoji="1" lang="ja-JP" altLang="en-US" sz="2000" dirty="0" smtClean="0"/>
              <a:t>豊富温泉の湯治者数及び湯治期間の推移</a:t>
            </a:r>
            <a:endParaRPr kumimoji="1" lang="ja-JP" altLang="en-US" sz="2000" dirty="0"/>
          </a:p>
        </p:txBody>
      </p:sp>
      <p:sp>
        <p:nvSpPr>
          <p:cNvPr id="4" name="テキスト ボックス 3"/>
          <p:cNvSpPr txBox="1"/>
          <p:nvPr/>
        </p:nvSpPr>
        <p:spPr>
          <a:xfrm>
            <a:off x="811034" y="2562097"/>
            <a:ext cx="4289989" cy="307777"/>
          </a:xfrm>
          <a:prstGeom prst="rect">
            <a:avLst/>
          </a:prstGeom>
          <a:noFill/>
        </p:spPr>
        <p:txBody>
          <a:bodyPr wrap="square" rtlCol="0">
            <a:spAutoFit/>
          </a:bodyPr>
          <a:lstStyle/>
          <a:p>
            <a:pPr algn="ctr"/>
            <a:r>
              <a:rPr kumimoji="1" lang="ja-JP" altLang="en-US" sz="1400" dirty="0" smtClean="0"/>
              <a:t>月別湯治者数の推移</a:t>
            </a:r>
            <a:endParaRPr kumimoji="1" lang="ja-JP" altLang="en-US" sz="1400" dirty="0"/>
          </a:p>
        </p:txBody>
      </p:sp>
      <p:sp>
        <p:nvSpPr>
          <p:cNvPr id="5" name="テキスト ボックス 4"/>
          <p:cNvSpPr txBox="1"/>
          <p:nvPr/>
        </p:nvSpPr>
        <p:spPr>
          <a:xfrm>
            <a:off x="683805" y="5830611"/>
            <a:ext cx="2728865" cy="276999"/>
          </a:xfrm>
          <a:prstGeom prst="rect">
            <a:avLst/>
          </a:prstGeom>
          <a:noFill/>
        </p:spPr>
        <p:txBody>
          <a:bodyPr wrap="square" rtlCol="0">
            <a:spAutoFit/>
          </a:bodyPr>
          <a:lstStyle/>
          <a:p>
            <a:pPr algn="just"/>
            <a:r>
              <a:rPr kumimoji="1" lang="ja-JP" altLang="en-US" sz="1200" dirty="0" smtClean="0"/>
              <a:t>（出典）豊富町資料より作成</a:t>
            </a:r>
            <a:endParaRPr kumimoji="1" lang="ja-JP" altLang="en-US" sz="1200" dirty="0"/>
          </a:p>
        </p:txBody>
      </p:sp>
      <p:sp>
        <p:nvSpPr>
          <p:cNvPr id="14" name="テキスト ボックス 13"/>
          <p:cNvSpPr txBox="1"/>
          <p:nvPr/>
        </p:nvSpPr>
        <p:spPr>
          <a:xfrm>
            <a:off x="7077985" y="2555263"/>
            <a:ext cx="4309602" cy="307777"/>
          </a:xfrm>
          <a:prstGeom prst="rect">
            <a:avLst/>
          </a:prstGeom>
          <a:noFill/>
        </p:spPr>
        <p:txBody>
          <a:bodyPr wrap="square" rtlCol="0">
            <a:spAutoFit/>
          </a:bodyPr>
          <a:lstStyle/>
          <a:p>
            <a:pPr algn="ctr"/>
            <a:r>
              <a:rPr kumimoji="1" lang="ja-JP" altLang="en-US" sz="1400" dirty="0" smtClean="0"/>
              <a:t>湯治期間別湯治者数構成比の推移</a:t>
            </a:r>
            <a:endParaRPr kumimoji="1" lang="ja-JP" altLang="en-US" sz="1400" dirty="0"/>
          </a:p>
        </p:txBody>
      </p:sp>
      <p:sp>
        <p:nvSpPr>
          <p:cNvPr id="16" name="テキスト ボックス 15"/>
          <p:cNvSpPr txBox="1"/>
          <p:nvPr/>
        </p:nvSpPr>
        <p:spPr>
          <a:xfrm>
            <a:off x="6926912" y="5830610"/>
            <a:ext cx="2728865" cy="276999"/>
          </a:xfrm>
          <a:prstGeom prst="rect">
            <a:avLst/>
          </a:prstGeom>
          <a:noFill/>
        </p:spPr>
        <p:txBody>
          <a:bodyPr wrap="square" rtlCol="0">
            <a:spAutoFit/>
          </a:bodyPr>
          <a:lstStyle/>
          <a:p>
            <a:pPr algn="just"/>
            <a:r>
              <a:rPr kumimoji="1" lang="ja-JP" altLang="en-US" sz="1200" dirty="0" smtClean="0"/>
              <a:t>（出典）豊富町資料より作成</a:t>
            </a:r>
            <a:endParaRPr kumimoji="1" lang="ja-JP" altLang="en-US" sz="1200" dirty="0"/>
          </a:p>
        </p:txBody>
      </p:sp>
      <p:sp>
        <p:nvSpPr>
          <p:cNvPr id="2" name="スライド番号プレースホルダー 1"/>
          <p:cNvSpPr>
            <a:spLocks noGrp="1"/>
          </p:cNvSpPr>
          <p:nvPr>
            <p:ph type="sldNum" sz="quarter" idx="12"/>
          </p:nvPr>
        </p:nvSpPr>
        <p:spPr/>
        <p:txBody>
          <a:bodyPr/>
          <a:lstStyle/>
          <a:p>
            <a:fld id="{397420BB-92CE-4B56-9B5D-7EA17305B6AE}" type="slidenum">
              <a:rPr kumimoji="1" lang="ja-JP" altLang="en-US" smtClean="0"/>
              <a:t>6</a:t>
            </a:fld>
            <a:endParaRPr kumimoji="1" lang="ja-JP" altLang="en-US" dirty="0"/>
          </a:p>
        </p:txBody>
      </p:sp>
      <p:pic>
        <p:nvPicPr>
          <p:cNvPr id="6" name="図 5"/>
          <p:cNvPicPr>
            <a:picLocks noChangeAspect="1"/>
          </p:cNvPicPr>
          <p:nvPr/>
        </p:nvPicPr>
        <p:blipFill>
          <a:blip r:embed="rId3"/>
          <a:stretch>
            <a:fillRect/>
          </a:stretch>
        </p:blipFill>
        <p:spPr>
          <a:xfrm>
            <a:off x="7077985" y="3010353"/>
            <a:ext cx="4293000" cy="2581734"/>
          </a:xfrm>
          <a:prstGeom prst="rect">
            <a:avLst/>
          </a:prstGeom>
        </p:spPr>
      </p:pic>
      <p:pic>
        <p:nvPicPr>
          <p:cNvPr id="8" name="図 7"/>
          <p:cNvPicPr>
            <a:picLocks noChangeAspect="1"/>
          </p:cNvPicPr>
          <p:nvPr/>
        </p:nvPicPr>
        <p:blipFill>
          <a:blip r:embed="rId4"/>
          <a:stretch>
            <a:fillRect/>
          </a:stretch>
        </p:blipFill>
        <p:spPr>
          <a:xfrm>
            <a:off x="808022" y="3010353"/>
            <a:ext cx="4293000" cy="2581734"/>
          </a:xfrm>
          <a:prstGeom prst="rect">
            <a:avLst/>
          </a:prstGeom>
        </p:spPr>
      </p:pic>
      <p:sp>
        <p:nvSpPr>
          <p:cNvPr id="24" name="テキスト ボックス 23"/>
          <p:cNvSpPr txBox="1"/>
          <p:nvPr/>
        </p:nvSpPr>
        <p:spPr>
          <a:xfrm>
            <a:off x="902823" y="3019285"/>
            <a:ext cx="564543" cy="246221"/>
          </a:xfrm>
          <a:prstGeom prst="rect">
            <a:avLst/>
          </a:prstGeom>
          <a:noFill/>
          <a:ln>
            <a:noFill/>
          </a:ln>
        </p:spPr>
        <p:txBody>
          <a:bodyPr wrap="square" rtlCol="0">
            <a:spAutoFit/>
          </a:bodyPr>
          <a:lstStyle/>
          <a:p>
            <a:pPr algn="ctr"/>
            <a:r>
              <a:rPr kumimoji="1" lang="ja-JP" altLang="en-US" sz="1000" dirty="0" smtClean="0"/>
              <a:t>（人）</a:t>
            </a:r>
            <a:endParaRPr kumimoji="1" lang="ja-JP" altLang="en-US" sz="1000" dirty="0"/>
          </a:p>
        </p:txBody>
      </p:sp>
      <p:sp>
        <p:nvSpPr>
          <p:cNvPr id="25" name="円形吹き出し 24"/>
          <p:cNvSpPr/>
          <p:nvPr/>
        </p:nvSpPr>
        <p:spPr>
          <a:xfrm>
            <a:off x="2713581" y="3163893"/>
            <a:ext cx="1884459" cy="707666"/>
          </a:xfrm>
          <a:prstGeom prst="wedgeEllipseCallout">
            <a:avLst>
              <a:gd name="adj1" fmla="val -40242"/>
              <a:gd name="adj2" fmla="val 65871"/>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p:cNvSpPr txBox="1"/>
          <p:nvPr/>
        </p:nvSpPr>
        <p:spPr>
          <a:xfrm>
            <a:off x="2722125" y="3327642"/>
            <a:ext cx="1884459" cy="461665"/>
          </a:xfrm>
          <a:prstGeom prst="rect">
            <a:avLst/>
          </a:prstGeom>
          <a:noFill/>
        </p:spPr>
        <p:txBody>
          <a:bodyPr wrap="square" rtlCol="0">
            <a:spAutoFit/>
          </a:bodyPr>
          <a:lstStyle/>
          <a:p>
            <a:r>
              <a:rPr kumimoji="1" lang="ja-JP" altLang="en-US" sz="1200" dirty="0" smtClean="0"/>
              <a:t>北海道胆振東部地震発生（</a:t>
            </a:r>
            <a:r>
              <a:rPr kumimoji="1" lang="en-US" altLang="ja-JP" sz="1200" dirty="0" smtClean="0"/>
              <a:t>2018</a:t>
            </a:r>
            <a:r>
              <a:rPr kumimoji="1" lang="ja-JP" altLang="en-US" sz="1200" dirty="0" smtClean="0"/>
              <a:t>年</a:t>
            </a:r>
            <a:r>
              <a:rPr kumimoji="1" lang="en-US" altLang="ja-JP" sz="1200" dirty="0" smtClean="0"/>
              <a:t>9</a:t>
            </a:r>
            <a:r>
              <a:rPr kumimoji="1" lang="ja-JP" altLang="en-US" sz="1200" dirty="0" smtClean="0"/>
              <a:t>月）</a:t>
            </a:r>
            <a:endParaRPr kumimoji="1" lang="ja-JP" altLang="en-US" sz="1200" dirty="0"/>
          </a:p>
        </p:txBody>
      </p:sp>
    </p:spTree>
    <p:extLst>
      <p:ext uri="{BB962C8B-B14F-4D97-AF65-F5344CB8AC3E}">
        <p14:creationId xmlns:p14="http://schemas.microsoft.com/office/powerpoint/2010/main" val="8477033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p:cNvPicPr>
            <a:picLocks noChangeAspect="1"/>
          </p:cNvPicPr>
          <p:nvPr/>
        </p:nvPicPr>
        <p:blipFill>
          <a:blip r:embed="rId2"/>
          <a:stretch>
            <a:fillRect/>
          </a:stretch>
        </p:blipFill>
        <p:spPr>
          <a:xfrm>
            <a:off x="9937331" y="208311"/>
            <a:ext cx="1605404" cy="656600"/>
          </a:xfrm>
          <a:prstGeom prst="rect">
            <a:avLst/>
          </a:prstGeom>
        </p:spPr>
      </p:pic>
      <p:sp>
        <p:nvSpPr>
          <p:cNvPr id="3" name="テキスト ボックス 2"/>
          <p:cNvSpPr txBox="1"/>
          <p:nvPr/>
        </p:nvSpPr>
        <p:spPr>
          <a:xfrm>
            <a:off x="792121" y="1326041"/>
            <a:ext cx="10586196" cy="1323439"/>
          </a:xfrm>
          <a:prstGeom prst="rect">
            <a:avLst/>
          </a:prstGeom>
          <a:noFill/>
          <a:ln>
            <a:solidFill>
              <a:schemeClr val="tx1"/>
            </a:solidFill>
          </a:ln>
        </p:spPr>
        <p:txBody>
          <a:bodyPr wrap="square" rtlCol="0">
            <a:spAutoFit/>
          </a:bodyPr>
          <a:lstStyle/>
          <a:p>
            <a:pPr marL="285750" indent="-285750" algn="just">
              <a:buFont typeface="Arial" panose="020B0604020202020204" pitchFamily="34" charset="0"/>
              <a:buChar char="•"/>
            </a:pPr>
            <a:r>
              <a:rPr kumimoji="1" lang="ja-JP" altLang="en-US" sz="1600" dirty="0" smtClean="0"/>
              <a:t>温泉利用型健康増進施設（連携型）に認定された後、北海道外からの湯治者が大幅に増加</a:t>
            </a:r>
            <a:endParaRPr kumimoji="1" lang="en-US" altLang="ja-JP" sz="1600" dirty="0" smtClean="0"/>
          </a:p>
          <a:p>
            <a:pPr algn="just"/>
            <a:endParaRPr lang="en-US" altLang="ja-JP" sz="1600" dirty="0"/>
          </a:p>
          <a:p>
            <a:pPr marL="285750" indent="-285750" algn="just">
              <a:buFont typeface="Arial" panose="020B0604020202020204" pitchFamily="34" charset="0"/>
              <a:buChar char="•"/>
            </a:pPr>
            <a:r>
              <a:rPr kumimoji="1" lang="ja-JP" altLang="en-US" sz="1600" dirty="0" smtClean="0"/>
              <a:t>湯治に来たきっかけとなった情報源はインターネット（個人ブログ含む）、医師、知人、家族の順</a:t>
            </a:r>
            <a:endParaRPr kumimoji="1" lang="en-US" altLang="ja-JP" sz="1600" dirty="0" smtClean="0"/>
          </a:p>
          <a:p>
            <a:pPr marL="285750" indent="-285750" algn="just">
              <a:buFont typeface="Arial" panose="020B0604020202020204" pitchFamily="34" charset="0"/>
              <a:buChar char="•"/>
            </a:pPr>
            <a:endParaRPr lang="en-US" altLang="ja-JP" sz="1600" dirty="0"/>
          </a:p>
          <a:p>
            <a:pPr marL="285750" indent="-285750" algn="just">
              <a:buFont typeface="Arial" panose="020B0604020202020204" pitchFamily="34" charset="0"/>
              <a:buChar char="•"/>
            </a:pPr>
            <a:r>
              <a:rPr kumimoji="1" lang="ja-JP" altLang="en-US" sz="1600" dirty="0" smtClean="0"/>
              <a:t>湯治者の多い東京都、広島県には患者に豊富温泉での湯治を推薦する皮膚科医がいる</a:t>
            </a:r>
            <a:endParaRPr kumimoji="1" lang="ja-JP" altLang="en-US" sz="1600" dirty="0"/>
          </a:p>
        </p:txBody>
      </p:sp>
      <p:sp>
        <p:nvSpPr>
          <p:cNvPr id="7" name="テキスト ボックス 6"/>
          <p:cNvSpPr txBox="1"/>
          <p:nvPr/>
        </p:nvSpPr>
        <p:spPr>
          <a:xfrm>
            <a:off x="811035" y="485022"/>
            <a:ext cx="7431467" cy="400110"/>
          </a:xfrm>
          <a:prstGeom prst="rect">
            <a:avLst/>
          </a:prstGeom>
          <a:noFill/>
        </p:spPr>
        <p:txBody>
          <a:bodyPr wrap="square" rtlCol="0">
            <a:spAutoFit/>
          </a:bodyPr>
          <a:lstStyle/>
          <a:p>
            <a:r>
              <a:rPr kumimoji="1" lang="ja-JP" altLang="en-US" sz="2000" dirty="0" smtClean="0"/>
              <a:t>豊富温泉の都道府県別湯治者数の推移及び情報源</a:t>
            </a:r>
            <a:endParaRPr kumimoji="1" lang="ja-JP" altLang="en-US" sz="2000" dirty="0"/>
          </a:p>
        </p:txBody>
      </p:sp>
      <p:sp>
        <p:nvSpPr>
          <p:cNvPr id="4" name="テキスト ボックス 3"/>
          <p:cNvSpPr txBox="1"/>
          <p:nvPr/>
        </p:nvSpPr>
        <p:spPr>
          <a:xfrm>
            <a:off x="811034" y="3040066"/>
            <a:ext cx="4290703" cy="307777"/>
          </a:xfrm>
          <a:prstGeom prst="rect">
            <a:avLst/>
          </a:prstGeom>
          <a:noFill/>
        </p:spPr>
        <p:txBody>
          <a:bodyPr wrap="square" rtlCol="0">
            <a:spAutoFit/>
          </a:bodyPr>
          <a:lstStyle/>
          <a:p>
            <a:pPr algn="ctr"/>
            <a:r>
              <a:rPr kumimoji="1" lang="ja-JP" altLang="en-US" sz="1400" dirty="0" smtClean="0"/>
              <a:t>都道府県別湯治者数の推移</a:t>
            </a:r>
            <a:endParaRPr kumimoji="1" lang="ja-JP" altLang="en-US" sz="1400" dirty="0"/>
          </a:p>
        </p:txBody>
      </p:sp>
      <p:sp>
        <p:nvSpPr>
          <p:cNvPr id="5" name="テキスト ボックス 4"/>
          <p:cNvSpPr txBox="1"/>
          <p:nvPr/>
        </p:nvSpPr>
        <p:spPr>
          <a:xfrm>
            <a:off x="625143" y="6122435"/>
            <a:ext cx="2728865" cy="276999"/>
          </a:xfrm>
          <a:prstGeom prst="rect">
            <a:avLst/>
          </a:prstGeom>
          <a:noFill/>
        </p:spPr>
        <p:txBody>
          <a:bodyPr wrap="square" rtlCol="0">
            <a:spAutoFit/>
          </a:bodyPr>
          <a:lstStyle/>
          <a:p>
            <a:pPr algn="just"/>
            <a:r>
              <a:rPr kumimoji="1" lang="ja-JP" altLang="en-US" sz="1200" dirty="0" smtClean="0"/>
              <a:t>（出典）豊富町資料より作成</a:t>
            </a:r>
            <a:endParaRPr kumimoji="1" lang="ja-JP" altLang="en-US" sz="1200" dirty="0"/>
          </a:p>
        </p:txBody>
      </p:sp>
      <p:sp>
        <p:nvSpPr>
          <p:cNvPr id="14" name="テキスト ボックス 13"/>
          <p:cNvSpPr txBox="1"/>
          <p:nvPr/>
        </p:nvSpPr>
        <p:spPr>
          <a:xfrm>
            <a:off x="7077985" y="3052323"/>
            <a:ext cx="4300331" cy="307777"/>
          </a:xfrm>
          <a:prstGeom prst="rect">
            <a:avLst/>
          </a:prstGeom>
          <a:noFill/>
        </p:spPr>
        <p:txBody>
          <a:bodyPr wrap="square" rtlCol="0">
            <a:spAutoFit/>
          </a:bodyPr>
          <a:lstStyle/>
          <a:p>
            <a:pPr algn="ctr"/>
            <a:r>
              <a:rPr kumimoji="1" lang="ja-JP" altLang="en-US" sz="1400" dirty="0" smtClean="0"/>
              <a:t>湯治に来たきっかけとなった情報源（</a:t>
            </a:r>
            <a:r>
              <a:rPr kumimoji="1" lang="en-US" altLang="ja-JP" sz="1400" dirty="0" smtClean="0"/>
              <a:t>2018</a:t>
            </a:r>
            <a:r>
              <a:rPr kumimoji="1" lang="ja-JP" altLang="en-US" sz="1400" dirty="0" smtClean="0"/>
              <a:t>年）</a:t>
            </a:r>
            <a:endParaRPr kumimoji="1" lang="ja-JP" altLang="en-US" sz="1400" dirty="0"/>
          </a:p>
        </p:txBody>
      </p:sp>
      <p:sp>
        <p:nvSpPr>
          <p:cNvPr id="36" name="テキスト ボックス 35"/>
          <p:cNvSpPr txBox="1"/>
          <p:nvPr/>
        </p:nvSpPr>
        <p:spPr>
          <a:xfrm>
            <a:off x="6934242" y="6122436"/>
            <a:ext cx="2728865" cy="276999"/>
          </a:xfrm>
          <a:prstGeom prst="rect">
            <a:avLst/>
          </a:prstGeom>
          <a:noFill/>
        </p:spPr>
        <p:txBody>
          <a:bodyPr wrap="square" rtlCol="0">
            <a:spAutoFit/>
          </a:bodyPr>
          <a:lstStyle/>
          <a:p>
            <a:pPr algn="just"/>
            <a:r>
              <a:rPr kumimoji="1" lang="ja-JP" altLang="en-US" sz="1200" dirty="0" smtClean="0"/>
              <a:t>（出典）豊富町資料より作成</a:t>
            </a:r>
            <a:endParaRPr kumimoji="1" lang="ja-JP" altLang="en-US" sz="1200" dirty="0"/>
          </a:p>
        </p:txBody>
      </p:sp>
      <p:sp>
        <p:nvSpPr>
          <p:cNvPr id="6" name="スライド番号プレースホルダー 5"/>
          <p:cNvSpPr>
            <a:spLocks noGrp="1"/>
          </p:cNvSpPr>
          <p:nvPr>
            <p:ph type="sldNum" sz="quarter" idx="12"/>
          </p:nvPr>
        </p:nvSpPr>
        <p:spPr/>
        <p:txBody>
          <a:bodyPr/>
          <a:lstStyle/>
          <a:p>
            <a:fld id="{397420BB-92CE-4B56-9B5D-7EA17305B6AE}" type="slidenum">
              <a:rPr kumimoji="1" lang="ja-JP" altLang="en-US" smtClean="0"/>
              <a:t>7</a:t>
            </a:fld>
            <a:endParaRPr kumimoji="1" lang="ja-JP" altLang="en-US"/>
          </a:p>
        </p:txBody>
      </p:sp>
      <p:pic>
        <p:nvPicPr>
          <p:cNvPr id="10" name="図 9"/>
          <p:cNvPicPr>
            <a:picLocks noChangeAspect="1"/>
          </p:cNvPicPr>
          <p:nvPr/>
        </p:nvPicPr>
        <p:blipFill>
          <a:blip r:embed="rId3"/>
          <a:stretch>
            <a:fillRect/>
          </a:stretch>
        </p:blipFill>
        <p:spPr>
          <a:xfrm>
            <a:off x="792121" y="3446724"/>
            <a:ext cx="4293000" cy="2581734"/>
          </a:xfrm>
          <a:prstGeom prst="rect">
            <a:avLst/>
          </a:prstGeom>
        </p:spPr>
      </p:pic>
      <p:sp>
        <p:nvSpPr>
          <p:cNvPr id="41" name="テキスト ボックス 40"/>
          <p:cNvSpPr txBox="1"/>
          <p:nvPr/>
        </p:nvSpPr>
        <p:spPr>
          <a:xfrm>
            <a:off x="899151" y="3463845"/>
            <a:ext cx="564543" cy="246221"/>
          </a:xfrm>
          <a:prstGeom prst="rect">
            <a:avLst/>
          </a:prstGeom>
          <a:noFill/>
          <a:ln>
            <a:noFill/>
          </a:ln>
        </p:spPr>
        <p:txBody>
          <a:bodyPr wrap="square" rtlCol="0">
            <a:spAutoFit/>
          </a:bodyPr>
          <a:lstStyle/>
          <a:p>
            <a:pPr algn="ctr"/>
            <a:r>
              <a:rPr kumimoji="1" lang="ja-JP" altLang="en-US" sz="1000" dirty="0" smtClean="0"/>
              <a:t>（人）</a:t>
            </a:r>
            <a:endParaRPr kumimoji="1" lang="ja-JP" altLang="en-US" sz="1000" dirty="0"/>
          </a:p>
        </p:txBody>
      </p:sp>
      <p:pic>
        <p:nvPicPr>
          <p:cNvPr id="12" name="図 11"/>
          <p:cNvPicPr>
            <a:picLocks noChangeAspect="1"/>
          </p:cNvPicPr>
          <p:nvPr/>
        </p:nvPicPr>
        <p:blipFill>
          <a:blip r:embed="rId4"/>
          <a:stretch>
            <a:fillRect/>
          </a:stretch>
        </p:blipFill>
        <p:spPr>
          <a:xfrm>
            <a:off x="7085316" y="3446724"/>
            <a:ext cx="4293000" cy="2572800"/>
          </a:xfrm>
          <a:prstGeom prst="rect">
            <a:avLst/>
          </a:prstGeom>
        </p:spPr>
      </p:pic>
      <p:sp>
        <p:nvSpPr>
          <p:cNvPr id="42" name="テキスト ボックス 41"/>
          <p:cNvSpPr txBox="1"/>
          <p:nvPr/>
        </p:nvSpPr>
        <p:spPr>
          <a:xfrm>
            <a:off x="7206542" y="3460051"/>
            <a:ext cx="564543" cy="246221"/>
          </a:xfrm>
          <a:prstGeom prst="rect">
            <a:avLst/>
          </a:prstGeom>
          <a:noFill/>
          <a:ln>
            <a:noFill/>
          </a:ln>
        </p:spPr>
        <p:txBody>
          <a:bodyPr wrap="square" rtlCol="0">
            <a:spAutoFit/>
          </a:bodyPr>
          <a:lstStyle/>
          <a:p>
            <a:pPr algn="ctr"/>
            <a:r>
              <a:rPr kumimoji="1" lang="ja-JP" altLang="en-US" sz="1000" dirty="0" smtClean="0"/>
              <a:t>（人）</a:t>
            </a:r>
            <a:endParaRPr kumimoji="1" lang="ja-JP" altLang="en-US" sz="1000" dirty="0"/>
          </a:p>
        </p:txBody>
      </p:sp>
    </p:spTree>
    <p:extLst>
      <p:ext uri="{BB962C8B-B14F-4D97-AF65-F5344CB8AC3E}">
        <p14:creationId xmlns:p14="http://schemas.microsoft.com/office/powerpoint/2010/main" val="5517594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p:cNvPicPr>
            <a:picLocks noChangeAspect="1"/>
          </p:cNvPicPr>
          <p:nvPr/>
        </p:nvPicPr>
        <p:blipFill>
          <a:blip r:embed="rId2"/>
          <a:stretch>
            <a:fillRect/>
          </a:stretch>
        </p:blipFill>
        <p:spPr>
          <a:xfrm>
            <a:off x="9937331" y="208311"/>
            <a:ext cx="1605404" cy="656600"/>
          </a:xfrm>
          <a:prstGeom prst="rect">
            <a:avLst/>
          </a:prstGeom>
        </p:spPr>
      </p:pic>
      <p:sp>
        <p:nvSpPr>
          <p:cNvPr id="3" name="テキスト ボックス 2"/>
          <p:cNvSpPr txBox="1"/>
          <p:nvPr/>
        </p:nvSpPr>
        <p:spPr>
          <a:xfrm>
            <a:off x="792121" y="1326041"/>
            <a:ext cx="5227016" cy="338554"/>
          </a:xfrm>
          <a:prstGeom prst="rect">
            <a:avLst/>
          </a:prstGeom>
          <a:noFill/>
          <a:ln>
            <a:solidFill>
              <a:schemeClr val="tx1"/>
            </a:solidFill>
          </a:ln>
        </p:spPr>
        <p:txBody>
          <a:bodyPr wrap="square" rtlCol="0">
            <a:spAutoFit/>
          </a:bodyPr>
          <a:lstStyle/>
          <a:p>
            <a:pPr algn="just"/>
            <a:r>
              <a:rPr lang="ja-JP" altLang="en-US" sz="1600" dirty="0" smtClean="0"/>
              <a:t>公共交通機関利用時の交通費負担が大きい</a:t>
            </a:r>
            <a:endParaRPr kumimoji="1" lang="ja-JP" altLang="en-US" sz="1600" dirty="0"/>
          </a:p>
        </p:txBody>
      </p:sp>
      <p:sp>
        <p:nvSpPr>
          <p:cNvPr id="7" name="テキスト ボックス 6"/>
          <p:cNvSpPr txBox="1"/>
          <p:nvPr/>
        </p:nvSpPr>
        <p:spPr>
          <a:xfrm>
            <a:off x="811035" y="485022"/>
            <a:ext cx="7431467" cy="400110"/>
          </a:xfrm>
          <a:prstGeom prst="rect">
            <a:avLst/>
          </a:prstGeom>
          <a:noFill/>
        </p:spPr>
        <p:txBody>
          <a:bodyPr wrap="square" rtlCol="0">
            <a:spAutoFit/>
          </a:bodyPr>
          <a:lstStyle/>
          <a:p>
            <a:r>
              <a:rPr kumimoji="1" lang="ja-JP" altLang="en-US" sz="2000" dirty="0" smtClean="0"/>
              <a:t>豊富温泉において医療費控除申請者数が多い要因</a:t>
            </a:r>
            <a:endParaRPr kumimoji="1" lang="ja-JP" altLang="en-US" sz="2000" dirty="0"/>
          </a:p>
        </p:txBody>
      </p:sp>
      <p:sp>
        <p:nvSpPr>
          <p:cNvPr id="2" name="テキスト ボックス 1"/>
          <p:cNvSpPr txBox="1"/>
          <p:nvPr/>
        </p:nvSpPr>
        <p:spPr>
          <a:xfrm>
            <a:off x="811035" y="1956019"/>
            <a:ext cx="5208102" cy="1169551"/>
          </a:xfrm>
          <a:prstGeom prst="rect">
            <a:avLst/>
          </a:prstGeom>
          <a:noFill/>
        </p:spPr>
        <p:txBody>
          <a:bodyPr wrap="square" rtlCol="0">
            <a:spAutoFit/>
          </a:bodyPr>
          <a:lstStyle/>
          <a:p>
            <a:r>
              <a:rPr kumimoji="1" lang="ja-JP" altLang="en-US" sz="1400" dirty="0" smtClean="0"/>
              <a:t>豊富温泉までの片道普通運賃</a:t>
            </a:r>
            <a:endParaRPr kumimoji="1" lang="en-US" altLang="ja-JP" sz="1400" dirty="0" smtClean="0"/>
          </a:p>
          <a:p>
            <a:endParaRPr lang="en-US" altLang="ja-JP" sz="1400" dirty="0"/>
          </a:p>
          <a:p>
            <a:pPr marL="285750" indent="-285750">
              <a:buFont typeface="Arial" panose="020B0604020202020204" pitchFamily="34" charset="0"/>
              <a:buChar char="•"/>
            </a:pPr>
            <a:r>
              <a:rPr kumimoji="1" lang="ja-JP" altLang="en-US" sz="1400" dirty="0" smtClean="0"/>
              <a:t>東京発（稚内空港経由）約</a:t>
            </a:r>
            <a:r>
              <a:rPr kumimoji="1" lang="en-US" altLang="ja-JP" sz="1400" dirty="0" smtClean="0"/>
              <a:t>46,000</a:t>
            </a:r>
            <a:r>
              <a:rPr kumimoji="1" lang="ja-JP" altLang="en-US" sz="1400" dirty="0" smtClean="0"/>
              <a:t>円</a:t>
            </a:r>
            <a:endParaRPr kumimoji="1" lang="en-US" altLang="ja-JP" sz="1400" dirty="0" smtClean="0"/>
          </a:p>
          <a:p>
            <a:endParaRPr lang="en-US" altLang="ja-JP" sz="1400" dirty="0"/>
          </a:p>
          <a:p>
            <a:pPr marL="285750" indent="-285750">
              <a:buFont typeface="Arial" panose="020B0604020202020204" pitchFamily="34" charset="0"/>
              <a:buChar char="•"/>
            </a:pPr>
            <a:r>
              <a:rPr kumimoji="1" lang="ja-JP" altLang="en-US" sz="1400" dirty="0" smtClean="0"/>
              <a:t>札幌発　交通手段により約</a:t>
            </a:r>
            <a:r>
              <a:rPr kumimoji="1" lang="en-US" altLang="ja-JP" sz="1400" dirty="0" smtClean="0"/>
              <a:t>6,000</a:t>
            </a:r>
            <a:r>
              <a:rPr kumimoji="1" lang="ja-JP" altLang="en-US" sz="1400" dirty="0" smtClean="0"/>
              <a:t>円～約</a:t>
            </a:r>
            <a:r>
              <a:rPr kumimoji="1" lang="en-US" altLang="ja-JP" sz="1400" dirty="0" smtClean="0"/>
              <a:t>24,000</a:t>
            </a:r>
            <a:r>
              <a:rPr kumimoji="1" lang="ja-JP" altLang="en-US" sz="1400" dirty="0" smtClean="0"/>
              <a:t>円</a:t>
            </a:r>
            <a:endParaRPr kumimoji="1" lang="ja-JP" altLang="en-US" sz="1400" dirty="0"/>
          </a:p>
        </p:txBody>
      </p:sp>
      <p:sp>
        <p:nvSpPr>
          <p:cNvPr id="8" name="テキスト ボックス 7"/>
          <p:cNvSpPr txBox="1"/>
          <p:nvPr/>
        </p:nvSpPr>
        <p:spPr>
          <a:xfrm>
            <a:off x="793452" y="4165978"/>
            <a:ext cx="5225685" cy="338554"/>
          </a:xfrm>
          <a:prstGeom prst="rect">
            <a:avLst/>
          </a:prstGeom>
          <a:noFill/>
          <a:ln>
            <a:solidFill>
              <a:schemeClr val="tx1"/>
            </a:solidFill>
          </a:ln>
        </p:spPr>
        <p:txBody>
          <a:bodyPr wrap="square" rtlCol="0">
            <a:spAutoFit/>
          </a:bodyPr>
          <a:lstStyle/>
          <a:p>
            <a:pPr algn="just"/>
            <a:r>
              <a:rPr kumimoji="1" lang="ja-JP" altLang="en-US" sz="1600" dirty="0" smtClean="0"/>
              <a:t>医師による紹介</a:t>
            </a:r>
            <a:endParaRPr kumimoji="1" lang="ja-JP" altLang="en-US" sz="1600" dirty="0"/>
          </a:p>
        </p:txBody>
      </p:sp>
      <p:sp>
        <p:nvSpPr>
          <p:cNvPr id="6" name="角丸四角形 5"/>
          <p:cNvSpPr/>
          <p:nvPr/>
        </p:nvSpPr>
        <p:spPr>
          <a:xfrm>
            <a:off x="7585543" y="1956019"/>
            <a:ext cx="3792777" cy="131991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p>
        </p:txBody>
      </p:sp>
      <p:sp>
        <p:nvSpPr>
          <p:cNvPr id="10" name="テキスト ボックス 9"/>
          <p:cNvSpPr txBox="1"/>
          <p:nvPr/>
        </p:nvSpPr>
        <p:spPr>
          <a:xfrm>
            <a:off x="7736626" y="2013414"/>
            <a:ext cx="3220269" cy="1169551"/>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400" dirty="0" smtClean="0"/>
              <a:t>新たな湯治者の来訪</a:t>
            </a:r>
            <a:endParaRPr kumimoji="1" lang="en-US" altLang="ja-JP" sz="1400" dirty="0" smtClean="0"/>
          </a:p>
          <a:p>
            <a:endParaRPr lang="en-US" altLang="ja-JP" sz="1400" dirty="0"/>
          </a:p>
          <a:p>
            <a:pPr marL="285750" indent="-285750">
              <a:buFont typeface="Arial" panose="020B0604020202020204" pitchFamily="34" charset="0"/>
              <a:buChar char="•"/>
            </a:pPr>
            <a:r>
              <a:rPr kumimoji="1" lang="ja-JP" altLang="en-US" sz="1400" dirty="0" smtClean="0"/>
              <a:t>北海道外の湯治者の来訪　に貢献</a:t>
            </a:r>
            <a:endParaRPr kumimoji="1" lang="en-US" altLang="ja-JP" sz="1400" dirty="0" smtClean="0"/>
          </a:p>
          <a:p>
            <a:endParaRPr lang="en-US" altLang="ja-JP" sz="1400" dirty="0"/>
          </a:p>
          <a:p>
            <a:pPr marL="285750" indent="-285750">
              <a:buFont typeface="Arial" panose="020B0604020202020204" pitchFamily="34" charset="0"/>
              <a:buChar char="•"/>
            </a:pPr>
            <a:r>
              <a:rPr kumimoji="1" lang="ja-JP" altLang="en-US" sz="1400" dirty="0" smtClean="0"/>
              <a:t>湯治期間の長期化</a:t>
            </a:r>
            <a:endParaRPr kumimoji="1" lang="ja-JP" altLang="en-US" sz="1400" dirty="0"/>
          </a:p>
        </p:txBody>
      </p:sp>
      <p:sp>
        <p:nvSpPr>
          <p:cNvPr id="11" name="テキスト ボックス 10"/>
          <p:cNvSpPr txBox="1"/>
          <p:nvPr/>
        </p:nvSpPr>
        <p:spPr>
          <a:xfrm>
            <a:off x="812360" y="4772102"/>
            <a:ext cx="5208102" cy="738664"/>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400" dirty="0" smtClean="0"/>
              <a:t>東京都や広島県からの湯治者が多い</a:t>
            </a:r>
            <a:endParaRPr kumimoji="1" lang="en-US" altLang="ja-JP" sz="1400" dirty="0" smtClean="0"/>
          </a:p>
          <a:p>
            <a:endParaRPr lang="en-US" altLang="ja-JP" sz="1400" dirty="0"/>
          </a:p>
          <a:p>
            <a:pPr marL="285750" indent="-285750">
              <a:buFont typeface="Arial" panose="020B0604020202020204" pitchFamily="34" charset="0"/>
              <a:buChar char="•"/>
            </a:pPr>
            <a:r>
              <a:rPr kumimoji="1" lang="ja-JP" altLang="en-US" sz="1400" dirty="0" smtClean="0"/>
              <a:t>最近、愛知県からの湯治者も増加</a:t>
            </a:r>
            <a:endParaRPr kumimoji="1" lang="ja-JP" altLang="en-US" sz="1400" dirty="0"/>
          </a:p>
        </p:txBody>
      </p:sp>
      <p:sp>
        <p:nvSpPr>
          <p:cNvPr id="13" name="角丸四角形 12"/>
          <p:cNvSpPr/>
          <p:nvPr/>
        </p:nvSpPr>
        <p:spPr>
          <a:xfrm>
            <a:off x="7585542" y="4535310"/>
            <a:ext cx="3794349" cy="133275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p>
        </p:txBody>
      </p:sp>
      <p:sp>
        <p:nvSpPr>
          <p:cNvPr id="14" name="テキスト ボックス 13"/>
          <p:cNvSpPr txBox="1"/>
          <p:nvPr/>
        </p:nvSpPr>
        <p:spPr>
          <a:xfrm>
            <a:off x="7760483" y="4626454"/>
            <a:ext cx="3442907" cy="1169551"/>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400" dirty="0" smtClean="0"/>
              <a:t>効能が知られている</a:t>
            </a:r>
            <a:endParaRPr kumimoji="1" lang="en-US" altLang="ja-JP" sz="1400" dirty="0" smtClean="0"/>
          </a:p>
          <a:p>
            <a:endParaRPr lang="en-US" altLang="ja-JP" sz="1400" dirty="0"/>
          </a:p>
          <a:p>
            <a:pPr marL="285750" indent="-285750">
              <a:buFont typeface="Arial" panose="020B0604020202020204" pitchFamily="34" charset="0"/>
              <a:buChar char="•"/>
            </a:pPr>
            <a:r>
              <a:rPr lang="ja-JP" altLang="en-US" sz="1400" dirty="0" smtClean="0"/>
              <a:t>皮膚疾患療養効果のエビデンス</a:t>
            </a:r>
            <a:endParaRPr lang="en-US" altLang="ja-JP" sz="1400" dirty="0" smtClean="0"/>
          </a:p>
          <a:p>
            <a:r>
              <a:rPr lang="ja-JP" altLang="en-US" sz="1400" dirty="0" smtClean="0"/>
              <a:t>　（例）北海道立衛生研究所の内野栄治</a:t>
            </a:r>
            <a:endParaRPr lang="en-US" altLang="ja-JP" sz="1400" dirty="0" smtClean="0"/>
          </a:p>
          <a:p>
            <a:r>
              <a:rPr lang="en-US" altLang="ja-JP" sz="1400" dirty="0"/>
              <a:t> </a:t>
            </a:r>
            <a:r>
              <a:rPr lang="en-US" altLang="ja-JP" sz="1400" dirty="0" smtClean="0"/>
              <a:t>             </a:t>
            </a:r>
            <a:r>
              <a:rPr lang="ja-JP" altLang="en-US" sz="1400" dirty="0" smtClean="0"/>
              <a:t>医学博士らによる研究</a:t>
            </a:r>
            <a:endParaRPr lang="en-US" altLang="ja-JP" sz="1400" dirty="0"/>
          </a:p>
        </p:txBody>
      </p:sp>
      <p:sp>
        <p:nvSpPr>
          <p:cNvPr id="5" name="右矢印 4"/>
          <p:cNvSpPr/>
          <p:nvPr/>
        </p:nvSpPr>
        <p:spPr>
          <a:xfrm>
            <a:off x="6353666" y="2337846"/>
            <a:ext cx="735291" cy="53732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右矢印 14"/>
          <p:cNvSpPr/>
          <p:nvPr/>
        </p:nvSpPr>
        <p:spPr>
          <a:xfrm rot="10800000">
            <a:off x="6374088" y="4941217"/>
            <a:ext cx="735291" cy="53732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p:cNvSpPr>
            <a:spLocks noGrp="1"/>
          </p:cNvSpPr>
          <p:nvPr>
            <p:ph type="sldNum" sz="quarter" idx="12"/>
          </p:nvPr>
        </p:nvSpPr>
        <p:spPr/>
        <p:txBody>
          <a:bodyPr/>
          <a:lstStyle/>
          <a:p>
            <a:fld id="{397420BB-92CE-4B56-9B5D-7EA17305B6AE}" type="slidenum">
              <a:rPr kumimoji="1" lang="ja-JP" altLang="en-US" smtClean="0"/>
              <a:t>8</a:t>
            </a:fld>
            <a:endParaRPr kumimoji="1" lang="ja-JP" altLang="en-US"/>
          </a:p>
        </p:txBody>
      </p:sp>
    </p:spTree>
    <p:extLst>
      <p:ext uri="{BB962C8B-B14F-4D97-AF65-F5344CB8AC3E}">
        <p14:creationId xmlns:p14="http://schemas.microsoft.com/office/powerpoint/2010/main" val="22294521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p:cNvPicPr>
            <a:picLocks noChangeAspect="1"/>
          </p:cNvPicPr>
          <p:nvPr/>
        </p:nvPicPr>
        <p:blipFill>
          <a:blip r:embed="rId2"/>
          <a:stretch>
            <a:fillRect/>
          </a:stretch>
        </p:blipFill>
        <p:spPr>
          <a:xfrm>
            <a:off x="9937331" y="208311"/>
            <a:ext cx="1605404" cy="656600"/>
          </a:xfrm>
          <a:prstGeom prst="rect">
            <a:avLst/>
          </a:prstGeom>
        </p:spPr>
      </p:pic>
      <p:sp>
        <p:nvSpPr>
          <p:cNvPr id="10" name="テキスト ボックス 9"/>
          <p:cNvSpPr txBox="1"/>
          <p:nvPr/>
        </p:nvSpPr>
        <p:spPr>
          <a:xfrm>
            <a:off x="0" y="3164603"/>
            <a:ext cx="12192000" cy="523220"/>
          </a:xfrm>
          <a:prstGeom prst="rect">
            <a:avLst/>
          </a:prstGeom>
          <a:noFill/>
        </p:spPr>
        <p:txBody>
          <a:bodyPr wrap="square" rtlCol="0">
            <a:spAutoFit/>
          </a:bodyPr>
          <a:lstStyle/>
          <a:p>
            <a:pPr algn="ctr"/>
            <a:r>
              <a:rPr kumimoji="1" lang="ja-JP" altLang="en-US" sz="2800" dirty="0" smtClean="0"/>
              <a:t>２．日本・ドイツ・フランスにおける温泉療養効果研究の動向</a:t>
            </a:r>
            <a:endParaRPr kumimoji="1" lang="ja-JP" altLang="en-US" sz="2800" dirty="0"/>
          </a:p>
        </p:txBody>
      </p:sp>
      <p:sp>
        <p:nvSpPr>
          <p:cNvPr id="2" name="スライド番号プレースホルダー 1"/>
          <p:cNvSpPr>
            <a:spLocks noGrp="1"/>
          </p:cNvSpPr>
          <p:nvPr>
            <p:ph type="sldNum" sz="quarter" idx="12"/>
          </p:nvPr>
        </p:nvSpPr>
        <p:spPr/>
        <p:txBody>
          <a:bodyPr/>
          <a:lstStyle/>
          <a:p>
            <a:fld id="{397420BB-92CE-4B56-9B5D-7EA17305B6AE}" type="slidenum">
              <a:rPr kumimoji="1" lang="ja-JP" altLang="en-US" smtClean="0"/>
              <a:t>9</a:t>
            </a:fld>
            <a:endParaRPr kumimoji="1" lang="ja-JP" altLang="en-US"/>
          </a:p>
        </p:txBody>
      </p:sp>
    </p:spTree>
    <p:extLst>
      <p:ext uri="{BB962C8B-B14F-4D97-AF65-F5344CB8AC3E}">
        <p14:creationId xmlns:p14="http://schemas.microsoft.com/office/powerpoint/2010/main" val="5044316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1044</TotalTime>
  <Words>1916</Words>
  <Application>Microsoft Office PowerPoint</Application>
  <PresentationFormat>ワイド画面</PresentationFormat>
  <Paragraphs>205</Paragraphs>
  <Slides>16</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16</vt:i4>
      </vt:variant>
    </vt:vector>
  </HeadingPairs>
  <TitlesOfParts>
    <vt:vector size="21" baseType="lpstr">
      <vt:lpstr>游ゴシック</vt:lpstr>
      <vt:lpstr>游ゴシック Light</vt:lpstr>
      <vt:lpstr>Arial</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経済産業研究所</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SEKIGUCHI, Yoichi</dc:creator>
  <cp:lastModifiedBy>SEKIGUCHI, Yoichi</cp:lastModifiedBy>
  <cp:revision>136</cp:revision>
  <cp:lastPrinted>2019-12-19T00:27:00Z</cp:lastPrinted>
  <dcterms:created xsi:type="dcterms:W3CDTF">2019-10-04T00:48:18Z</dcterms:created>
  <dcterms:modified xsi:type="dcterms:W3CDTF">2019-12-19T00:35:25Z</dcterms:modified>
</cp:coreProperties>
</file>