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512" r:id="rId3"/>
    <p:sldId id="513" r:id="rId4"/>
    <p:sldId id="285" r:id="rId5"/>
    <p:sldId id="515" r:id="rId6"/>
    <p:sldId id="516" r:id="rId7"/>
    <p:sldId id="517" r:id="rId8"/>
    <p:sldId id="518" r:id="rId9"/>
    <p:sldId id="514" r:id="rId10"/>
    <p:sldId id="532" r:id="rId11"/>
    <p:sldId id="519" r:id="rId12"/>
    <p:sldId id="520" r:id="rId13"/>
    <p:sldId id="524" r:id="rId14"/>
    <p:sldId id="525" r:id="rId15"/>
    <p:sldId id="533" r:id="rId16"/>
    <p:sldId id="526" r:id="rId17"/>
    <p:sldId id="531" r:id="rId18"/>
    <p:sldId id="535" r:id="rId19"/>
    <p:sldId id="527" r:id="rId20"/>
    <p:sldId id="534" r:id="rId21"/>
    <p:sldId id="536" r:id="rId22"/>
    <p:sldId id="537" r:id="rId23"/>
    <p:sldId id="528" r:id="rId24"/>
    <p:sldId id="522" r:id="rId25"/>
    <p:sldId id="521" r:id="rId26"/>
    <p:sldId id="538" r:id="rId27"/>
    <p:sldId id="539" r:id="rId28"/>
  </p:sldIdLst>
  <p:sldSz cx="9144000" cy="6858000" type="screen4x3"/>
  <p:notesSz cx="6858000" cy="994568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68" d="100"/>
          <a:sy n="68" d="100"/>
        </p:scale>
        <p:origin x="1446" y="60"/>
      </p:cViewPr>
      <p:guideLst>
        <p:guide orient="horz" pos="2160"/>
        <p:guide pos="2880"/>
      </p:guideLst>
    </p:cSldViewPr>
  </p:slideViewPr>
  <p:outlineViewPr>
    <p:cViewPr>
      <p:scale>
        <a:sx n="33" d="100"/>
        <a:sy n="33" d="100"/>
      </p:scale>
      <p:origin x="0" y="67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97A5E491-C9EC-4D4F-85FB-DF9D636021EA}"/>
              </a:ext>
            </a:extLst>
          </p:cNvPr>
          <p:cNvSpPr>
            <a:spLocks noGrp="1"/>
          </p:cNvSpPr>
          <p:nvPr>
            <p:ph type="hdr" sz="quarter"/>
          </p:nvPr>
        </p:nvSpPr>
        <p:spPr>
          <a:xfrm>
            <a:off x="0" y="0"/>
            <a:ext cx="2972547" cy="497842"/>
          </a:xfrm>
          <a:prstGeom prst="rect">
            <a:avLst/>
          </a:prstGeom>
        </p:spPr>
        <p:txBody>
          <a:bodyPr vert="horz" lIns="92191" tIns="46096" rIns="92191" bIns="46096"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a:extLst>
              <a:ext uri="{FF2B5EF4-FFF2-40B4-BE49-F238E27FC236}">
                <a16:creationId xmlns:a16="http://schemas.microsoft.com/office/drawing/2014/main" id="{BB754AAF-FFBC-4833-AEAD-FD59E83A2B8A}"/>
              </a:ext>
            </a:extLst>
          </p:cNvPr>
          <p:cNvSpPr>
            <a:spLocks noGrp="1"/>
          </p:cNvSpPr>
          <p:nvPr>
            <p:ph type="dt" sz="quarter" idx="1"/>
          </p:nvPr>
        </p:nvSpPr>
        <p:spPr>
          <a:xfrm>
            <a:off x="3883852" y="0"/>
            <a:ext cx="2972547" cy="497842"/>
          </a:xfrm>
          <a:prstGeom prst="rect">
            <a:avLst/>
          </a:prstGeom>
        </p:spPr>
        <p:txBody>
          <a:bodyPr vert="horz" lIns="92191" tIns="46096" rIns="92191" bIns="46096" rtlCol="0"/>
          <a:lstStyle>
            <a:lvl1pPr algn="r" eaLnBrk="1" fontAlgn="auto" hangingPunct="1">
              <a:spcBef>
                <a:spcPts val="0"/>
              </a:spcBef>
              <a:spcAft>
                <a:spcPts val="0"/>
              </a:spcAft>
              <a:defRPr sz="1200">
                <a:latin typeface="+mn-lt"/>
                <a:ea typeface="+mn-ea"/>
              </a:defRPr>
            </a:lvl1pPr>
          </a:lstStyle>
          <a:p>
            <a:pPr>
              <a:defRPr/>
            </a:pPr>
            <a:fld id="{0BF66B75-BFAE-4BC6-9E1F-470E05E44591}" type="datetimeFigureOut">
              <a:rPr lang="ja-JP" altLang="en-US"/>
              <a:pPr>
                <a:defRPr/>
              </a:pPr>
              <a:t>2020/11/2</a:t>
            </a:fld>
            <a:endParaRPr lang="ja-JP" altLang="en-US"/>
          </a:p>
        </p:txBody>
      </p:sp>
      <p:sp>
        <p:nvSpPr>
          <p:cNvPr id="4" name="フッター プレースホルダ 3">
            <a:extLst>
              <a:ext uri="{FF2B5EF4-FFF2-40B4-BE49-F238E27FC236}">
                <a16:creationId xmlns:a16="http://schemas.microsoft.com/office/drawing/2014/main" id="{469AE394-1932-4BE5-8ED9-17792EB9BC57}"/>
              </a:ext>
            </a:extLst>
          </p:cNvPr>
          <p:cNvSpPr>
            <a:spLocks noGrp="1"/>
          </p:cNvSpPr>
          <p:nvPr>
            <p:ph type="ftr" sz="quarter" idx="2"/>
          </p:nvPr>
        </p:nvSpPr>
        <p:spPr>
          <a:xfrm>
            <a:off x="0" y="9446257"/>
            <a:ext cx="2972547" cy="497841"/>
          </a:xfrm>
          <a:prstGeom prst="rect">
            <a:avLst/>
          </a:prstGeom>
        </p:spPr>
        <p:txBody>
          <a:bodyPr vert="horz" lIns="92191" tIns="46096" rIns="92191" bIns="46096"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a:extLst>
              <a:ext uri="{FF2B5EF4-FFF2-40B4-BE49-F238E27FC236}">
                <a16:creationId xmlns:a16="http://schemas.microsoft.com/office/drawing/2014/main" id="{21F263F9-98AB-4785-97D1-3D2C3F8E8076}"/>
              </a:ext>
            </a:extLst>
          </p:cNvPr>
          <p:cNvSpPr>
            <a:spLocks noGrp="1"/>
          </p:cNvSpPr>
          <p:nvPr>
            <p:ph type="sldNum" sz="quarter" idx="3"/>
          </p:nvPr>
        </p:nvSpPr>
        <p:spPr>
          <a:xfrm>
            <a:off x="3883852" y="9446257"/>
            <a:ext cx="2972547" cy="497841"/>
          </a:xfrm>
          <a:prstGeom prst="rect">
            <a:avLst/>
          </a:prstGeom>
        </p:spPr>
        <p:txBody>
          <a:bodyPr vert="horz" wrap="square" lIns="92191" tIns="46096" rIns="92191" bIns="46096"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1CF3E3F9-CE1F-478E-A787-40A72C368D10}" type="slidenum">
              <a:rPr lang="ja-JP" altLang="en-US"/>
              <a:pPr>
                <a:defRPr/>
              </a:pPr>
              <a:t>‹#›</a:t>
            </a:fld>
            <a:endParaRPr lang="ja-JP"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5B8980CF-F93F-4E31-A9A7-C6ECDA3388AE}"/>
              </a:ext>
            </a:extLst>
          </p:cNvPr>
          <p:cNvSpPr>
            <a:spLocks noGrp="1"/>
          </p:cNvSpPr>
          <p:nvPr>
            <p:ph type="hdr" sz="quarter"/>
          </p:nvPr>
        </p:nvSpPr>
        <p:spPr>
          <a:xfrm>
            <a:off x="0" y="0"/>
            <a:ext cx="2972547" cy="497842"/>
          </a:xfrm>
          <a:prstGeom prst="rect">
            <a:avLst/>
          </a:prstGeom>
        </p:spPr>
        <p:txBody>
          <a:bodyPr vert="horz" lIns="92191" tIns="46096" rIns="92191" bIns="46096"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a:extLst>
              <a:ext uri="{FF2B5EF4-FFF2-40B4-BE49-F238E27FC236}">
                <a16:creationId xmlns:a16="http://schemas.microsoft.com/office/drawing/2014/main" id="{C41162DB-0E63-48E1-8668-5ABC186635F3}"/>
              </a:ext>
            </a:extLst>
          </p:cNvPr>
          <p:cNvSpPr>
            <a:spLocks noGrp="1"/>
          </p:cNvSpPr>
          <p:nvPr>
            <p:ph type="dt" idx="1"/>
          </p:nvPr>
        </p:nvSpPr>
        <p:spPr>
          <a:xfrm>
            <a:off x="3883852" y="0"/>
            <a:ext cx="2972547" cy="497842"/>
          </a:xfrm>
          <a:prstGeom prst="rect">
            <a:avLst/>
          </a:prstGeom>
        </p:spPr>
        <p:txBody>
          <a:bodyPr vert="horz" lIns="92191" tIns="46096" rIns="92191" bIns="46096" rtlCol="0"/>
          <a:lstStyle>
            <a:lvl1pPr algn="r" eaLnBrk="1" fontAlgn="auto" hangingPunct="1">
              <a:spcBef>
                <a:spcPts val="0"/>
              </a:spcBef>
              <a:spcAft>
                <a:spcPts val="0"/>
              </a:spcAft>
              <a:defRPr sz="1200">
                <a:latin typeface="+mn-lt"/>
                <a:ea typeface="+mn-ea"/>
              </a:defRPr>
            </a:lvl1pPr>
          </a:lstStyle>
          <a:p>
            <a:pPr>
              <a:defRPr/>
            </a:pPr>
            <a:fld id="{49168567-4220-4A71-A418-22C22F43A284}" type="datetimeFigureOut">
              <a:rPr lang="ja-JP" altLang="en-US"/>
              <a:pPr>
                <a:defRPr/>
              </a:pPr>
              <a:t>2020/11/2</a:t>
            </a:fld>
            <a:endParaRPr lang="ja-JP" altLang="en-US"/>
          </a:p>
        </p:txBody>
      </p:sp>
      <p:sp>
        <p:nvSpPr>
          <p:cNvPr id="4" name="スライド イメージ プレースホルダ 3">
            <a:extLst>
              <a:ext uri="{FF2B5EF4-FFF2-40B4-BE49-F238E27FC236}">
                <a16:creationId xmlns:a16="http://schemas.microsoft.com/office/drawing/2014/main" id="{A31CA8FD-3EB8-4AB2-8D13-ABD9E4529414}"/>
              </a:ext>
            </a:extLst>
          </p:cNvPr>
          <p:cNvSpPr>
            <a:spLocks noGrp="1" noRot="1" noChangeAspect="1"/>
          </p:cNvSpPr>
          <p:nvPr>
            <p:ph type="sldImg" idx="2"/>
          </p:nvPr>
        </p:nvSpPr>
        <p:spPr>
          <a:xfrm>
            <a:off x="942975" y="746125"/>
            <a:ext cx="4973638" cy="3729038"/>
          </a:xfrm>
          <a:prstGeom prst="rect">
            <a:avLst/>
          </a:prstGeom>
          <a:noFill/>
          <a:ln w="12700">
            <a:solidFill>
              <a:prstClr val="black"/>
            </a:solidFill>
          </a:ln>
        </p:spPr>
        <p:txBody>
          <a:bodyPr vert="horz" lIns="92191" tIns="46096" rIns="92191" bIns="46096" rtlCol="0" anchor="ctr"/>
          <a:lstStyle/>
          <a:p>
            <a:pPr lvl="0"/>
            <a:endParaRPr lang="ja-JP" altLang="en-US" noProof="0"/>
          </a:p>
        </p:txBody>
      </p:sp>
      <p:sp>
        <p:nvSpPr>
          <p:cNvPr id="5" name="ノート プレースホルダ 4">
            <a:extLst>
              <a:ext uri="{FF2B5EF4-FFF2-40B4-BE49-F238E27FC236}">
                <a16:creationId xmlns:a16="http://schemas.microsoft.com/office/drawing/2014/main" id="{E0FE4F4C-D7BD-469A-94AA-B751F1065C65}"/>
              </a:ext>
            </a:extLst>
          </p:cNvPr>
          <p:cNvSpPr>
            <a:spLocks noGrp="1"/>
          </p:cNvSpPr>
          <p:nvPr>
            <p:ph type="body" sz="quarter" idx="3"/>
          </p:nvPr>
        </p:nvSpPr>
        <p:spPr>
          <a:xfrm>
            <a:off x="685480" y="4725515"/>
            <a:ext cx="5487041" cy="4474207"/>
          </a:xfrm>
          <a:prstGeom prst="rect">
            <a:avLst/>
          </a:prstGeom>
        </p:spPr>
        <p:txBody>
          <a:bodyPr vert="horz" lIns="92191" tIns="46096" rIns="92191" bIns="46096"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a:extLst>
              <a:ext uri="{FF2B5EF4-FFF2-40B4-BE49-F238E27FC236}">
                <a16:creationId xmlns:a16="http://schemas.microsoft.com/office/drawing/2014/main" id="{F4EBBA71-26BD-4611-A75F-B7B533DF09AC}"/>
              </a:ext>
            </a:extLst>
          </p:cNvPr>
          <p:cNvSpPr>
            <a:spLocks noGrp="1"/>
          </p:cNvSpPr>
          <p:nvPr>
            <p:ph type="ftr" sz="quarter" idx="4"/>
          </p:nvPr>
        </p:nvSpPr>
        <p:spPr>
          <a:xfrm>
            <a:off x="0" y="9446257"/>
            <a:ext cx="2972547" cy="497841"/>
          </a:xfrm>
          <a:prstGeom prst="rect">
            <a:avLst/>
          </a:prstGeom>
        </p:spPr>
        <p:txBody>
          <a:bodyPr vert="horz" lIns="92191" tIns="46096" rIns="92191" bIns="46096"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783CAF46-D64A-4393-9E58-FC08FFF2118A}"/>
              </a:ext>
            </a:extLst>
          </p:cNvPr>
          <p:cNvSpPr>
            <a:spLocks noGrp="1"/>
          </p:cNvSpPr>
          <p:nvPr>
            <p:ph type="sldNum" sz="quarter" idx="5"/>
          </p:nvPr>
        </p:nvSpPr>
        <p:spPr>
          <a:xfrm>
            <a:off x="3883852" y="9446257"/>
            <a:ext cx="2972547" cy="497841"/>
          </a:xfrm>
          <a:prstGeom prst="rect">
            <a:avLst/>
          </a:prstGeom>
        </p:spPr>
        <p:txBody>
          <a:bodyPr vert="horz" wrap="square" lIns="92191" tIns="46096" rIns="92191" bIns="46096"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46E4056-E98B-4D54-840D-B0F4560A054C}"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 1">
            <a:extLst>
              <a:ext uri="{FF2B5EF4-FFF2-40B4-BE49-F238E27FC236}">
                <a16:creationId xmlns:a16="http://schemas.microsoft.com/office/drawing/2014/main" id="{436E829E-0E0B-4DBE-810E-76C90E984B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 2">
            <a:extLst>
              <a:ext uri="{FF2B5EF4-FFF2-40B4-BE49-F238E27FC236}">
                <a16:creationId xmlns:a16="http://schemas.microsoft.com/office/drawing/2014/main" id="{74F8769D-1BB8-4A89-99B6-C64C037E8D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148" name="スライド番号プレースホルダー 1">
            <a:extLst>
              <a:ext uri="{FF2B5EF4-FFF2-40B4-BE49-F238E27FC236}">
                <a16:creationId xmlns:a16="http://schemas.microsoft.com/office/drawing/2014/main" id="{21CA3427-36EB-4C59-8EF1-47856FB03B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6442" indent="-287093">
              <a:defRPr kumimoji="1">
                <a:solidFill>
                  <a:schemeClr val="tx1"/>
                </a:solidFill>
                <a:latin typeface="Arial" panose="020B0604020202020204" pitchFamily="34" charset="0"/>
                <a:ea typeface="ＭＳ Ｐゴシック" panose="020B0600070205080204" pitchFamily="50" charset="-128"/>
              </a:defRPr>
            </a:lvl2pPr>
            <a:lvl3pPr marL="1148372" indent="-229674">
              <a:defRPr kumimoji="1">
                <a:solidFill>
                  <a:schemeClr val="tx1"/>
                </a:solidFill>
                <a:latin typeface="Arial" panose="020B0604020202020204" pitchFamily="34" charset="0"/>
                <a:ea typeface="ＭＳ Ｐゴシック" panose="020B0600070205080204" pitchFamily="50" charset="-128"/>
              </a:defRPr>
            </a:lvl3pPr>
            <a:lvl4pPr marL="1607721" indent="-229674">
              <a:defRPr kumimoji="1">
                <a:solidFill>
                  <a:schemeClr val="tx1"/>
                </a:solidFill>
                <a:latin typeface="Arial" panose="020B0604020202020204" pitchFamily="34" charset="0"/>
                <a:ea typeface="ＭＳ Ｐゴシック" panose="020B0600070205080204" pitchFamily="50" charset="-128"/>
              </a:defRPr>
            </a:lvl4pPr>
            <a:lvl5pPr marL="2067070" indent="-229674">
              <a:defRPr kumimoji="1">
                <a:solidFill>
                  <a:schemeClr val="tx1"/>
                </a:solidFill>
                <a:latin typeface="Arial" panose="020B0604020202020204" pitchFamily="34" charset="0"/>
                <a:ea typeface="ＭＳ Ｐゴシック" panose="020B0600070205080204" pitchFamily="50" charset="-128"/>
              </a:defRPr>
            </a:lvl5pPr>
            <a:lvl6pPr marL="2526419" indent="-22967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85767" indent="-22967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45116" indent="-22967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04465" indent="-22967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BB54DEF1-6FE5-420E-9A26-005DC3B05010}" type="slidenum">
              <a:rPr lang="ja-JP" altLang="en-US" smtClean="0">
                <a:latin typeface="Calibri" panose="020F0502020204030204" pitchFamily="34" charset="0"/>
              </a:rPr>
              <a:pPr/>
              <a:t>1</a:t>
            </a:fld>
            <a:endParaRPr lang="ja-JP"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a:extLst>
              <a:ext uri="{FF2B5EF4-FFF2-40B4-BE49-F238E27FC236}">
                <a16:creationId xmlns:a16="http://schemas.microsoft.com/office/drawing/2014/main" id="{C45E8822-42AB-4AA4-A1BF-EF299C669308}"/>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A0540FC3-1A72-4146-9D5E-2A06D5B90A08}"/>
              </a:ext>
            </a:extLst>
          </p:cNvPr>
          <p:cNvSpPr>
            <a:spLocks noGrp="1"/>
          </p:cNvSpPr>
          <p:nvPr>
            <p:ph type="ftr" sz="quarter" idx="11"/>
          </p:nvPr>
        </p:nvSpPr>
        <p:spPr/>
        <p:txBody>
          <a:bodyPr/>
          <a:lstStyle>
            <a:lvl1pPr>
              <a:defRPr/>
            </a:lvl1pPr>
          </a:lstStyle>
          <a:p>
            <a:pPr>
              <a:defRPr/>
            </a:pPr>
            <a:endParaRPr lang="ja-JP" altLang="en-US"/>
          </a:p>
        </p:txBody>
      </p:sp>
    </p:spTree>
    <p:extLst>
      <p:ext uri="{BB962C8B-B14F-4D97-AF65-F5344CB8AC3E}">
        <p14:creationId xmlns:p14="http://schemas.microsoft.com/office/powerpoint/2010/main" val="2130852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D35C23C4-E7B8-443C-B352-798FE845F08D}"/>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7F781072-9E7D-4105-AE2D-0EF36C639A83}"/>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63973E32-EB9F-4BFA-A65D-1DB439165526}"/>
              </a:ext>
            </a:extLst>
          </p:cNvPr>
          <p:cNvSpPr>
            <a:spLocks noGrp="1"/>
          </p:cNvSpPr>
          <p:nvPr>
            <p:ph type="sldNum" sz="quarter" idx="12"/>
          </p:nvPr>
        </p:nvSpPr>
        <p:spPr/>
        <p:txBody>
          <a:bodyPr/>
          <a:lstStyle>
            <a:lvl1pPr>
              <a:defRPr/>
            </a:lvl1pPr>
          </a:lstStyle>
          <a:p>
            <a:pPr>
              <a:defRPr/>
            </a:pPr>
            <a:fld id="{51D62B15-2456-4281-9301-06C38521CF32}" type="slidenum">
              <a:rPr lang="ja-JP" altLang="en-US"/>
              <a:pPr>
                <a:defRPr/>
              </a:pPr>
              <a:t>‹#›</a:t>
            </a:fld>
            <a:endParaRPr lang="ja-JP" altLang="en-US"/>
          </a:p>
        </p:txBody>
      </p:sp>
    </p:spTree>
    <p:extLst>
      <p:ext uri="{BB962C8B-B14F-4D97-AF65-F5344CB8AC3E}">
        <p14:creationId xmlns:p14="http://schemas.microsoft.com/office/powerpoint/2010/main" val="797676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D55E29E5-9EF8-4602-8299-49AE897CD09E}"/>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7C5B47D8-14E7-4E4F-986A-A1E164E5DEAE}"/>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0296DCFF-BDCF-412A-BB80-D2B5F6E7D16C}"/>
              </a:ext>
            </a:extLst>
          </p:cNvPr>
          <p:cNvSpPr>
            <a:spLocks noGrp="1"/>
          </p:cNvSpPr>
          <p:nvPr>
            <p:ph type="sldNum" sz="quarter" idx="12"/>
          </p:nvPr>
        </p:nvSpPr>
        <p:spPr/>
        <p:txBody>
          <a:bodyPr/>
          <a:lstStyle>
            <a:lvl1pPr>
              <a:defRPr/>
            </a:lvl1pPr>
          </a:lstStyle>
          <a:p>
            <a:pPr>
              <a:defRPr/>
            </a:pPr>
            <a:fld id="{A981DD41-9DB1-422C-9886-B03B6238701A}" type="slidenum">
              <a:rPr lang="ja-JP" altLang="en-US"/>
              <a:pPr>
                <a:defRPr/>
              </a:pPr>
              <a:t>‹#›</a:t>
            </a:fld>
            <a:endParaRPr lang="ja-JP" altLang="en-US"/>
          </a:p>
        </p:txBody>
      </p:sp>
    </p:spTree>
    <p:extLst>
      <p:ext uri="{BB962C8B-B14F-4D97-AF65-F5344CB8AC3E}">
        <p14:creationId xmlns:p14="http://schemas.microsoft.com/office/powerpoint/2010/main" val="1683010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457200" y="1600200"/>
            <a:ext cx="40386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a:extLst>
              <a:ext uri="{FF2B5EF4-FFF2-40B4-BE49-F238E27FC236}">
                <a16:creationId xmlns:a16="http://schemas.microsoft.com/office/drawing/2014/main" id="{384DF080-9C0A-42C0-A09D-E51A3ABCBCA2}"/>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54DF7C58-5CBD-453D-8F0C-A691D7B0C26E}"/>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3DBA2ADB-E6C6-4B27-9389-FED46C4C4C17}"/>
              </a:ext>
            </a:extLst>
          </p:cNvPr>
          <p:cNvSpPr>
            <a:spLocks noGrp="1"/>
          </p:cNvSpPr>
          <p:nvPr>
            <p:ph type="sldNum" sz="quarter" idx="12"/>
          </p:nvPr>
        </p:nvSpPr>
        <p:spPr/>
        <p:txBody>
          <a:bodyPr/>
          <a:lstStyle>
            <a:lvl1pPr>
              <a:defRPr/>
            </a:lvl1pPr>
          </a:lstStyle>
          <a:p>
            <a:pPr>
              <a:defRPr/>
            </a:pPr>
            <a:fld id="{EA22BE78-C146-4209-8FF5-300E09EF3F75}" type="slidenum">
              <a:rPr lang="ja-JP" altLang="en-US"/>
              <a:pPr>
                <a:defRPr/>
              </a:pPr>
              <a:t>‹#›</a:t>
            </a:fld>
            <a:endParaRPr lang="ja-JP" altLang="en-US"/>
          </a:p>
        </p:txBody>
      </p:sp>
    </p:spTree>
    <p:extLst>
      <p:ext uri="{BB962C8B-B14F-4D97-AF65-F5344CB8AC3E}">
        <p14:creationId xmlns:p14="http://schemas.microsoft.com/office/powerpoint/2010/main" val="3805188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OverChart" preserve="1">
  <p:cSld name="縦書きタイトル、縦書きテキスト、グラフ">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sz="half" idx="1"/>
          </p:nvPr>
        </p:nvSpPr>
        <p:spPr>
          <a:xfrm>
            <a:off x="457200" y="274638"/>
            <a:ext cx="6019800" cy="2849562"/>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グラフ プレースホルダ 3"/>
          <p:cNvSpPr>
            <a:spLocks noGrp="1"/>
          </p:cNvSpPr>
          <p:nvPr>
            <p:ph type="chart" sz="half" idx="2"/>
          </p:nvPr>
        </p:nvSpPr>
        <p:spPr>
          <a:xfrm>
            <a:off x="457200" y="3276600"/>
            <a:ext cx="6019800" cy="2849563"/>
          </a:xfrm>
        </p:spPr>
        <p:txBody>
          <a:bodyPr/>
          <a:lstStyle/>
          <a:p>
            <a:pPr lvl="0"/>
            <a:endParaRPr lang="ja-JP" altLang="en-US" noProof="0"/>
          </a:p>
        </p:txBody>
      </p:sp>
      <p:sp>
        <p:nvSpPr>
          <p:cNvPr id="5" name="日付プレースホルダ 3">
            <a:extLst>
              <a:ext uri="{FF2B5EF4-FFF2-40B4-BE49-F238E27FC236}">
                <a16:creationId xmlns:a16="http://schemas.microsoft.com/office/drawing/2014/main" id="{8B01B9A9-3D2D-4385-8314-916534E55E8D}"/>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186CD32F-7C48-4220-8954-C25466AE2070}"/>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275736A8-C002-4A02-83F8-FC28EAA61560}"/>
              </a:ext>
            </a:extLst>
          </p:cNvPr>
          <p:cNvSpPr>
            <a:spLocks noGrp="1"/>
          </p:cNvSpPr>
          <p:nvPr>
            <p:ph type="sldNum" sz="quarter" idx="12"/>
          </p:nvPr>
        </p:nvSpPr>
        <p:spPr/>
        <p:txBody>
          <a:bodyPr/>
          <a:lstStyle>
            <a:lvl1pPr>
              <a:defRPr/>
            </a:lvl1pPr>
          </a:lstStyle>
          <a:p>
            <a:pPr>
              <a:defRPr/>
            </a:pPr>
            <a:fld id="{3E05E6A8-45A5-4DF9-9AE0-12D0F0C18354}" type="slidenum">
              <a:rPr lang="ja-JP" altLang="en-US"/>
              <a:pPr>
                <a:defRPr/>
              </a:pPr>
              <a:t>‹#›</a:t>
            </a:fld>
            <a:endParaRPr lang="ja-JP" altLang="en-US"/>
          </a:p>
        </p:txBody>
      </p:sp>
    </p:spTree>
    <p:extLst>
      <p:ext uri="{BB962C8B-B14F-4D97-AF65-F5344CB8AC3E}">
        <p14:creationId xmlns:p14="http://schemas.microsoft.com/office/powerpoint/2010/main" val="3371159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タイトルとグラフ">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 タイトルの書式設定</a:t>
            </a:r>
          </a:p>
        </p:txBody>
      </p:sp>
      <p:sp>
        <p:nvSpPr>
          <p:cNvPr id="3" name="グラフ プレースホルダ 2"/>
          <p:cNvSpPr>
            <a:spLocks noGrp="1"/>
          </p:cNvSpPr>
          <p:nvPr>
            <p:ph type="chart" idx="1"/>
          </p:nvPr>
        </p:nvSpPr>
        <p:spPr>
          <a:xfrm>
            <a:off x="457200" y="1600200"/>
            <a:ext cx="8229600" cy="4525963"/>
          </a:xfrm>
        </p:spPr>
        <p:txBody>
          <a:bodyPr/>
          <a:lstStyle/>
          <a:p>
            <a:pPr lvl="0"/>
            <a:endParaRPr lang="ja-JP" altLang="en-US" noProof="0"/>
          </a:p>
        </p:txBody>
      </p:sp>
      <p:sp>
        <p:nvSpPr>
          <p:cNvPr id="4" name="日付プレースホルダ 3">
            <a:extLst>
              <a:ext uri="{FF2B5EF4-FFF2-40B4-BE49-F238E27FC236}">
                <a16:creationId xmlns:a16="http://schemas.microsoft.com/office/drawing/2014/main" id="{347E3806-E5A6-405E-B337-CB3FEEF5F583}"/>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115483ED-23E1-4152-B194-C9BB47C43ED5}"/>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B7CEE484-7541-4866-99EC-FAC3CB0EB7E7}"/>
              </a:ext>
            </a:extLst>
          </p:cNvPr>
          <p:cNvSpPr>
            <a:spLocks noGrp="1"/>
          </p:cNvSpPr>
          <p:nvPr>
            <p:ph type="sldNum" sz="quarter" idx="12"/>
          </p:nvPr>
        </p:nvSpPr>
        <p:spPr/>
        <p:txBody>
          <a:bodyPr/>
          <a:lstStyle>
            <a:lvl1pPr>
              <a:defRPr/>
            </a:lvl1pPr>
          </a:lstStyle>
          <a:p>
            <a:pPr>
              <a:defRPr/>
            </a:pPr>
            <a:fld id="{3876EA82-7E36-4490-849B-A30DEBA211F5}" type="slidenum">
              <a:rPr lang="ja-JP" altLang="en-US"/>
              <a:pPr>
                <a:defRPr/>
              </a:pPr>
              <a:t>‹#›</a:t>
            </a:fld>
            <a:endParaRPr lang="ja-JP" altLang="en-US"/>
          </a:p>
        </p:txBody>
      </p:sp>
    </p:spTree>
    <p:extLst>
      <p:ext uri="{BB962C8B-B14F-4D97-AF65-F5344CB8AC3E}">
        <p14:creationId xmlns:p14="http://schemas.microsoft.com/office/powerpoint/2010/main" val="190161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 タイトルの書式設定</a:t>
            </a:r>
          </a:p>
        </p:txBody>
      </p:sp>
      <p:sp>
        <p:nvSpPr>
          <p:cNvPr id="3" name="表プレースホルダ 2"/>
          <p:cNvSpPr>
            <a:spLocks noGrp="1"/>
          </p:cNvSpPr>
          <p:nvPr>
            <p:ph type="tbl" idx="1"/>
          </p:nvPr>
        </p:nvSpPr>
        <p:spPr>
          <a:xfrm>
            <a:off x="457200" y="1600200"/>
            <a:ext cx="8229600" cy="4525963"/>
          </a:xfrm>
        </p:spPr>
        <p:txBody>
          <a:bodyPr/>
          <a:lstStyle/>
          <a:p>
            <a:pPr lvl="0"/>
            <a:endParaRPr lang="ja-JP" altLang="en-US" noProof="0"/>
          </a:p>
        </p:txBody>
      </p:sp>
      <p:sp>
        <p:nvSpPr>
          <p:cNvPr id="4" name="日付プレースホルダ 3">
            <a:extLst>
              <a:ext uri="{FF2B5EF4-FFF2-40B4-BE49-F238E27FC236}">
                <a16:creationId xmlns:a16="http://schemas.microsoft.com/office/drawing/2014/main" id="{ACB402F3-AE1F-4737-B167-4722C4D1B6D2}"/>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624A1834-182D-4BE9-B7D6-8FEA29E19796}"/>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54610C7E-5B22-4636-972B-895DDDE1986E}"/>
              </a:ext>
            </a:extLst>
          </p:cNvPr>
          <p:cNvSpPr>
            <a:spLocks noGrp="1"/>
          </p:cNvSpPr>
          <p:nvPr>
            <p:ph type="sldNum" sz="quarter" idx="12"/>
          </p:nvPr>
        </p:nvSpPr>
        <p:spPr/>
        <p:txBody>
          <a:bodyPr/>
          <a:lstStyle>
            <a:lvl1pPr>
              <a:defRPr/>
            </a:lvl1pPr>
          </a:lstStyle>
          <a:p>
            <a:pPr>
              <a:defRPr/>
            </a:pPr>
            <a:fld id="{74D47500-053E-407E-A0B7-5FE263028979}" type="slidenum">
              <a:rPr lang="ja-JP" altLang="en-US"/>
              <a:pPr>
                <a:defRPr/>
              </a:pPr>
              <a:t>‹#›</a:t>
            </a:fld>
            <a:endParaRPr lang="ja-JP" altLang="en-US"/>
          </a:p>
        </p:txBody>
      </p:sp>
    </p:spTree>
    <p:extLst>
      <p:ext uri="{BB962C8B-B14F-4D97-AF65-F5344CB8AC3E}">
        <p14:creationId xmlns:p14="http://schemas.microsoft.com/office/powerpoint/2010/main" val="4181054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dgm" preserve="1">
  <p:cSld name="タイトルと、図表または組織図">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 タイトルの書式設定</a:t>
            </a:r>
          </a:p>
        </p:txBody>
      </p:sp>
      <p:sp>
        <p:nvSpPr>
          <p:cNvPr id="3" name="SmartArt プレースホルダ 2"/>
          <p:cNvSpPr>
            <a:spLocks noGrp="1"/>
          </p:cNvSpPr>
          <p:nvPr>
            <p:ph type="dgm" idx="1"/>
          </p:nvPr>
        </p:nvSpPr>
        <p:spPr>
          <a:xfrm>
            <a:off x="457200" y="1600200"/>
            <a:ext cx="8229600" cy="4525963"/>
          </a:xfrm>
        </p:spPr>
        <p:txBody>
          <a:bodyPr/>
          <a:lstStyle/>
          <a:p>
            <a:pPr lvl="0"/>
            <a:endParaRPr lang="ja-JP" altLang="en-US" noProof="0"/>
          </a:p>
        </p:txBody>
      </p:sp>
      <p:sp>
        <p:nvSpPr>
          <p:cNvPr id="4" name="日付プレースホルダ 3">
            <a:extLst>
              <a:ext uri="{FF2B5EF4-FFF2-40B4-BE49-F238E27FC236}">
                <a16:creationId xmlns:a16="http://schemas.microsoft.com/office/drawing/2014/main" id="{54F8149E-62DD-4C8A-936F-2B951EF19284}"/>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A94C9FE4-4E27-4DAE-A443-7A59D90DEA93}"/>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E0F3D78C-992E-45FD-8079-C01770319584}"/>
              </a:ext>
            </a:extLst>
          </p:cNvPr>
          <p:cNvSpPr>
            <a:spLocks noGrp="1"/>
          </p:cNvSpPr>
          <p:nvPr>
            <p:ph type="sldNum" sz="quarter" idx="12"/>
          </p:nvPr>
        </p:nvSpPr>
        <p:spPr/>
        <p:txBody>
          <a:bodyPr/>
          <a:lstStyle>
            <a:lvl1pPr>
              <a:defRPr/>
            </a:lvl1pPr>
          </a:lstStyle>
          <a:p>
            <a:pPr>
              <a:defRPr/>
            </a:pPr>
            <a:fld id="{9963B2D0-1773-483A-BB0E-5B70DDC93ECB}" type="slidenum">
              <a:rPr lang="ja-JP" altLang="en-US"/>
              <a:pPr>
                <a:defRPr/>
              </a:pPr>
              <a:t>‹#›</a:t>
            </a:fld>
            <a:endParaRPr lang="ja-JP" altLang="en-US"/>
          </a:p>
        </p:txBody>
      </p:sp>
    </p:spTree>
    <p:extLst>
      <p:ext uri="{BB962C8B-B14F-4D97-AF65-F5344CB8AC3E}">
        <p14:creationId xmlns:p14="http://schemas.microsoft.com/office/powerpoint/2010/main" val="514410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65C61AFE-0541-4AEB-9D60-277DD2C094E0}"/>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D800442A-8CE8-48D8-B04E-C08D2D2C3592}"/>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1EA6A50D-D9F9-4C29-8C6E-C3D6633554E1}"/>
              </a:ext>
            </a:extLst>
          </p:cNvPr>
          <p:cNvSpPr>
            <a:spLocks noGrp="1"/>
          </p:cNvSpPr>
          <p:nvPr>
            <p:ph type="sldNum" sz="quarter" idx="12"/>
          </p:nvPr>
        </p:nvSpPr>
        <p:spPr/>
        <p:txBody>
          <a:bodyPr/>
          <a:lstStyle>
            <a:lvl1pPr>
              <a:defRPr/>
            </a:lvl1pPr>
          </a:lstStyle>
          <a:p>
            <a:pPr>
              <a:defRPr/>
            </a:pPr>
            <a:fld id="{8FCE1D1A-EEAF-47FD-80B6-8BA39CFC8C0B}" type="slidenum">
              <a:rPr lang="ja-JP" altLang="en-US"/>
              <a:pPr>
                <a:defRPr/>
              </a:pPr>
              <a:t>‹#›</a:t>
            </a:fld>
            <a:endParaRPr lang="ja-JP" altLang="en-US"/>
          </a:p>
        </p:txBody>
      </p:sp>
    </p:spTree>
    <p:extLst>
      <p:ext uri="{BB962C8B-B14F-4D97-AF65-F5344CB8AC3E}">
        <p14:creationId xmlns:p14="http://schemas.microsoft.com/office/powerpoint/2010/main" val="2320832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a:extLst>
              <a:ext uri="{FF2B5EF4-FFF2-40B4-BE49-F238E27FC236}">
                <a16:creationId xmlns:a16="http://schemas.microsoft.com/office/drawing/2014/main" id="{E8FAC332-11D4-4A75-8D6E-1F03B83ED2BE}"/>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a:extLst>
              <a:ext uri="{FF2B5EF4-FFF2-40B4-BE49-F238E27FC236}">
                <a16:creationId xmlns:a16="http://schemas.microsoft.com/office/drawing/2014/main" id="{774D33DB-949B-4974-9F71-F791946AFE2C}"/>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2F38D53C-B363-4A22-9D7B-2D3C1315C61D}"/>
              </a:ext>
            </a:extLst>
          </p:cNvPr>
          <p:cNvSpPr>
            <a:spLocks noGrp="1"/>
          </p:cNvSpPr>
          <p:nvPr>
            <p:ph type="sldNum" sz="quarter" idx="12"/>
          </p:nvPr>
        </p:nvSpPr>
        <p:spPr/>
        <p:txBody>
          <a:bodyPr/>
          <a:lstStyle>
            <a:lvl1pPr>
              <a:defRPr/>
            </a:lvl1pPr>
          </a:lstStyle>
          <a:p>
            <a:pPr>
              <a:defRPr/>
            </a:pPr>
            <a:fld id="{671EBBA7-F0B6-4AB2-A5F4-0541EF288D54}" type="slidenum">
              <a:rPr lang="ja-JP" altLang="en-US"/>
              <a:pPr>
                <a:defRPr/>
              </a:pPr>
              <a:t>‹#›</a:t>
            </a:fld>
            <a:endParaRPr lang="ja-JP" altLang="en-US"/>
          </a:p>
        </p:txBody>
      </p:sp>
    </p:spTree>
    <p:extLst>
      <p:ext uri="{BB962C8B-B14F-4D97-AF65-F5344CB8AC3E}">
        <p14:creationId xmlns:p14="http://schemas.microsoft.com/office/powerpoint/2010/main" val="2477708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a:extLst>
              <a:ext uri="{FF2B5EF4-FFF2-40B4-BE49-F238E27FC236}">
                <a16:creationId xmlns:a16="http://schemas.microsoft.com/office/drawing/2014/main" id="{936B3B10-3DBC-4F60-A3F0-5CF5F87153E7}"/>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7870E135-BDFF-4985-871D-3CE7F09FD278}"/>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CAF6A452-913D-40A4-BCA2-AA9FF4AC5A6C}"/>
              </a:ext>
            </a:extLst>
          </p:cNvPr>
          <p:cNvSpPr>
            <a:spLocks noGrp="1"/>
          </p:cNvSpPr>
          <p:nvPr>
            <p:ph type="sldNum" sz="quarter" idx="12"/>
          </p:nvPr>
        </p:nvSpPr>
        <p:spPr/>
        <p:txBody>
          <a:bodyPr/>
          <a:lstStyle>
            <a:lvl1pPr>
              <a:defRPr/>
            </a:lvl1pPr>
          </a:lstStyle>
          <a:p>
            <a:pPr>
              <a:defRPr/>
            </a:pPr>
            <a:fld id="{BB37849D-8223-4698-AFFD-EECA2BF58C22}" type="slidenum">
              <a:rPr lang="ja-JP" altLang="en-US"/>
              <a:pPr>
                <a:defRPr/>
              </a:pPr>
              <a:t>‹#›</a:t>
            </a:fld>
            <a:endParaRPr lang="ja-JP" altLang="en-US"/>
          </a:p>
        </p:txBody>
      </p:sp>
    </p:spTree>
    <p:extLst>
      <p:ext uri="{BB962C8B-B14F-4D97-AF65-F5344CB8AC3E}">
        <p14:creationId xmlns:p14="http://schemas.microsoft.com/office/powerpoint/2010/main" val="687489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a:extLst>
              <a:ext uri="{FF2B5EF4-FFF2-40B4-BE49-F238E27FC236}">
                <a16:creationId xmlns:a16="http://schemas.microsoft.com/office/drawing/2014/main" id="{EF948050-56C7-4947-B392-4B9B87332FE2}"/>
              </a:ext>
            </a:extLst>
          </p:cNvPr>
          <p:cNvSpPr>
            <a:spLocks noGrp="1"/>
          </p:cNvSpPr>
          <p:nvPr>
            <p:ph type="dt" sz="half" idx="10"/>
          </p:nvPr>
        </p:nvSpPr>
        <p:spPr/>
        <p:txBody>
          <a:bodyPr/>
          <a:lstStyle>
            <a:lvl1pPr>
              <a:defRPr/>
            </a:lvl1pPr>
          </a:lstStyle>
          <a:p>
            <a:pPr>
              <a:defRPr/>
            </a:pPr>
            <a:endParaRPr lang="en-US" altLang="ja-JP"/>
          </a:p>
        </p:txBody>
      </p:sp>
      <p:sp>
        <p:nvSpPr>
          <p:cNvPr id="8" name="フッター プレースホルダ 4">
            <a:extLst>
              <a:ext uri="{FF2B5EF4-FFF2-40B4-BE49-F238E27FC236}">
                <a16:creationId xmlns:a16="http://schemas.microsoft.com/office/drawing/2014/main" id="{12EE1BDA-D317-46BD-8D5A-6A659A591100}"/>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a:extLst>
              <a:ext uri="{FF2B5EF4-FFF2-40B4-BE49-F238E27FC236}">
                <a16:creationId xmlns:a16="http://schemas.microsoft.com/office/drawing/2014/main" id="{73E785A5-8037-437E-9AE2-DD1600292D30}"/>
              </a:ext>
            </a:extLst>
          </p:cNvPr>
          <p:cNvSpPr>
            <a:spLocks noGrp="1"/>
          </p:cNvSpPr>
          <p:nvPr>
            <p:ph type="sldNum" sz="quarter" idx="12"/>
          </p:nvPr>
        </p:nvSpPr>
        <p:spPr/>
        <p:txBody>
          <a:bodyPr/>
          <a:lstStyle>
            <a:lvl1pPr>
              <a:defRPr/>
            </a:lvl1pPr>
          </a:lstStyle>
          <a:p>
            <a:pPr>
              <a:defRPr/>
            </a:pPr>
            <a:fld id="{FC384C42-A6A2-4189-9876-2D64BBA96394}" type="slidenum">
              <a:rPr lang="ja-JP" altLang="en-US"/>
              <a:pPr>
                <a:defRPr/>
              </a:pPr>
              <a:t>‹#›</a:t>
            </a:fld>
            <a:endParaRPr lang="ja-JP" altLang="en-US"/>
          </a:p>
        </p:txBody>
      </p:sp>
    </p:spTree>
    <p:extLst>
      <p:ext uri="{BB962C8B-B14F-4D97-AF65-F5344CB8AC3E}">
        <p14:creationId xmlns:p14="http://schemas.microsoft.com/office/powerpoint/2010/main" val="3507143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a:extLst>
              <a:ext uri="{FF2B5EF4-FFF2-40B4-BE49-F238E27FC236}">
                <a16:creationId xmlns:a16="http://schemas.microsoft.com/office/drawing/2014/main" id="{814C5DCE-6DF8-4A6F-A4A2-C6EEAD54EBCE}"/>
              </a:ext>
            </a:extLst>
          </p:cNvPr>
          <p:cNvSpPr>
            <a:spLocks noGrp="1"/>
          </p:cNvSpPr>
          <p:nvPr>
            <p:ph type="dt" sz="half" idx="10"/>
          </p:nvPr>
        </p:nvSpPr>
        <p:spPr/>
        <p:txBody>
          <a:bodyPr/>
          <a:lstStyle>
            <a:lvl1pPr>
              <a:defRPr/>
            </a:lvl1pPr>
          </a:lstStyle>
          <a:p>
            <a:pPr>
              <a:defRPr/>
            </a:pPr>
            <a:endParaRPr lang="en-US" altLang="ja-JP"/>
          </a:p>
        </p:txBody>
      </p:sp>
      <p:sp>
        <p:nvSpPr>
          <p:cNvPr id="4" name="フッター プレースホルダ 4">
            <a:extLst>
              <a:ext uri="{FF2B5EF4-FFF2-40B4-BE49-F238E27FC236}">
                <a16:creationId xmlns:a16="http://schemas.microsoft.com/office/drawing/2014/main" id="{235F6C1C-D303-4776-A4B4-F203966355BC}"/>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a:extLst>
              <a:ext uri="{FF2B5EF4-FFF2-40B4-BE49-F238E27FC236}">
                <a16:creationId xmlns:a16="http://schemas.microsoft.com/office/drawing/2014/main" id="{E3088F31-A523-440E-B346-3F1AF087C61F}"/>
              </a:ext>
            </a:extLst>
          </p:cNvPr>
          <p:cNvSpPr>
            <a:spLocks noGrp="1"/>
          </p:cNvSpPr>
          <p:nvPr>
            <p:ph type="sldNum" sz="quarter" idx="12"/>
          </p:nvPr>
        </p:nvSpPr>
        <p:spPr/>
        <p:txBody>
          <a:bodyPr/>
          <a:lstStyle>
            <a:lvl1pPr>
              <a:defRPr/>
            </a:lvl1pPr>
          </a:lstStyle>
          <a:p>
            <a:pPr>
              <a:defRPr/>
            </a:pPr>
            <a:fld id="{AA742923-0422-473B-98F2-C53F5ED1D11B}" type="slidenum">
              <a:rPr lang="ja-JP" altLang="en-US"/>
              <a:pPr>
                <a:defRPr/>
              </a:pPr>
              <a:t>‹#›</a:t>
            </a:fld>
            <a:endParaRPr lang="ja-JP" altLang="en-US"/>
          </a:p>
        </p:txBody>
      </p:sp>
    </p:spTree>
    <p:extLst>
      <p:ext uri="{BB962C8B-B14F-4D97-AF65-F5344CB8AC3E}">
        <p14:creationId xmlns:p14="http://schemas.microsoft.com/office/powerpoint/2010/main" val="2486662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a:extLst>
              <a:ext uri="{FF2B5EF4-FFF2-40B4-BE49-F238E27FC236}">
                <a16:creationId xmlns:a16="http://schemas.microsoft.com/office/drawing/2014/main" id="{FF5F5F06-DF47-4A7E-8B20-89CAB3AA2E5C}"/>
              </a:ext>
            </a:extLst>
          </p:cNvPr>
          <p:cNvSpPr>
            <a:spLocks noGrp="1"/>
          </p:cNvSpPr>
          <p:nvPr>
            <p:ph type="dt" sz="half" idx="10"/>
          </p:nvPr>
        </p:nvSpPr>
        <p:spPr/>
        <p:txBody>
          <a:bodyPr/>
          <a:lstStyle>
            <a:lvl1pPr>
              <a:defRPr/>
            </a:lvl1pPr>
          </a:lstStyle>
          <a:p>
            <a:pPr>
              <a:defRPr/>
            </a:pPr>
            <a:endParaRPr lang="en-US" altLang="ja-JP"/>
          </a:p>
        </p:txBody>
      </p:sp>
      <p:sp>
        <p:nvSpPr>
          <p:cNvPr id="3" name="フッター プレースホルダ 4">
            <a:extLst>
              <a:ext uri="{FF2B5EF4-FFF2-40B4-BE49-F238E27FC236}">
                <a16:creationId xmlns:a16="http://schemas.microsoft.com/office/drawing/2014/main" id="{218EEE4C-C428-4703-B8EE-E7DD3A5F18AA}"/>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a:extLst>
              <a:ext uri="{FF2B5EF4-FFF2-40B4-BE49-F238E27FC236}">
                <a16:creationId xmlns:a16="http://schemas.microsoft.com/office/drawing/2014/main" id="{AB382DA1-188E-4D9B-A828-D4C939E0C915}"/>
              </a:ext>
            </a:extLst>
          </p:cNvPr>
          <p:cNvSpPr>
            <a:spLocks noGrp="1"/>
          </p:cNvSpPr>
          <p:nvPr>
            <p:ph type="sldNum" sz="quarter" idx="12"/>
          </p:nvPr>
        </p:nvSpPr>
        <p:spPr/>
        <p:txBody>
          <a:bodyPr/>
          <a:lstStyle>
            <a:lvl1pPr>
              <a:defRPr/>
            </a:lvl1pPr>
          </a:lstStyle>
          <a:p>
            <a:pPr>
              <a:defRPr/>
            </a:pPr>
            <a:fld id="{9D8FA25F-0501-4BAB-B922-C98684695431}" type="slidenum">
              <a:rPr lang="ja-JP" altLang="en-US"/>
              <a:pPr>
                <a:defRPr/>
              </a:pPr>
              <a:t>‹#›</a:t>
            </a:fld>
            <a:endParaRPr lang="ja-JP" altLang="en-US"/>
          </a:p>
        </p:txBody>
      </p:sp>
    </p:spTree>
    <p:extLst>
      <p:ext uri="{BB962C8B-B14F-4D97-AF65-F5344CB8AC3E}">
        <p14:creationId xmlns:p14="http://schemas.microsoft.com/office/powerpoint/2010/main" val="2541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EAB8C388-9ABC-4E24-BD71-403E3C143981}"/>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33199059-88BF-4E14-901D-5B6D26F20BD9}"/>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38B8F4F2-BD3F-4B87-9D96-6DF0E83BCBFE}"/>
              </a:ext>
            </a:extLst>
          </p:cNvPr>
          <p:cNvSpPr>
            <a:spLocks noGrp="1"/>
          </p:cNvSpPr>
          <p:nvPr>
            <p:ph type="sldNum" sz="quarter" idx="12"/>
          </p:nvPr>
        </p:nvSpPr>
        <p:spPr/>
        <p:txBody>
          <a:bodyPr/>
          <a:lstStyle>
            <a:lvl1pPr>
              <a:defRPr/>
            </a:lvl1pPr>
          </a:lstStyle>
          <a:p>
            <a:pPr>
              <a:defRPr/>
            </a:pPr>
            <a:fld id="{76A3FC3D-1088-468A-A9D8-C4D9BB0454CF}" type="slidenum">
              <a:rPr lang="ja-JP" altLang="en-US"/>
              <a:pPr>
                <a:defRPr/>
              </a:pPr>
              <a:t>‹#›</a:t>
            </a:fld>
            <a:endParaRPr lang="ja-JP" altLang="en-US"/>
          </a:p>
        </p:txBody>
      </p:sp>
    </p:spTree>
    <p:extLst>
      <p:ext uri="{BB962C8B-B14F-4D97-AF65-F5344CB8AC3E}">
        <p14:creationId xmlns:p14="http://schemas.microsoft.com/office/powerpoint/2010/main" val="1264225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05A7CD00-7940-471C-8CF2-27787FDB1DB4}"/>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a:extLst>
              <a:ext uri="{FF2B5EF4-FFF2-40B4-BE49-F238E27FC236}">
                <a16:creationId xmlns:a16="http://schemas.microsoft.com/office/drawing/2014/main" id="{812C33D9-51B7-47DF-9E88-3566DC5855F3}"/>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73B39D34-6F45-4EF0-868B-66E4EBDB7F3A}"/>
              </a:ext>
            </a:extLst>
          </p:cNvPr>
          <p:cNvSpPr>
            <a:spLocks noGrp="1"/>
          </p:cNvSpPr>
          <p:nvPr>
            <p:ph type="sldNum" sz="quarter" idx="12"/>
          </p:nvPr>
        </p:nvSpPr>
        <p:spPr/>
        <p:txBody>
          <a:bodyPr/>
          <a:lstStyle>
            <a:lvl1pPr>
              <a:defRPr/>
            </a:lvl1pPr>
          </a:lstStyle>
          <a:p>
            <a:pPr>
              <a:defRPr/>
            </a:pPr>
            <a:fld id="{24FEF618-5A76-4FDE-9F3B-DA0457AFCCBD}" type="slidenum">
              <a:rPr lang="ja-JP" altLang="en-US"/>
              <a:pPr>
                <a:defRPr/>
              </a:pPr>
              <a:t>‹#›</a:t>
            </a:fld>
            <a:endParaRPr lang="ja-JP" altLang="en-US"/>
          </a:p>
        </p:txBody>
      </p:sp>
    </p:spTree>
    <p:extLst>
      <p:ext uri="{BB962C8B-B14F-4D97-AF65-F5344CB8AC3E}">
        <p14:creationId xmlns:p14="http://schemas.microsoft.com/office/powerpoint/2010/main" val="3291153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a:extLst>
              <a:ext uri="{FF2B5EF4-FFF2-40B4-BE49-F238E27FC236}">
                <a16:creationId xmlns:a16="http://schemas.microsoft.com/office/drawing/2014/main" id="{E70766F3-08EC-42B0-BF94-A183EA6734CD}"/>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a:extLst>
              <a:ext uri="{FF2B5EF4-FFF2-40B4-BE49-F238E27FC236}">
                <a16:creationId xmlns:a16="http://schemas.microsoft.com/office/drawing/2014/main" id="{EC584066-5998-467E-8DBC-06CE30AD3F8C}"/>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EEF29F09-207C-4451-BFBA-CC3366583C1A}"/>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defRPr>
            </a:lvl1pPr>
          </a:lstStyle>
          <a:p>
            <a:pPr>
              <a:defRPr/>
            </a:pPr>
            <a:endParaRPr lang="en-US" altLang="ja-JP"/>
          </a:p>
        </p:txBody>
      </p:sp>
      <p:sp>
        <p:nvSpPr>
          <p:cNvPr id="5" name="フッター プレースホルダ 4">
            <a:extLst>
              <a:ext uri="{FF2B5EF4-FFF2-40B4-BE49-F238E27FC236}">
                <a16:creationId xmlns:a16="http://schemas.microsoft.com/office/drawing/2014/main" id="{70A9156B-B7C8-4E40-B83C-BCC0FCB6624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93435F29-7AAA-4380-AC6A-8FB845D6A5FD}"/>
              </a:ext>
            </a:extLst>
          </p:cNvPr>
          <p:cNvSpPr>
            <a:spLocks noGrp="1"/>
          </p:cNvSpPr>
          <p:nvPr>
            <p:ph type="sldNum" sz="quarter" idx="4"/>
          </p:nvPr>
        </p:nvSpPr>
        <p:spPr>
          <a:xfrm>
            <a:off x="6588125" y="6381750"/>
            <a:ext cx="2555875"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920FDB5F-7BD1-4CE0-BE04-1094D64DBD82}"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817"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a:extLst>
              <a:ext uri="{FF2B5EF4-FFF2-40B4-BE49-F238E27FC236}">
                <a16:creationId xmlns:a16="http://schemas.microsoft.com/office/drawing/2014/main" id="{2829FDD1-42D3-4907-9025-6A9A9BF47688}"/>
              </a:ext>
            </a:extLst>
          </p:cNvPr>
          <p:cNvSpPr>
            <a:spLocks noGrp="1"/>
          </p:cNvSpPr>
          <p:nvPr>
            <p:ph type="ctrTitle"/>
          </p:nvPr>
        </p:nvSpPr>
        <p:spPr>
          <a:xfrm>
            <a:off x="323850" y="1341438"/>
            <a:ext cx="8640763" cy="1727200"/>
          </a:xfrm>
        </p:spPr>
        <p:txBody>
          <a:bodyPr/>
          <a:lstStyle/>
          <a:p>
            <a:pPr eaLnBrk="1" hangingPunct="1"/>
            <a:r>
              <a:rPr lang="ja-JP" altLang="en-US" sz="4800" dirty="0"/>
              <a:t>温泉地のまちづくりと</a:t>
            </a:r>
            <a:br>
              <a:rPr lang="ja-JP" altLang="en-US" sz="4800" dirty="0"/>
            </a:br>
            <a:r>
              <a:rPr lang="ja-JP" altLang="en-US" sz="4800" dirty="0"/>
              <a:t>分散型宿泊施設</a:t>
            </a:r>
            <a:endParaRPr lang="ja-JP" altLang="en-US" sz="3200" dirty="0"/>
          </a:p>
        </p:txBody>
      </p:sp>
      <p:sp>
        <p:nvSpPr>
          <p:cNvPr id="5123" name="サブタイトル 2">
            <a:extLst>
              <a:ext uri="{FF2B5EF4-FFF2-40B4-BE49-F238E27FC236}">
                <a16:creationId xmlns:a16="http://schemas.microsoft.com/office/drawing/2014/main" id="{E4C2C778-347E-4651-9118-CA94500448EB}"/>
              </a:ext>
            </a:extLst>
          </p:cNvPr>
          <p:cNvSpPr>
            <a:spLocks noGrp="1"/>
          </p:cNvSpPr>
          <p:nvPr>
            <p:ph type="subTitle" idx="1"/>
          </p:nvPr>
        </p:nvSpPr>
        <p:spPr>
          <a:xfrm>
            <a:off x="1371600" y="4724400"/>
            <a:ext cx="6400800" cy="1320800"/>
          </a:xfrm>
        </p:spPr>
        <p:txBody>
          <a:bodyPr/>
          <a:lstStyle/>
          <a:p>
            <a:pPr eaLnBrk="1" hangingPunct="1"/>
            <a:r>
              <a:rPr lang="en-US" altLang="ja-JP" sz="2800" dirty="0">
                <a:solidFill>
                  <a:schemeClr val="tx1"/>
                </a:solidFill>
              </a:rPr>
              <a:t>2020/10/30</a:t>
            </a:r>
            <a:endParaRPr lang="ja-JP" altLang="en-US" sz="2800" dirty="0">
              <a:solidFill>
                <a:schemeClr val="tx1"/>
              </a:solidFill>
            </a:endParaRPr>
          </a:p>
          <a:p>
            <a:pPr eaLnBrk="1" hangingPunct="1"/>
            <a:r>
              <a:rPr lang="ja-JP" altLang="en-US" sz="2800" dirty="0">
                <a:solidFill>
                  <a:schemeClr val="tx1"/>
                </a:solidFill>
              </a:rPr>
              <a:t>横浜商科大学　</a:t>
            </a:r>
            <a:r>
              <a:rPr lang="en-US" altLang="ja-JP" sz="2800" dirty="0">
                <a:solidFill>
                  <a:schemeClr val="tx1"/>
                </a:solidFill>
              </a:rPr>
              <a:t>  </a:t>
            </a:r>
            <a:r>
              <a:rPr lang="ja-JP" altLang="ja-JP" sz="2800" dirty="0">
                <a:solidFill>
                  <a:schemeClr val="tx1"/>
                </a:solidFill>
              </a:rPr>
              <a:t>大野正人</a:t>
            </a:r>
            <a:endParaRPr lang="ja-JP" altLang="en-US" sz="2800" dirty="0">
              <a:solidFill>
                <a:schemeClr val="tx1"/>
              </a:solidFill>
            </a:endParaRPr>
          </a:p>
        </p:txBody>
      </p:sp>
      <p:sp>
        <p:nvSpPr>
          <p:cNvPr id="2" name="テキスト ボックス 1">
            <a:extLst>
              <a:ext uri="{FF2B5EF4-FFF2-40B4-BE49-F238E27FC236}">
                <a16:creationId xmlns:a16="http://schemas.microsoft.com/office/drawing/2014/main" id="{EEC6E3F2-5627-45B9-922D-D88258777417}"/>
              </a:ext>
            </a:extLst>
          </p:cNvPr>
          <p:cNvSpPr txBox="1"/>
          <p:nvPr/>
        </p:nvSpPr>
        <p:spPr>
          <a:xfrm>
            <a:off x="539552" y="476672"/>
            <a:ext cx="3528392" cy="369332"/>
          </a:xfrm>
          <a:prstGeom prst="rect">
            <a:avLst/>
          </a:prstGeom>
          <a:noFill/>
        </p:spPr>
        <p:txBody>
          <a:bodyPr wrap="square" rtlCol="0">
            <a:spAutoFit/>
          </a:bodyPr>
          <a:lstStyle/>
          <a:p>
            <a:r>
              <a:rPr kumimoji="1" lang="ja-JP" altLang="en-US" dirty="0"/>
              <a:t>健康と温泉フォーラム月例会</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238C86-FD7A-4EFB-9D94-A3B95F9E0D6B}"/>
              </a:ext>
            </a:extLst>
          </p:cNvPr>
          <p:cNvSpPr>
            <a:spLocks noGrp="1"/>
          </p:cNvSpPr>
          <p:nvPr>
            <p:ph type="title"/>
          </p:nvPr>
        </p:nvSpPr>
        <p:spPr>
          <a:xfrm>
            <a:off x="107504" y="274638"/>
            <a:ext cx="8928992" cy="490066"/>
          </a:xfrm>
        </p:spPr>
        <p:txBody>
          <a:bodyPr/>
          <a:lstStyle/>
          <a:p>
            <a:r>
              <a:rPr kumimoji="1" lang="ja-JP" altLang="en-US" sz="2800" dirty="0"/>
              <a:t>参考　セレクトサービスホテルの★評価におけるポジション</a:t>
            </a:r>
          </a:p>
        </p:txBody>
      </p:sp>
      <p:pic>
        <p:nvPicPr>
          <p:cNvPr id="6" name="コンテンツ プレースホルダー 5">
            <a:extLst>
              <a:ext uri="{FF2B5EF4-FFF2-40B4-BE49-F238E27FC236}">
                <a16:creationId xmlns:a16="http://schemas.microsoft.com/office/drawing/2014/main" id="{076E52B9-752F-47E7-8B0E-A77F0DD78C91}"/>
              </a:ext>
            </a:extLst>
          </p:cNvPr>
          <p:cNvPicPr>
            <a:picLocks noGrp="1" noChangeAspect="1"/>
          </p:cNvPicPr>
          <p:nvPr>
            <p:ph sz="half" idx="1"/>
          </p:nvPr>
        </p:nvPicPr>
        <p:blipFill>
          <a:blip r:embed="rId2"/>
          <a:stretch>
            <a:fillRect/>
          </a:stretch>
        </p:blipFill>
        <p:spPr>
          <a:xfrm>
            <a:off x="323527" y="982524"/>
            <a:ext cx="8346377" cy="5038764"/>
          </a:xfrm>
          <a:prstGeom prst="rect">
            <a:avLst/>
          </a:prstGeom>
        </p:spPr>
      </p:pic>
      <p:sp>
        <p:nvSpPr>
          <p:cNvPr id="5" name="スライド番号プレースホルダー 4">
            <a:extLst>
              <a:ext uri="{FF2B5EF4-FFF2-40B4-BE49-F238E27FC236}">
                <a16:creationId xmlns:a16="http://schemas.microsoft.com/office/drawing/2014/main" id="{34624336-D52B-4E4C-B9A4-3FBDB031017C}"/>
              </a:ext>
            </a:extLst>
          </p:cNvPr>
          <p:cNvSpPr>
            <a:spLocks noGrp="1"/>
          </p:cNvSpPr>
          <p:nvPr>
            <p:ph type="sldNum" sz="quarter" idx="12"/>
          </p:nvPr>
        </p:nvSpPr>
        <p:spPr/>
        <p:txBody>
          <a:bodyPr/>
          <a:lstStyle/>
          <a:p>
            <a:pPr>
              <a:defRPr/>
            </a:pPr>
            <a:fld id="{BB37849D-8223-4698-AFFD-EECA2BF58C22}" type="slidenum">
              <a:rPr lang="ja-JP" altLang="en-US" smtClean="0"/>
              <a:pPr>
                <a:defRPr/>
              </a:pPr>
              <a:t>10</a:t>
            </a:fld>
            <a:endParaRPr lang="ja-JP" altLang="en-US"/>
          </a:p>
        </p:txBody>
      </p:sp>
    </p:spTree>
    <p:extLst>
      <p:ext uri="{BB962C8B-B14F-4D97-AF65-F5344CB8AC3E}">
        <p14:creationId xmlns:p14="http://schemas.microsoft.com/office/powerpoint/2010/main" val="2674938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3259A1-724D-4B9F-9536-116CD57DED20}"/>
              </a:ext>
            </a:extLst>
          </p:cNvPr>
          <p:cNvSpPr>
            <a:spLocks noGrp="1"/>
          </p:cNvSpPr>
          <p:nvPr>
            <p:ph type="title"/>
          </p:nvPr>
        </p:nvSpPr>
        <p:spPr>
          <a:xfrm>
            <a:off x="457200" y="274638"/>
            <a:ext cx="8229600" cy="634082"/>
          </a:xfrm>
        </p:spPr>
        <p:txBody>
          <a:bodyPr/>
          <a:lstStyle/>
          <a:p>
            <a:r>
              <a:rPr kumimoji="1" lang="ja-JP" altLang="en-US" sz="3600" dirty="0"/>
              <a:t>都市の業態分布</a:t>
            </a:r>
          </a:p>
        </p:txBody>
      </p:sp>
      <p:sp>
        <p:nvSpPr>
          <p:cNvPr id="5" name="スライド番号プレースホルダー 4">
            <a:extLst>
              <a:ext uri="{FF2B5EF4-FFF2-40B4-BE49-F238E27FC236}">
                <a16:creationId xmlns:a16="http://schemas.microsoft.com/office/drawing/2014/main" id="{B458BA97-8030-4BDE-AD28-E2849B3BCA2B}"/>
              </a:ext>
            </a:extLst>
          </p:cNvPr>
          <p:cNvSpPr>
            <a:spLocks noGrp="1"/>
          </p:cNvSpPr>
          <p:nvPr>
            <p:ph type="sldNum" sz="quarter" idx="12"/>
          </p:nvPr>
        </p:nvSpPr>
        <p:spPr/>
        <p:txBody>
          <a:bodyPr/>
          <a:lstStyle/>
          <a:p>
            <a:pPr>
              <a:defRPr/>
            </a:pPr>
            <a:fld id="{BB37849D-8223-4698-AFFD-EECA2BF58C22}" type="slidenum">
              <a:rPr lang="ja-JP" altLang="en-US" smtClean="0"/>
              <a:pPr>
                <a:defRPr/>
              </a:pPr>
              <a:t>11</a:t>
            </a:fld>
            <a:endParaRPr lang="ja-JP" altLang="en-US"/>
          </a:p>
        </p:txBody>
      </p:sp>
      <p:pic>
        <p:nvPicPr>
          <p:cNvPr id="7" name="図 6">
            <a:extLst>
              <a:ext uri="{FF2B5EF4-FFF2-40B4-BE49-F238E27FC236}">
                <a16:creationId xmlns:a16="http://schemas.microsoft.com/office/drawing/2014/main" id="{70566366-E961-4851-805D-265C390125CF}"/>
              </a:ext>
            </a:extLst>
          </p:cNvPr>
          <p:cNvPicPr>
            <a:picLocks noChangeAspect="1"/>
          </p:cNvPicPr>
          <p:nvPr/>
        </p:nvPicPr>
        <p:blipFill>
          <a:blip r:embed="rId2"/>
          <a:stretch>
            <a:fillRect/>
          </a:stretch>
        </p:blipFill>
        <p:spPr>
          <a:xfrm>
            <a:off x="348937" y="908720"/>
            <a:ext cx="8309925" cy="5442847"/>
          </a:xfrm>
          <a:prstGeom prst="rect">
            <a:avLst/>
          </a:prstGeom>
        </p:spPr>
      </p:pic>
    </p:spTree>
    <p:extLst>
      <p:ext uri="{BB962C8B-B14F-4D97-AF65-F5344CB8AC3E}">
        <p14:creationId xmlns:p14="http://schemas.microsoft.com/office/powerpoint/2010/main" val="2733585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3259A1-724D-4B9F-9536-116CD57DED20}"/>
              </a:ext>
            </a:extLst>
          </p:cNvPr>
          <p:cNvSpPr>
            <a:spLocks noGrp="1"/>
          </p:cNvSpPr>
          <p:nvPr>
            <p:ph type="title"/>
          </p:nvPr>
        </p:nvSpPr>
        <p:spPr>
          <a:xfrm>
            <a:off x="457200" y="274638"/>
            <a:ext cx="8229600" cy="634082"/>
          </a:xfrm>
        </p:spPr>
        <p:txBody>
          <a:bodyPr/>
          <a:lstStyle/>
          <a:p>
            <a:r>
              <a:rPr kumimoji="1" lang="ja-JP" altLang="en-US" sz="3600" dirty="0"/>
              <a:t>観光地の業態分布</a:t>
            </a:r>
          </a:p>
        </p:txBody>
      </p:sp>
      <p:sp>
        <p:nvSpPr>
          <p:cNvPr id="5" name="スライド番号プレースホルダー 4">
            <a:extLst>
              <a:ext uri="{FF2B5EF4-FFF2-40B4-BE49-F238E27FC236}">
                <a16:creationId xmlns:a16="http://schemas.microsoft.com/office/drawing/2014/main" id="{B458BA97-8030-4BDE-AD28-E2849B3BCA2B}"/>
              </a:ext>
            </a:extLst>
          </p:cNvPr>
          <p:cNvSpPr>
            <a:spLocks noGrp="1"/>
          </p:cNvSpPr>
          <p:nvPr>
            <p:ph type="sldNum" sz="quarter" idx="12"/>
          </p:nvPr>
        </p:nvSpPr>
        <p:spPr/>
        <p:txBody>
          <a:bodyPr/>
          <a:lstStyle/>
          <a:p>
            <a:pPr>
              <a:defRPr/>
            </a:pPr>
            <a:fld id="{BB37849D-8223-4698-AFFD-EECA2BF58C22}" type="slidenum">
              <a:rPr lang="ja-JP" altLang="en-US" smtClean="0"/>
              <a:pPr>
                <a:defRPr/>
              </a:pPr>
              <a:t>12</a:t>
            </a:fld>
            <a:endParaRPr lang="ja-JP" altLang="en-US"/>
          </a:p>
        </p:txBody>
      </p:sp>
      <p:pic>
        <p:nvPicPr>
          <p:cNvPr id="3" name="図 2">
            <a:extLst>
              <a:ext uri="{FF2B5EF4-FFF2-40B4-BE49-F238E27FC236}">
                <a16:creationId xmlns:a16="http://schemas.microsoft.com/office/drawing/2014/main" id="{7CF8D23C-D95E-4053-8A77-E53C2B572A28}"/>
              </a:ext>
            </a:extLst>
          </p:cNvPr>
          <p:cNvPicPr>
            <a:picLocks noChangeAspect="1"/>
          </p:cNvPicPr>
          <p:nvPr/>
        </p:nvPicPr>
        <p:blipFill>
          <a:blip r:embed="rId2"/>
          <a:stretch>
            <a:fillRect/>
          </a:stretch>
        </p:blipFill>
        <p:spPr>
          <a:xfrm>
            <a:off x="377788" y="861816"/>
            <a:ext cx="8388424" cy="5625816"/>
          </a:xfrm>
          <a:prstGeom prst="rect">
            <a:avLst/>
          </a:prstGeom>
        </p:spPr>
      </p:pic>
    </p:spTree>
    <p:extLst>
      <p:ext uri="{BB962C8B-B14F-4D97-AF65-F5344CB8AC3E}">
        <p14:creationId xmlns:p14="http://schemas.microsoft.com/office/powerpoint/2010/main" val="2161129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a:extLst>
              <a:ext uri="{FF2B5EF4-FFF2-40B4-BE49-F238E27FC236}">
                <a16:creationId xmlns:a16="http://schemas.microsoft.com/office/drawing/2014/main" id="{80BB3612-160D-4883-86FC-C08897EDA926}"/>
              </a:ext>
            </a:extLst>
          </p:cNvPr>
          <p:cNvSpPr>
            <a:spLocks noGrp="1"/>
          </p:cNvSpPr>
          <p:nvPr>
            <p:ph type="title"/>
          </p:nvPr>
        </p:nvSpPr>
        <p:spPr>
          <a:xfrm>
            <a:off x="175873" y="1077914"/>
            <a:ext cx="8660111" cy="576262"/>
          </a:xfrm>
        </p:spPr>
        <p:txBody>
          <a:bodyPr/>
          <a:lstStyle/>
          <a:p>
            <a:pPr algn="l"/>
            <a:r>
              <a:rPr lang="en-US" altLang="ja-JP" sz="3200" dirty="0">
                <a:solidFill>
                  <a:schemeClr val="tx2">
                    <a:lumMod val="60000"/>
                    <a:lumOff val="40000"/>
                  </a:schemeClr>
                </a:solidFill>
              </a:rPr>
              <a:t>(1)</a:t>
            </a:r>
            <a:r>
              <a:rPr lang="ja-JP" altLang="en-US" sz="3200" dirty="0">
                <a:solidFill>
                  <a:schemeClr val="tx2">
                    <a:lumMod val="60000"/>
                    <a:lumOff val="40000"/>
                  </a:schemeClr>
                </a:solidFill>
              </a:rPr>
              <a:t>上下分離スキームの増加</a:t>
            </a:r>
          </a:p>
        </p:txBody>
      </p:sp>
      <p:sp>
        <p:nvSpPr>
          <p:cNvPr id="10244" name="コンテンツ プレースホルダ 3">
            <a:extLst>
              <a:ext uri="{FF2B5EF4-FFF2-40B4-BE49-F238E27FC236}">
                <a16:creationId xmlns:a16="http://schemas.microsoft.com/office/drawing/2014/main" id="{6EDF46D1-D850-4585-9D5C-A79529A89756}"/>
              </a:ext>
            </a:extLst>
          </p:cNvPr>
          <p:cNvSpPr>
            <a:spLocks noGrp="1"/>
          </p:cNvSpPr>
          <p:nvPr>
            <p:ph sz="half" idx="2"/>
          </p:nvPr>
        </p:nvSpPr>
        <p:spPr>
          <a:xfrm>
            <a:off x="322263" y="1798638"/>
            <a:ext cx="8499475" cy="4294187"/>
          </a:xfrm>
        </p:spPr>
        <p:txBody>
          <a:bodyPr/>
          <a:lstStyle/>
          <a:p>
            <a:pPr>
              <a:buFont typeface="Arial" panose="020B0604020202020204" pitchFamily="34" charset="0"/>
              <a:buNone/>
              <a:defRPr/>
            </a:pPr>
            <a:r>
              <a:rPr lang="ja-JP" altLang="en-US" dirty="0"/>
              <a:t>・所有・経営・運営の分離の</a:t>
            </a:r>
            <a:r>
              <a:rPr lang="ja-JP" altLang="en-US" dirty="0">
                <a:latin typeface="ＭＳ ゴシック" panose="020B0609070205080204" pitchFamily="49" charset="-128"/>
                <a:ea typeface="ＭＳ ゴシック" panose="020B0609070205080204" pitchFamily="49" charset="-128"/>
              </a:rPr>
              <a:t>背景</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低金利下における不動産投資への傾斜</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一方、商業施設やオフィスの投資利回りは低下</a:t>
            </a:r>
          </a:p>
          <a:p>
            <a:pPr>
              <a:buFont typeface="Arial" panose="020B0604020202020204" pitchFamily="34" charset="0"/>
              <a:buNone/>
              <a:defRPr/>
            </a:pPr>
            <a:endParaRPr lang="ja-JP" altLang="en-US" dirty="0">
              <a:latin typeface="ＭＳ ゴシック" panose="020B0609070205080204" pitchFamily="49" charset="-128"/>
              <a:ea typeface="ＭＳ ゴシック" panose="020B0609070205080204" pitchFamily="49" charset="-128"/>
            </a:endParaRP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・宿泊施設不動産投資の利回りが相対的に上昇</a:t>
            </a:r>
          </a:p>
          <a:p>
            <a:pPr>
              <a:buFont typeface="Arial" panose="020B0604020202020204" pitchFamily="34" charset="0"/>
              <a:buNone/>
              <a:defRPr/>
            </a:pPr>
            <a:r>
              <a:rPr lang="ja-JP" altLang="en-US" sz="3200" dirty="0">
                <a:latin typeface="ＭＳ ゴシック" panose="020B0609070205080204" pitchFamily="49" charset="-128"/>
                <a:ea typeface="ＭＳ ゴシック" panose="020B0609070205080204" pitchFamily="49" charset="-128"/>
              </a:rPr>
              <a:t>　</a:t>
            </a:r>
            <a:endParaRPr lang="ja-JP" altLang="en-US" sz="2000" dirty="0">
              <a:solidFill>
                <a:schemeClr val="tx2">
                  <a:lumMod val="60000"/>
                  <a:lumOff val="40000"/>
                </a:schemeClr>
              </a:solidFill>
              <a:latin typeface="ＭＳ ゴシック" panose="020B0609070205080204" pitchFamily="49" charset="-128"/>
              <a:ea typeface="ＭＳ ゴシック" panose="020B0609070205080204" pitchFamily="49" charset="-128"/>
            </a:endParaRPr>
          </a:p>
        </p:txBody>
      </p:sp>
      <p:sp>
        <p:nvSpPr>
          <p:cNvPr id="7172" name="タイトル 1">
            <a:extLst>
              <a:ext uri="{FF2B5EF4-FFF2-40B4-BE49-F238E27FC236}">
                <a16:creationId xmlns:a16="http://schemas.microsoft.com/office/drawing/2014/main" id="{18F46486-B80F-40EE-91BB-33CB54AEAB0D}"/>
              </a:ext>
            </a:extLst>
          </p:cNvPr>
          <p:cNvSpPr txBox="1">
            <a:spLocks/>
          </p:cNvSpPr>
          <p:nvPr/>
        </p:nvSpPr>
        <p:spPr bwMode="auto">
          <a:xfrm>
            <a:off x="197131" y="188914"/>
            <a:ext cx="8749738" cy="739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3600" dirty="0"/>
              <a:t>３．サービスサプライチェーンの発達</a:t>
            </a:r>
          </a:p>
        </p:txBody>
      </p:sp>
      <p:sp>
        <p:nvSpPr>
          <p:cNvPr id="7173" name="スライド番号プレースホルダー 1">
            <a:extLst>
              <a:ext uri="{FF2B5EF4-FFF2-40B4-BE49-F238E27FC236}">
                <a16:creationId xmlns:a16="http://schemas.microsoft.com/office/drawing/2014/main" id="{4D92512A-2206-4EF4-91B0-0DD1BFA1C0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177D2BFB-E51A-4F6D-91BD-CF37E0504337}" type="slidenum">
              <a:rPr lang="ja-JP" altLang="en-US" sz="1200" smtClean="0">
                <a:solidFill>
                  <a:srgbClr val="898989"/>
                </a:solidFill>
              </a:rPr>
              <a:pPr>
                <a:spcBef>
                  <a:spcPct val="0"/>
                </a:spcBef>
                <a:buFontTx/>
                <a:buNone/>
              </a:pPr>
              <a:t>13</a:t>
            </a:fld>
            <a:endParaRPr lang="ja-JP" altLang="en-US" sz="1200">
              <a:solidFill>
                <a:srgbClr val="898989"/>
              </a:solidFill>
            </a:endParaRPr>
          </a:p>
        </p:txBody>
      </p:sp>
    </p:spTree>
    <p:extLst>
      <p:ext uri="{BB962C8B-B14F-4D97-AF65-F5344CB8AC3E}">
        <p14:creationId xmlns:p14="http://schemas.microsoft.com/office/powerpoint/2010/main" val="144397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a:extLst>
              <a:ext uri="{FF2B5EF4-FFF2-40B4-BE49-F238E27FC236}">
                <a16:creationId xmlns:a16="http://schemas.microsoft.com/office/drawing/2014/main" id="{80BB3612-160D-4883-86FC-C08897EDA926}"/>
              </a:ext>
            </a:extLst>
          </p:cNvPr>
          <p:cNvSpPr>
            <a:spLocks noGrp="1"/>
          </p:cNvSpPr>
          <p:nvPr>
            <p:ph type="title"/>
          </p:nvPr>
        </p:nvSpPr>
        <p:spPr>
          <a:xfrm>
            <a:off x="161627" y="332656"/>
            <a:ext cx="8660111" cy="576262"/>
          </a:xfrm>
        </p:spPr>
        <p:txBody>
          <a:bodyPr/>
          <a:lstStyle/>
          <a:p>
            <a:pPr algn="l"/>
            <a:r>
              <a:rPr lang="en-US" altLang="ja-JP" sz="3200" dirty="0">
                <a:solidFill>
                  <a:schemeClr val="tx2">
                    <a:lumMod val="60000"/>
                    <a:lumOff val="40000"/>
                  </a:schemeClr>
                </a:solidFill>
              </a:rPr>
              <a:t>(2)</a:t>
            </a:r>
            <a:r>
              <a:rPr lang="ja-JP" altLang="en-US" sz="3200" dirty="0">
                <a:solidFill>
                  <a:schemeClr val="tx2">
                    <a:lumMod val="60000"/>
                    <a:lumOff val="40000"/>
                  </a:schemeClr>
                </a:solidFill>
              </a:rPr>
              <a:t>領域別分離スキームの増加</a:t>
            </a:r>
          </a:p>
        </p:txBody>
      </p:sp>
      <p:sp>
        <p:nvSpPr>
          <p:cNvPr id="10244" name="コンテンツ プレースホルダ 3">
            <a:extLst>
              <a:ext uri="{FF2B5EF4-FFF2-40B4-BE49-F238E27FC236}">
                <a16:creationId xmlns:a16="http://schemas.microsoft.com/office/drawing/2014/main" id="{6EDF46D1-D850-4585-9D5C-A79529A89756}"/>
              </a:ext>
            </a:extLst>
          </p:cNvPr>
          <p:cNvSpPr>
            <a:spLocks noGrp="1"/>
          </p:cNvSpPr>
          <p:nvPr>
            <p:ph sz="half" idx="2"/>
          </p:nvPr>
        </p:nvSpPr>
        <p:spPr>
          <a:xfrm>
            <a:off x="322263" y="1196752"/>
            <a:ext cx="8570217" cy="5256584"/>
          </a:xfrm>
        </p:spPr>
        <p:txBody>
          <a:bodyPr/>
          <a:lstStyle/>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・料飲部門の外部委託</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（外食産業）</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a:t>
            </a:r>
            <a:r>
              <a:rPr lang="en-US" altLang="ja-JP" sz="2400" dirty="0">
                <a:latin typeface="ＭＳ ゴシック" panose="020B0609070205080204" pitchFamily="49" charset="-128"/>
                <a:ea typeface="ＭＳ ゴシック" panose="020B0609070205080204" pitchFamily="49" charset="-128"/>
              </a:rPr>
              <a:t>※</a:t>
            </a:r>
            <a:r>
              <a:rPr lang="ja-JP" altLang="en-US" sz="2400" dirty="0">
                <a:latin typeface="ＭＳ ゴシック" panose="020B0609070205080204" pitchFamily="49" charset="-128"/>
                <a:ea typeface="ＭＳ ゴシック" panose="020B0609070205080204" pitchFamily="49" charset="-128"/>
              </a:rPr>
              <a:t>一つのホテルでホテルチェーンと外食チェーンの共存</a:t>
            </a:r>
          </a:p>
          <a:p>
            <a:pPr>
              <a:buFont typeface="Arial" panose="020B0604020202020204" pitchFamily="34" charset="0"/>
              <a:buNone/>
              <a:defRPr/>
            </a:pPr>
            <a:endParaRPr lang="ja-JP" altLang="en-US" dirty="0">
              <a:latin typeface="ＭＳ ゴシック" panose="020B0609070205080204" pitchFamily="49" charset="-128"/>
              <a:ea typeface="ＭＳ ゴシック" panose="020B0609070205080204" pitchFamily="49" charset="-128"/>
            </a:endParaRP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・後方部門、運営部門の外部委託</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a:t>
            </a:r>
            <a:r>
              <a:rPr lang="ja-JP" altLang="en-US" dirty="0">
                <a:latin typeface="ＭＳ Ｐゴシック" panose="020B0600070205080204" pitchFamily="50" charset="-128"/>
                <a:ea typeface="ＭＳ Ｐゴシック" panose="020B0600070205080204" pitchFamily="50" charset="-128"/>
              </a:rPr>
              <a:t>（地域の建物管理会社、リネンサプライ会社等</a:t>
            </a:r>
            <a:r>
              <a:rPr lang="en-US" altLang="ja-JP" dirty="0">
                <a:latin typeface="ＭＳ Ｐゴシック" panose="020B0600070205080204" pitchFamily="50" charset="-128"/>
                <a:ea typeface="ＭＳ Ｐゴシック" panose="020B0600070205080204" pitchFamily="50" charset="-128"/>
              </a:rPr>
              <a:t>)</a:t>
            </a:r>
            <a:endParaRPr lang="ja-JP" altLang="en-US" dirty="0">
              <a:latin typeface="ＭＳ Ｐゴシック" panose="020B0600070205080204" pitchFamily="50" charset="-128"/>
              <a:ea typeface="ＭＳ Ｐゴシック" panose="020B0600070205080204" pitchFamily="50" charset="-128"/>
            </a:endParaRPr>
          </a:p>
          <a:p>
            <a:pPr>
              <a:buFont typeface="Arial" panose="020B0604020202020204" pitchFamily="34" charset="0"/>
              <a:buNone/>
              <a:defRPr/>
            </a:pPr>
            <a:endParaRPr lang="ja-JP" altLang="en-US" dirty="0">
              <a:latin typeface="ＭＳ ゴシック" panose="020B0609070205080204" pitchFamily="49" charset="-128"/>
              <a:ea typeface="ＭＳ ゴシック" panose="020B0609070205080204" pitchFamily="49" charset="-128"/>
            </a:endParaRP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a:t>
            </a:r>
            <a:r>
              <a:rPr lang="ja-JP" altLang="en-US" dirty="0">
                <a:solidFill>
                  <a:srgbClr val="FF0000"/>
                </a:solidFill>
                <a:latin typeface="ＭＳ ゴシック" panose="020B0609070205080204" pitchFamily="49" charset="-128"/>
                <a:ea typeface="ＭＳ ゴシック" panose="020B0609070205080204" pitchFamily="49" charset="-128"/>
              </a:rPr>
              <a:t>流通・販売部門の外部委託</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a:t>
            </a:r>
            <a:r>
              <a:rPr lang="en-US" altLang="ja-JP" dirty="0">
                <a:latin typeface="ＭＳ ゴシック" panose="020B0609070205080204" pitchFamily="49" charset="-128"/>
                <a:ea typeface="ＭＳ ゴシック" panose="020B0609070205080204" pitchFamily="49" charset="-128"/>
              </a:rPr>
              <a:t>OTA</a:t>
            </a:r>
            <a:r>
              <a:rPr lang="ja-JP" altLang="en-US" dirty="0">
                <a:latin typeface="ＭＳ ゴシック" panose="020B0609070205080204" pitchFamily="49" charset="-128"/>
                <a:ea typeface="ＭＳ ゴシック" panose="020B0609070205080204" pitchFamily="49" charset="-128"/>
              </a:rPr>
              <a:t>、及びナショナルホテルチェーン）</a:t>
            </a:r>
          </a:p>
          <a:p>
            <a:pPr>
              <a:buFont typeface="Arial" panose="020B0604020202020204" pitchFamily="34" charset="0"/>
              <a:buNone/>
              <a:defRPr/>
            </a:pPr>
            <a:endParaRPr lang="ja-JP" altLang="en-US" sz="3200" dirty="0">
              <a:solidFill>
                <a:schemeClr val="tx2">
                  <a:lumMod val="60000"/>
                  <a:lumOff val="40000"/>
                </a:schemeClr>
              </a:solidFill>
              <a:latin typeface="ＭＳ ゴシック" panose="020B0609070205080204" pitchFamily="49" charset="-128"/>
              <a:ea typeface="ＭＳ ゴシック" panose="020B0609070205080204" pitchFamily="49" charset="-128"/>
            </a:endParaRPr>
          </a:p>
        </p:txBody>
      </p:sp>
      <p:sp>
        <p:nvSpPr>
          <p:cNvPr id="7173" name="スライド番号プレースホルダー 1">
            <a:extLst>
              <a:ext uri="{FF2B5EF4-FFF2-40B4-BE49-F238E27FC236}">
                <a16:creationId xmlns:a16="http://schemas.microsoft.com/office/drawing/2014/main" id="{4D92512A-2206-4EF4-91B0-0DD1BFA1C0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177D2BFB-E51A-4F6D-91BD-CF37E0504337}" type="slidenum">
              <a:rPr lang="ja-JP" altLang="en-US" sz="1200" smtClean="0">
                <a:solidFill>
                  <a:srgbClr val="898989"/>
                </a:solidFill>
              </a:rPr>
              <a:pPr>
                <a:spcBef>
                  <a:spcPct val="0"/>
                </a:spcBef>
                <a:buFontTx/>
                <a:buNone/>
              </a:pPr>
              <a:t>14</a:t>
            </a:fld>
            <a:endParaRPr lang="ja-JP" altLang="en-US" sz="1200">
              <a:solidFill>
                <a:srgbClr val="898989"/>
              </a:solidFill>
            </a:endParaRPr>
          </a:p>
        </p:txBody>
      </p:sp>
    </p:spTree>
    <p:extLst>
      <p:ext uri="{BB962C8B-B14F-4D97-AF65-F5344CB8AC3E}">
        <p14:creationId xmlns:p14="http://schemas.microsoft.com/office/powerpoint/2010/main" val="885017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694DAC-0813-4B8F-AB44-75CCA58B55C3}"/>
              </a:ext>
            </a:extLst>
          </p:cNvPr>
          <p:cNvSpPr>
            <a:spLocks noGrp="1"/>
          </p:cNvSpPr>
          <p:nvPr>
            <p:ph type="title"/>
          </p:nvPr>
        </p:nvSpPr>
        <p:spPr>
          <a:xfrm>
            <a:off x="179512" y="274638"/>
            <a:ext cx="2232248" cy="2362274"/>
          </a:xfrm>
        </p:spPr>
        <p:txBody>
          <a:bodyPr/>
          <a:lstStyle/>
          <a:p>
            <a:pPr algn="l"/>
            <a:r>
              <a:rPr kumimoji="1" lang="en-US" altLang="ja-JP" sz="3200" dirty="0">
                <a:solidFill>
                  <a:schemeClr val="tx2">
                    <a:lumMod val="60000"/>
                    <a:lumOff val="40000"/>
                  </a:schemeClr>
                </a:solidFill>
              </a:rPr>
              <a:t>(3)</a:t>
            </a:r>
            <a:r>
              <a:rPr kumimoji="1" lang="ja-JP" altLang="en-US" sz="3200" dirty="0">
                <a:solidFill>
                  <a:schemeClr val="tx2">
                    <a:lumMod val="60000"/>
                    <a:lumOff val="40000"/>
                  </a:schemeClr>
                </a:solidFill>
              </a:rPr>
              <a:t>サービス</a:t>
            </a:r>
            <a:br>
              <a:rPr kumimoji="1" lang="ja-JP" altLang="en-US" sz="3200" dirty="0">
                <a:solidFill>
                  <a:schemeClr val="tx2">
                    <a:lumMod val="60000"/>
                    <a:lumOff val="40000"/>
                  </a:schemeClr>
                </a:solidFill>
              </a:rPr>
            </a:br>
            <a:r>
              <a:rPr kumimoji="1" lang="ja-JP" altLang="en-US" sz="3200" dirty="0">
                <a:solidFill>
                  <a:schemeClr val="tx2">
                    <a:lumMod val="60000"/>
                    <a:lumOff val="40000"/>
                  </a:schemeClr>
                </a:solidFill>
              </a:rPr>
              <a:t>　サプライ</a:t>
            </a:r>
            <a:br>
              <a:rPr kumimoji="1" lang="ja-JP" altLang="en-US" sz="3200" dirty="0">
                <a:solidFill>
                  <a:schemeClr val="tx2">
                    <a:lumMod val="60000"/>
                    <a:lumOff val="40000"/>
                  </a:schemeClr>
                </a:solidFill>
              </a:rPr>
            </a:br>
            <a:r>
              <a:rPr kumimoji="1" lang="ja-JP" altLang="en-US" sz="3200" dirty="0">
                <a:solidFill>
                  <a:schemeClr val="tx2">
                    <a:lumMod val="60000"/>
                    <a:lumOff val="40000"/>
                  </a:schemeClr>
                </a:solidFill>
              </a:rPr>
              <a:t>　チェーン　</a:t>
            </a:r>
            <a:br>
              <a:rPr kumimoji="1" lang="ja-JP" altLang="en-US" sz="3200" dirty="0">
                <a:solidFill>
                  <a:schemeClr val="tx2">
                    <a:lumMod val="60000"/>
                    <a:lumOff val="40000"/>
                  </a:schemeClr>
                </a:solidFill>
              </a:rPr>
            </a:br>
            <a:r>
              <a:rPr kumimoji="1" lang="ja-JP" altLang="en-US" sz="3200" dirty="0">
                <a:solidFill>
                  <a:schemeClr val="tx2">
                    <a:lumMod val="60000"/>
                    <a:lumOff val="40000"/>
                  </a:schemeClr>
                </a:solidFill>
              </a:rPr>
              <a:t>　の形成</a:t>
            </a:r>
          </a:p>
        </p:txBody>
      </p:sp>
      <p:sp>
        <p:nvSpPr>
          <p:cNvPr id="5" name="スライド番号プレースホルダー 4">
            <a:extLst>
              <a:ext uri="{FF2B5EF4-FFF2-40B4-BE49-F238E27FC236}">
                <a16:creationId xmlns:a16="http://schemas.microsoft.com/office/drawing/2014/main" id="{B5CB904C-1728-4DAD-9206-9937452FD0A3}"/>
              </a:ext>
            </a:extLst>
          </p:cNvPr>
          <p:cNvSpPr>
            <a:spLocks noGrp="1"/>
          </p:cNvSpPr>
          <p:nvPr>
            <p:ph type="sldNum" sz="quarter" idx="12"/>
          </p:nvPr>
        </p:nvSpPr>
        <p:spPr/>
        <p:txBody>
          <a:bodyPr/>
          <a:lstStyle/>
          <a:p>
            <a:pPr>
              <a:defRPr/>
            </a:pPr>
            <a:fld id="{BB37849D-8223-4698-AFFD-EECA2BF58C22}" type="slidenum">
              <a:rPr lang="ja-JP" altLang="en-US" smtClean="0"/>
              <a:pPr>
                <a:defRPr/>
              </a:pPr>
              <a:t>15</a:t>
            </a:fld>
            <a:endParaRPr lang="ja-JP" altLang="en-US"/>
          </a:p>
        </p:txBody>
      </p:sp>
      <p:pic>
        <p:nvPicPr>
          <p:cNvPr id="6" name="図 5">
            <a:extLst>
              <a:ext uri="{FF2B5EF4-FFF2-40B4-BE49-F238E27FC236}">
                <a16:creationId xmlns:a16="http://schemas.microsoft.com/office/drawing/2014/main" id="{03880C15-4D99-4BED-9A62-C4955E86BC54}"/>
              </a:ext>
            </a:extLst>
          </p:cNvPr>
          <p:cNvPicPr>
            <a:picLocks noChangeAspect="1"/>
          </p:cNvPicPr>
          <p:nvPr/>
        </p:nvPicPr>
        <p:blipFill>
          <a:blip r:embed="rId2"/>
          <a:stretch>
            <a:fillRect/>
          </a:stretch>
        </p:blipFill>
        <p:spPr>
          <a:xfrm>
            <a:off x="2195736" y="226586"/>
            <a:ext cx="6611014" cy="6520289"/>
          </a:xfrm>
          <a:prstGeom prst="rect">
            <a:avLst/>
          </a:prstGeom>
        </p:spPr>
      </p:pic>
    </p:spTree>
    <p:extLst>
      <p:ext uri="{BB962C8B-B14F-4D97-AF65-F5344CB8AC3E}">
        <p14:creationId xmlns:p14="http://schemas.microsoft.com/office/powerpoint/2010/main" val="273911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a:extLst>
              <a:ext uri="{FF2B5EF4-FFF2-40B4-BE49-F238E27FC236}">
                <a16:creationId xmlns:a16="http://schemas.microsoft.com/office/drawing/2014/main" id="{80BB3612-160D-4883-86FC-C08897EDA926}"/>
              </a:ext>
            </a:extLst>
          </p:cNvPr>
          <p:cNvSpPr>
            <a:spLocks noGrp="1"/>
          </p:cNvSpPr>
          <p:nvPr>
            <p:ph type="title"/>
          </p:nvPr>
        </p:nvSpPr>
        <p:spPr>
          <a:xfrm>
            <a:off x="161627" y="332656"/>
            <a:ext cx="8660111" cy="576262"/>
          </a:xfrm>
        </p:spPr>
        <p:txBody>
          <a:bodyPr/>
          <a:lstStyle/>
          <a:p>
            <a:pPr algn="l"/>
            <a:r>
              <a:rPr lang="en-US" altLang="ja-JP" sz="3200" dirty="0">
                <a:solidFill>
                  <a:schemeClr val="tx2">
                    <a:lumMod val="60000"/>
                    <a:lumOff val="40000"/>
                  </a:schemeClr>
                </a:solidFill>
              </a:rPr>
              <a:t>(4)</a:t>
            </a:r>
            <a:r>
              <a:rPr lang="ja-JP" altLang="en-US" sz="3200" dirty="0">
                <a:solidFill>
                  <a:schemeClr val="tx2">
                    <a:lumMod val="60000"/>
                    <a:lumOff val="40000"/>
                  </a:schemeClr>
                </a:solidFill>
              </a:rPr>
              <a:t>チェーン化の進行</a:t>
            </a:r>
          </a:p>
        </p:txBody>
      </p:sp>
      <p:sp>
        <p:nvSpPr>
          <p:cNvPr id="7173" name="スライド番号プレースホルダー 1">
            <a:extLst>
              <a:ext uri="{FF2B5EF4-FFF2-40B4-BE49-F238E27FC236}">
                <a16:creationId xmlns:a16="http://schemas.microsoft.com/office/drawing/2014/main" id="{4D92512A-2206-4EF4-91B0-0DD1BFA1C0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177D2BFB-E51A-4F6D-91BD-CF37E0504337}" type="slidenum">
              <a:rPr lang="ja-JP" altLang="en-US" sz="1200" smtClean="0">
                <a:solidFill>
                  <a:srgbClr val="898989"/>
                </a:solidFill>
              </a:rPr>
              <a:pPr>
                <a:spcBef>
                  <a:spcPct val="0"/>
                </a:spcBef>
                <a:buFontTx/>
                <a:buNone/>
              </a:pPr>
              <a:t>16</a:t>
            </a:fld>
            <a:endParaRPr lang="ja-JP" altLang="en-US" sz="1200">
              <a:solidFill>
                <a:srgbClr val="898989"/>
              </a:solidFill>
            </a:endParaRPr>
          </a:p>
        </p:txBody>
      </p:sp>
      <p:sp>
        <p:nvSpPr>
          <p:cNvPr id="2" name="コンテンツ プレースホルダー 1">
            <a:extLst>
              <a:ext uri="{FF2B5EF4-FFF2-40B4-BE49-F238E27FC236}">
                <a16:creationId xmlns:a16="http://schemas.microsoft.com/office/drawing/2014/main" id="{BDC634D2-E454-44A6-892C-D4E688D29F78}"/>
              </a:ext>
            </a:extLst>
          </p:cNvPr>
          <p:cNvSpPr>
            <a:spLocks noGrp="1"/>
          </p:cNvSpPr>
          <p:nvPr>
            <p:ph sz="half" idx="2"/>
          </p:nvPr>
        </p:nvSpPr>
        <p:spPr>
          <a:xfrm>
            <a:off x="548054" y="1124744"/>
            <a:ext cx="8200410" cy="5400600"/>
          </a:xfrm>
        </p:spPr>
        <p:txBody>
          <a:bodyPr/>
          <a:lstStyle/>
          <a:p>
            <a:pPr marL="0" indent="0">
              <a:buNone/>
            </a:pPr>
            <a:r>
              <a:rPr kumimoji="1" lang="ja-JP" altLang="en-US" dirty="0"/>
              <a:t>・ナショナルチェーンは、ポイントサービスを武器と</a:t>
            </a:r>
          </a:p>
          <a:p>
            <a:pPr marL="0" indent="0">
              <a:buNone/>
            </a:pPr>
            <a:r>
              <a:rPr kumimoji="1" lang="ja-JP" altLang="en-US" dirty="0"/>
              <a:t>　した</a:t>
            </a:r>
            <a:r>
              <a:rPr kumimoji="1" lang="ja-JP" altLang="en-US" dirty="0">
                <a:solidFill>
                  <a:srgbClr val="FF0000"/>
                </a:solidFill>
              </a:rPr>
              <a:t>複合ブランドによる　「顧客の囲い込み」</a:t>
            </a:r>
          </a:p>
          <a:p>
            <a:pPr marL="0" indent="0">
              <a:buNone/>
            </a:pPr>
            <a:r>
              <a:rPr kumimoji="1" lang="ja-JP" altLang="en-US" dirty="0"/>
              <a:t>・水平展開ネットワーク追求で巨大化</a:t>
            </a:r>
          </a:p>
          <a:p>
            <a:pPr marL="0" indent="0">
              <a:buNone/>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軒数を増やすために、</a:t>
            </a:r>
            <a:r>
              <a:rPr lang="ja-JP" altLang="ja-JP"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運営受託</a:t>
            </a:r>
            <a:r>
              <a:rPr lang="en-US" altLang="ja-JP"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(MC)</a:t>
            </a:r>
            <a:r>
              <a:rPr lang="ja-JP" altLang="ja-JP"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からフラ</a:t>
            </a:r>
            <a:endParaRPr lang="ja-JP" altLang="en-US"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indent="0">
              <a:buNone/>
            </a:pPr>
            <a:r>
              <a:rPr lang="ja-JP" altLang="en-US"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ja-JP" altLang="ja-JP"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ンチャイズ</a:t>
            </a:r>
            <a:r>
              <a:rPr lang="en-US" altLang="ja-JP"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(FC)</a:t>
            </a:r>
            <a:r>
              <a:rPr lang="ja-JP" altLang="ja-JP"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・コレクション</a:t>
            </a: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を併用</a:t>
            </a:r>
          </a:p>
          <a:p>
            <a:pPr marL="0" indent="0">
              <a:buNone/>
            </a:pPr>
            <a:r>
              <a:rPr kumimoji="1" lang="ja-JP" altLang="en-US" sz="2800" dirty="0">
                <a:latin typeface="ＭＳ ゴシック" panose="020B0609070205080204" pitchFamily="49" charset="-128"/>
                <a:ea typeface="ＭＳ ゴシック" panose="020B0609070205080204" pitchFamily="49" charset="-128"/>
              </a:rPr>
              <a:t>・</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ナショナルチェーン傘下</a:t>
            </a: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に特定地域のみで複数</a:t>
            </a:r>
          </a:p>
          <a:p>
            <a:pPr marL="0" indent="0">
              <a:buNone/>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施設を運営する</a:t>
            </a:r>
            <a:r>
              <a:rPr lang="ja-JP" altLang="ja-JP"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リージョナルチェーン</a:t>
            </a: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が</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増加</a:t>
            </a:r>
            <a:endPar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indent="0">
              <a:buNone/>
            </a:pPr>
            <a:r>
              <a:rPr lang="ja-JP" altLang="en-US" sz="2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・ナショナルチェーン（</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運営・販売</a:t>
            </a: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を代行）への</a:t>
            </a:r>
          </a:p>
          <a:p>
            <a:pPr marL="0" indent="0">
              <a:buNone/>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不動産所有者側の対抗策として、</a:t>
            </a:r>
            <a:r>
              <a:rPr lang="ja-JP" altLang="ja-JP"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プロパティマ</a:t>
            </a:r>
            <a:endParaRPr lang="ja-JP" altLang="en-US"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indent="0">
              <a:buNone/>
            </a:pPr>
            <a:r>
              <a:rPr lang="ja-JP" altLang="en-US"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ja-JP" altLang="ja-JP"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ネジメント会社</a:t>
            </a:r>
            <a:r>
              <a:rPr lang="ja-JP" altLang="en-US" sz="2800" kern="0" dirty="0">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（収益不動産経営代行）</a:t>
            </a: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が発達</a:t>
            </a:r>
            <a:endParaRPr lang="ja-JP" altLang="ja-JP" sz="2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indent="0">
              <a:buNone/>
            </a:pPr>
            <a:endParaRPr lang="ja-JP" altLang="en-US" dirty="0"/>
          </a:p>
          <a:p>
            <a:pPr marL="0" indent="0">
              <a:buNone/>
            </a:pPr>
            <a:endParaRPr kumimoji="1" lang="ja-JP" altLang="en-US" dirty="0"/>
          </a:p>
          <a:p>
            <a:pPr marL="0" indent="0">
              <a:buNone/>
            </a:pPr>
            <a:endParaRPr kumimoji="1" lang="ja-JP" altLang="en-US" dirty="0"/>
          </a:p>
          <a:p>
            <a:pPr marL="0" indent="0">
              <a:buNone/>
            </a:pPr>
            <a:endParaRPr kumimoji="1" lang="ja-JP" altLang="en-US" dirty="0"/>
          </a:p>
        </p:txBody>
      </p:sp>
    </p:spTree>
    <p:extLst>
      <p:ext uri="{BB962C8B-B14F-4D97-AF65-F5344CB8AC3E}">
        <p14:creationId xmlns:p14="http://schemas.microsoft.com/office/powerpoint/2010/main" val="39052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F1E4C020-B46B-4DE9-8760-8F980E18AF83}"/>
              </a:ext>
            </a:extLst>
          </p:cNvPr>
          <p:cNvSpPr>
            <a:spLocks noGrp="1"/>
          </p:cNvSpPr>
          <p:nvPr>
            <p:ph type="sldNum" sz="quarter" idx="12"/>
          </p:nvPr>
        </p:nvSpPr>
        <p:spPr/>
        <p:txBody>
          <a:bodyPr/>
          <a:lstStyle/>
          <a:p>
            <a:pPr>
              <a:defRPr/>
            </a:pPr>
            <a:fld id="{BB37849D-8223-4698-AFFD-EECA2BF58C22}" type="slidenum">
              <a:rPr lang="ja-JP" altLang="en-US" smtClean="0"/>
              <a:pPr>
                <a:defRPr/>
              </a:pPr>
              <a:t>17</a:t>
            </a:fld>
            <a:endParaRPr lang="ja-JP" altLang="en-US"/>
          </a:p>
        </p:txBody>
      </p:sp>
      <p:pic>
        <p:nvPicPr>
          <p:cNvPr id="9" name="図 8">
            <a:extLst>
              <a:ext uri="{FF2B5EF4-FFF2-40B4-BE49-F238E27FC236}">
                <a16:creationId xmlns:a16="http://schemas.microsoft.com/office/drawing/2014/main" id="{36FE9399-4811-49CD-90E8-BA18B38144EE}"/>
              </a:ext>
            </a:extLst>
          </p:cNvPr>
          <p:cNvPicPr>
            <a:picLocks noChangeAspect="1"/>
          </p:cNvPicPr>
          <p:nvPr/>
        </p:nvPicPr>
        <p:blipFill>
          <a:blip r:embed="rId2"/>
          <a:stretch>
            <a:fillRect/>
          </a:stretch>
        </p:blipFill>
        <p:spPr>
          <a:xfrm>
            <a:off x="827584" y="913455"/>
            <a:ext cx="6984776" cy="2872061"/>
          </a:xfrm>
          <a:prstGeom prst="rect">
            <a:avLst/>
          </a:prstGeom>
        </p:spPr>
      </p:pic>
      <p:sp>
        <p:nvSpPr>
          <p:cNvPr id="10" name="テキスト ボックス 9">
            <a:extLst>
              <a:ext uri="{FF2B5EF4-FFF2-40B4-BE49-F238E27FC236}">
                <a16:creationId xmlns:a16="http://schemas.microsoft.com/office/drawing/2014/main" id="{617778AA-8079-4D67-86DA-52339DCB42C9}"/>
              </a:ext>
            </a:extLst>
          </p:cNvPr>
          <p:cNvSpPr txBox="1"/>
          <p:nvPr/>
        </p:nvSpPr>
        <p:spPr>
          <a:xfrm>
            <a:off x="467544" y="214913"/>
            <a:ext cx="8496944" cy="830997"/>
          </a:xfrm>
          <a:prstGeom prst="rect">
            <a:avLst/>
          </a:prstGeom>
          <a:noFill/>
        </p:spPr>
        <p:txBody>
          <a:bodyPr wrap="square" rtlCol="0">
            <a:spAutoFit/>
          </a:bodyPr>
          <a:lstStyle/>
          <a:p>
            <a:r>
              <a:rPr kumimoji="1" lang="ja-JP" altLang="en-US" sz="2400" dirty="0"/>
              <a:t>ナショナルチェーンは複合ブランドにより</a:t>
            </a:r>
            <a:r>
              <a:rPr kumimoji="1" lang="en-US" altLang="ja-JP" sz="2400" dirty="0"/>
              <a:t>1</a:t>
            </a:r>
            <a:r>
              <a:rPr kumimoji="1" lang="ja-JP" altLang="en-US" sz="2400" dirty="0"/>
              <a:t>人の顧客の全ての旅行を取り込む展開</a:t>
            </a:r>
          </a:p>
        </p:txBody>
      </p:sp>
      <p:pic>
        <p:nvPicPr>
          <p:cNvPr id="11" name="図 10">
            <a:extLst>
              <a:ext uri="{FF2B5EF4-FFF2-40B4-BE49-F238E27FC236}">
                <a16:creationId xmlns:a16="http://schemas.microsoft.com/office/drawing/2014/main" id="{464791CB-D783-4691-B297-AD7D9332035D}"/>
              </a:ext>
            </a:extLst>
          </p:cNvPr>
          <p:cNvPicPr>
            <a:picLocks noChangeAspect="1"/>
          </p:cNvPicPr>
          <p:nvPr/>
        </p:nvPicPr>
        <p:blipFill>
          <a:blip r:embed="rId3"/>
          <a:stretch>
            <a:fillRect/>
          </a:stretch>
        </p:blipFill>
        <p:spPr>
          <a:xfrm>
            <a:off x="467544" y="3765254"/>
            <a:ext cx="8673200" cy="2616496"/>
          </a:xfrm>
          <a:prstGeom prst="rect">
            <a:avLst/>
          </a:prstGeom>
        </p:spPr>
      </p:pic>
    </p:spTree>
    <p:extLst>
      <p:ext uri="{BB962C8B-B14F-4D97-AF65-F5344CB8AC3E}">
        <p14:creationId xmlns:p14="http://schemas.microsoft.com/office/powerpoint/2010/main" val="1013509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B4E155-942E-46A4-B5CE-730951BD7E2F}"/>
              </a:ext>
            </a:extLst>
          </p:cNvPr>
          <p:cNvSpPr>
            <a:spLocks noGrp="1"/>
          </p:cNvSpPr>
          <p:nvPr>
            <p:ph type="title"/>
          </p:nvPr>
        </p:nvSpPr>
        <p:spPr>
          <a:xfrm>
            <a:off x="179512" y="358726"/>
            <a:ext cx="8352928" cy="766018"/>
          </a:xfrm>
        </p:spPr>
        <p:txBody>
          <a:bodyPr/>
          <a:lstStyle/>
          <a:p>
            <a:pPr algn="l"/>
            <a:r>
              <a:rPr kumimoji="1" lang="ja-JP" altLang="en-US" sz="2800" dirty="0"/>
              <a:t>参考：日本のホテル・旅館チェーン（</a:t>
            </a:r>
            <a:r>
              <a:rPr kumimoji="1" lang="en-US" altLang="ja-JP" sz="2800" dirty="0"/>
              <a:t>5</a:t>
            </a:r>
            <a:r>
              <a:rPr kumimoji="1" lang="ja-JP" altLang="en-US" sz="2800" dirty="0"/>
              <a:t>軒以上）の比率</a:t>
            </a:r>
            <a:br>
              <a:rPr kumimoji="1" lang="ja-JP" altLang="en-US" sz="3200" dirty="0"/>
            </a:br>
            <a:r>
              <a:rPr kumimoji="1" lang="ja-JP" altLang="en-US" sz="2400" dirty="0"/>
              <a:t>（</a:t>
            </a:r>
            <a:r>
              <a:rPr kumimoji="1" lang="en-US" altLang="ja-JP" sz="2400" dirty="0"/>
              <a:t>2019/11</a:t>
            </a:r>
            <a:r>
              <a:rPr kumimoji="1" lang="ja-JP" altLang="en-US" sz="2400" dirty="0"/>
              <a:t>現在）</a:t>
            </a:r>
          </a:p>
        </p:txBody>
      </p:sp>
      <p:sp>
        <p:nvSpPr>
          <p:cNvPr id="5" name="スライド番号プレースホルダー 4">
            <a:extLst>
              <a:ext uri="{FF2B5EF4-FFF2-40B4-BE49-F238E27FC236}">
                <a16:creationId xmlns:a16="http://schemas.microsoft.com/office/drawing/2014/main" id="{843B9F06-9785-4DD6-B358-2CDCCB9E88E2}"/>
              </a:ext>
            </a:extLst>
          </p:cNvPr>
          <p:cNvSpPr>
            <a:spLocks noGrp="1"/>
          </p:cNvSpPr>
          <p:nvPr>
            <p:ph type="sldNum" sz="quarter" idx="12"/>
          </p:nvPr>
        </p:nvSpPr>
        <p:spPr/>
        <p:txBody>
          <a:bodyPr/>
          <a:lstStyle/>
          <a:p>
            <a:pPr>
              <a:defRPr/>
            </a:pPr>
            <a:fld id="{BB37849D-8223-4698-AFFD-EECA2BF58C22}" type="slidenum">
              <a:rPr lang="ja-JP" altLang="en-US" smtClean="0"/>
              <a:pPr>
                <a:defRPr/>
              </a:pPr>
              <a:t>18</a:t>
            </a:fld>
            <a:endParaRPr lang="ja-JP" altLang="en-US"/>
          </a:p>
        </p:txBody>
      </p:sp>
      <p:pic>
        <p:nvPicPr>
          <p:cNvPr id="6" name="図 5">
            <a:extLst>
              <a:ext uri="{FF2B5EF4-FFF2-40B4-BE49-F238E27FC236}">
                <a16:creationId xmlns:a16="http://schemas.microsoft.com/office/drawing/2014/main" id="{0DE960FC-793A-41A8-B11D-A6A055053F07}"/>
              </a:ext>
            </a:extLst>
          </p:cNvPr>
          <p:cNvPicPr>
            <a:picLocks noChangeAspect="1"/>
          </p:cNvPicPr>
          <p:nvPr/>
        </p:nvPicPr>
        <p:blipFill>
          <a:blip r:embed="rId2"/>
          <a:stretch>
            <a:fillRect/>
          </a:stretch>
        </p:blipFill>
        <p:spPr>
          <a:xfrm>
            <a:off x="323528" y="1635074"/>
            <a:ext cx="8613536" cy="4026174"/>
          </a:xfrm>
          <a:prstGeom prst="rect">
            <a:avLst/>
          </a:prstGeom>
        </p:spPr>
      </p:pic>
    </p:spTree>
    <p:extLst>
      <p:ext uri="{BB962C8B-B14F-4D97-AF65-F5344CB8AC3E}">
        <p14:creationId xmlns:p14="http://schemas.microsoft.com/office/powerpoint/2010/main" val="3193731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a:extLst>
              <a:ext uri="{FF2B5EF4-FFF2-40B4-BE49-F238E27FC236}">
                <a16:creationId xmlns:a16="http://schemas.microsoft.com/office/drawing/2014/main" id="{80BB3612-160D-4883-86FC-C08897EDA926}"/>
              </a:ext>
            </a:extLst>
          </p:cNvPr>
          <p:cNvSpPr>
            <a:spLocks noGrp="1"/>
          </p:cNvSpPr>
          <p:nvPr>
            <p:ph type="title"/>
          </p:nvPr>
        </p:nvSpPr>
        <p:spPr>
          <a:xfrm>
            <a:off x="175873" y="1077914"/>
            <a:ext cx="8660111" cy="478878"/>
          </a:xfrm>
        </p:spPr>
        <p:txBody>
          <a:bodyPr/>
          <a:lstStyle/>
          <a:p>
            <a:pPr algn="l"/>
            <a:r>
              <a:rPr lang="en-US" altLang="ja-JP" sz="3200" dirty="0">
                <a:solidFill>
                  <a:schemeClr val="tx2">
                    <a:lumMod val="60000"/>
                    <a:lumOff val="40000"/>
                  </a:schemeClr>
                </a:solidFill>
              </a:rPr>
              <a:t>(1)</a:t>
            </a:r>
            <a:r>
              <a:rPr lang="ja-JP" altLang="en-US" sz="3200" dirty="0">
                <a:solidFill>
                  <a:schemeClr val="tx2">
                    <a:lumMod val="60000"/>
                    <a:lumOff val="40000"/>
                  </a:schemeClr>
                </a:solidFill>
              </a:rPr>
              <a:t>業態と法制度上の位置付け</a:t>
            </a:r>
          </a:p>
        </p:txBody>
      </p:sp>
      <p:sp>
        <p:nvSpPr>
          <p:cNvPr id="7172" name="タイトル 1">
            <a:extLst>
              <a:ext uri="{FF2B5EF4-FFF2-40B4-BE49-F238E27FC236}">
                <a16:creationId xmlns:a16="http://schemas.microsoft.com/office/drawing/2014/main" id="{18F46486-B80F-40EE-91BB-33CB54AEAB0D}"/>
              </a:ext>
            </a:extLst>
          </p:cNvPr>
          <p:cNvSpPr txBox="1">
            <a:spLocks/>
          </p:cNvSpPr>
          <p:nvPr/>
        </p:nvSpPr>
        <p:spPr bwMode="auto">
          <a:xfrm>
            <a:off x="197131" y="188914"/>
            <a:ext cx="8749738" cy="739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3600" dirty="0"/>
              <a:t>４．民泊等の分散型宿泊施設の動向</a:t>
            </a:r>
          </a:p>
        </p:txBody>
      </p:sp>
      <p:sp>
        <p:nvSpPr>
          <p:cNvPr id="7173" name="スライド番号プレースホルダー 1">
            <a:extLst>
              <a:ext uri="{FF2B5EF4-FFF2-40B4-BE49-F238E27FC236}">
                <a16:creationId xmlns:a16="http://schemas.microsoft.com/office/drawing/2014/main" id="{4D92512A-2206-4EF4-91B0-0DD1BFA1C0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177D2BFB-E51A-4F6D-91BD-CF37E0504337}" type="slidenum">
              <a:rPr lang="ja-JP" altLang="en-US" sz="1200" smtClean="0">
                <a:solidFill>
                  <a:srgbClr val="898989"/>
                </a:solidFill>
              </a:rPr>
              <a:pPr>
                <a:spcBef>
                  <a:spcPct val="0"/>
                </a:spcBef>
                <a:buFontTx/>
                <a:buNone/>
              </a:pPr>
              <a:t>19</a:t>
            </a:fld>
            <a:endParaRPr lang="ja-JP" altLang="en-US" sz="1200">
              <a:solidFill>
                <a:srgbClr val="898989"/>
              </a:solidFill>
            </a:endParaRPr>
          </a:p>
        </p:txBody>
      </p:sp>
      <p:pic>
        <p:nvPicPr>
          <p:cNvPr id="2" name="図 1">
            <a:extLst>
              <a:ext uri="{FF2B5EF4-FFF2-40B4-BE49-F238E27FC236}">
                <a16:creationId xmlns:a16="http://schemas.microsoft.com/office/drawing/2014/main" id="{637EEBCF-96F3-47F3-9E5A-08F1E28A1799}"/>
              </a:ext>
            </a:extLst>
          </p:cNvPr>
          <p:cNvPicPr>
            <a:picLocks noChangeAspect="1"/>
          </p:cNvPicPr>
          <p:nvPr/>
        </p:nvPicPr>
        <p:blipFill>
          <a:blip r:embed="rId2"/>
          <a:stretch>
            <a:fillRect/>
          </a:stretch>
        </p:blipFill>
        <p:spPr>
          <a:xfrm>
            <a:off x="632148" y="1566633"/>
            <a:ext cx="6964188" cy="2126811"/>
          </a:xfrm>
          <a:prstGeom prst="rect">
            <a:avLst/>
          </a:prstGeom>
        </p:spPr>
      </p:pic>
      <p:graphicFrame>
        <p:nvGraphicFramePr>
          <p:cNvPr id="4" name="表 3">
            <a:extLst>
              <a:ext uri="{FF2B5EF4-FFF2-40B4-BE49-F238E27FC236}">
                <a16:creationId xmlns:a16="http://schemas.microsoft.com/office/drawing/2014/main" id="{B5C927BE-B7F2-406C-8611-2ABDFAEC3335}"/>
              </a:ext>
            </a:extLst>
          </p:cNvPr>
          <p:cNvGraphicFramePr>
            <a:graphicFrameLocks noGrp="1"/>
          </p:cNvGraphicFramePr>
          <p:nvPr>
            <p:extLst>
              <p:ext uri="{D42A27DB-BD31-4B8C-83A1-F6EECF244321}">
                <p14:modId xmlns:p14="http://schemas.microsoft.com/office/powerpoint/2010/main" val="2215855144"/>
              </p:ext>
            </p:extLst>
          </p:nvPr>
        </p:nvGraphicFramePr>
        <p:xfrm>
          <a:off x="645504" y="4136855"/>
          <a:ext cx="5756275" cy="2400300"/>
        </p:xfrm>
        <a:graphic>
          <a:graphicData uri="http://schemas.openxmlformats.org/drawingml/2006/table">
            <a:tbl>
              <a:tblPr firstRow="1" firstCol="1" bandRow="1"/>
              <a:tblGrid>
                <a:gridCol w="990600">
                  <a:extLst>
                    <a:ext uri="{9D8B030D-6E8A-4147-A177-3AD203B41FA5}">
                      <a16:colId xmlns:a16="http://schemas.microsoft.com/office/drawing/2014/main" val="305308516"/>
                    </a:ext>
                  </a:extLst>
                </a:gridCol>
                <a:gridCol w="4765675">
                  <a:extLst>
                    <a:ext uri="{9D8B030D-6E8A-4147-A177-3AD203B41FA5}">
                      <a16:colId xmlns:a16="http://schemas.microsoft.com/office/drawing/2014/main" val="2882562063"/>
                    </a:ext>
                  </a:extLst>
                </a:gridCol>
              </a:tblGrid>
              <a:tr h="0">
                <a:tc>
                  <a:txBody>
                    <a:bodyPr/>
                    <a:lstStyle/>
                    <a:p>
                      <a:pPr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立地可能地域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・住宅専用地区でも可能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1555712"/>
                  </a:ext>
                </a:extLst>
              </a:tr>
              <a:tr h="0">
                <a:tc>
                  <a:txBody>
                    <a:bodyPr/>
                    <a:lstStyle/>
                    <a:p>
                      <a:pPr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許認可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0970" indent="-140970"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・旅館業法は許可であるが届け出で可能。また所有と経営の分離を想定して、所有者（経営者）は保健所、管理運営受託事業者は国土交通省への届け出の義務。</a:t>
                      </a:r>
                    </a:p>
                    <a:p>
                      <a:pPr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・旅館業法と同様に標識（看板）、外国人向け案内表記の設置義務。</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6459196"/>
                  </a:ext>
                </a:extLst>
              </a:tr>
              <a:tr h="0">
                <a:tc>
                  <a:txBody>
                    <a:bodyPr/>
                    <a:lstStyle/>
                    <a:p>
                      <a:pPr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契約形態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0970" indent="-140970"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・旅館業法と同様に宿泊約款による。従って、宿泊客の安全確保義務（避難誘導経路、非常照明、火災報知等）、及び宿泊者の身元確認義務（名簿の保管）がある。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2118078"/>
                  </a:ext>
                </a:extLst>
              </a:tr>
              <a:tr h="0">
                <a:tc>
                  <a:txBody>
                    <a:bodyPr/>
                    <a:lstStyle/>
                    <a:p>
                      <a:pPr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営業日数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0970" indent="-140970"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a:t>
                      </a:r>
                      <a:r>
                        <a:rPr lang="en-US" sz="1050" spc="30">
                          <a:effectLst/>
                          <a:latin typeface="ＭＳ 明朝" panose="02020609040205080304" pitchFamily="17" charset="-128"/>
                          <a:ea typeface="ＭＳ 明朝" panose="02020609040205080304" pitchFamily="17" charset="-128"/>
                          <a:cs typeface="Times New Roman" panose="02020603050405020304" pitchFamily="18" charset="0"/>
                        </a:rPr>
                        <a:t>180</a:t>
                      </a:r>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日以内。（但し、合理的な理由があれば都道府県や保健所設置市・特別区が条例で制限可能）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072010"/>
                  </a:ext>
                </a:extLst>
              </a:tr>
              <a:tr h="0">
                <a:tc>
                  <a:txBody>
                    <a:bodyPr/>
                    <a:lstStyle/>
                    <a:p>
                      <a:pPr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施設形態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・居室面積規制やフロント設置義務は無し。</a:t>
                      </a:r>
                    </a:p>
                    <a:p>
                      <a:pPr marL="140970" indent="-140970"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・住宅の活用が目的なので、既存の集合住宅型の宿泊施設や通年営業する分散型宿泊施設はこの法律では無く、旅館業法が適用される。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5303115"/>
                  </a:ext>
                </a:extLst>
              </a:tr>
              <a:tr h="0">
                <a:tc>
                  <a:txBody>
                    <a:bodyPr/>
                    <a:lstStyle/>
                    <a:p>
                      <a:pPr algn="just"/>
                      <a:r>
                        <a:rPr lang="ja-JP" sz="1050" spc="30">
                          <a:effectLst/>
                          <a:latin typeface="ＭＳ 明朝" panose="02020609040205080304" pitchFamily="17" charset="-128"/>
                          <a:ea typeface="ＭＳ 明朝" panose="02020609040205080304" pitchFamily="17" charset="-128"/>
                          <a:cs typeface="Times New Roman" panose="02020603050405020304" pitchFamily="18" charset="0"/>
                        </a:rPr>
                        <a:t>近隣対応</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0970" indent="-140970" algn="just"/>
                      <a:r>
                        <a:rPr lang="ja-JP" sz="1050" spc="30" dirty="0">
                          <a:effectLst/>
                          <a:latin typeface="ＭＳ 明朝" panose="02020609040205080304" pitchFamily="17" charset="-128"/>
                          <a:ea typeface="ＭＳ 明朝" panose="02020609040205080304" pitchFamily="17" charset="-128"/>
                          <a:cs typeface="Times New Roman" panose="02020603050405020304" pitchFamily="18" charset="0"/>
                        </a:rPr>
                        <a:t>・周辺地域からの苦情への対応義務があり、これは観光庁でも苦情窓口が設置される。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6038999"/>
                  </a:ext>
                </a:extLst>
              </a:tr>
            </a:tbl>
          </a:graphicData>
        </a:graphic>
      </p:graphicFrame>
      <p:sp>
        <p:nvSpPr>
          <p:cNvPr id="5" name="テキスト ボックス 4">
            <a:extLst>
              <a:ext uri="{FF2B5EF4-FFF2-40B4-BE49-F238E27FC236}">
                <a16:creationId xmlns:a16="http://schemas.microsoft.com/office/drawing/2014/main" id="{10CA9819-1FC2-459E-856F-E4A2F34B6A6B}"/>
              </a:ext>
            </a:extLst>
          </p:cNvPr>
          <p:cNvSpPr txBox="1"/>
          <p:nvPr/>
        </p:nvSpPr>
        <p:spPr>
          <a:xfrm>
            <a:off x="467544" y="3746377"/>
            <a:ext cx="6480720" cy="369332"/>
          </a:xfrm>
          <a:prstGeom prst="rect">
            <a:avLst/>
          </a:prstGeom>
          <a:noFill/>
        </p:spPr>
        <p:txBody>
          <a:bodyPr wrap="square" rtlCol="0">
            <a:spAutoFit/>
          </a:bodyPr>
          <a:lstStyle/>
          <a:p>
            <a:r>
              <a:rPr lang="ja-JP" altLang="ja-JP" sz="1800" spc="30" dirty="0">
                <a:effectLst/>
                <a:ea typeface="ＭＳ ゴシック" panose="020B0609070205080204" pitchFamily="49" charset="-128"/>
                <a:cs typeface="Times New Roman" panose="02020603050405020304" pitchFamily="18" charset="0"/>
              </a:rPr>
              <a:t>住宅宿泊事業法（通称、民泊法）の</a:t>
            </a:r>
            <a:r>
              <a:rPr lang="ja-JP" altLang="ja-JP" sz="1800" spc="30" dirty="0">
                <a:effectLst/>
                <a:ea typeface="ＭＳ Ｐゴシック" panose="020B0600070205080204" pitchFamily="50" charset="-128"/>
                <a:cs typeface="Times New Roman" panose="02020603050405020304" pitchFamily="18" charset="0"/>
              </a:rPr>
              <a:t>旅館業法との主な差違</a:t>
            </a:r>
            <a:endParaRPr kumimoji="1" lang="ja-JP" altLang="en-US" dirty="0"/>
          </a:p>
        </p:txBody>
      </p:sp>
    </p:spTree>
    <p:extLst>
      <p:ext uri="{BB962C8B-B14F-4D97-AF65-F5344CB8AC3E}">
        <p14:creationId xmlns:p14="http://schemas.microsoft.com/office/powerpoint/2010/main" val="2249389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8A8FF0-278B-4733-AEA7-990AF53C740D}"/>
              </a:ext>
            </a:extLst>
          </p:cNvPr>
          <p:cNvSpPr>
            <a:spLocks noGrp="1"/>
          </p:cNvSpPr>
          <p:nvPr>
            <p:ph type="title"/>
          </p:nvPr>
        </p:nvSpPr>
        <p:spPr>
          <a:xfrm>
            <a:off x="143508" y="218853"/>
            <a:ext cx="8856984" cy="706090"/>
          </a:xfrm>
        </p:spPr>
        <p:txBody>
          <a:bodyPr/>
          <a:lstStyle/>
          <a:p>
            <a:r>
              <a:rPr kumimoji="1" lang="ja-JP" altLang="en-US" sz="3600" dirty="0"/>
              <a:t>０．はじめに</a:t>
            </a:r>
            <a:r>
              <a:rPr kumimoji="1" lang="en-US" altLang="ja-JP" sz="3600" dirty="0"/>
              <a:t>………</a:t>
            </a:r>
            <a:r>
              <a:rPr kumimoji="1" lang="ja-JP" altLang="en-US" sz="3600" dirty="0"/>
              <a:t>分散型宿泊施設とは？</a:t>
            </a:r>
          </a:p>
        </p:txBody>
      </p:sp>
      <p:sp>
        <p:nvSpPr>
          <p:cNvPr id="3" name="コンテンツ プレースホルダー 2">
            <a:extLst>
              <a:ext uri="{FF2B5EF4-FFF2-40B4-BE49-F238E27FC236}">
                <a16:creationId xmlns:a16="http://schemas.microsoft.com/office/drawing/2014/main" id="{C53D6EAB-9297-4F50-9433-8FD25F19F128}"/>
              </a:ext>
            </a:extLst>
          </p:cNvPr>
          <p:cNvSpPr>
            <a:spLocks noGrp="1"/>
          </p:cNvSpPr>
          <p:nvPr>
            <p:ph idx="1"/>
          </p:nvPr>
        </p:nvSpPr>
        <p:spPr>
          <a:xfrm>
            <a:off x="457200" y="1052736"/>
            <a:ext cx="8229600" cy="5073427"/>
          </a:xfrm>
        </p:spPr>
        <p:txBody>
          <a:bodyPr/>
          <a:lstStyle/>
          <a:p>
            <a:pPr marL="0" indent="0">
              <a:buNone/>
            </a:pPr>
            <a:r>
              <a:rPr kumimoji="1" lang="ja-JP" altLang="en-US" sz="2800" dirty="0"/>
              <a:t>・宿泊施設は基本、</a:t>
            </a:r>
            <a:r>
              <a:rPr kumimoji="1" lang="ja-JP" altLang="en-US" sz="2800" dirty="0">
                <a:solidFill>
                  <a:srgbClr val="FF0000"/>
                </a:solidFill>
              </a:rPr>
              <a:t>集合住宅型（多数の客室）</a:t>
            </a:r>
          </a:p>
          <a:p>
            <a:pPr marL="0" indent="0">
              <a:buNone/>
            </a:pPr>
            <a:r>
              <a:rPr kumimoji="1" lang="ja-JP" altLang="en-US" sz="2800" dirty="0"/>
              <a:t>　宿の起源は民泊であったが、宿泊業として専業化す</a:t>
            </a:r>
          </a:p>
          <a:p>
            <a:pPr marL="0" indent="0">
              <a:buNone/>
            </a:pPr>
            <a:r>
              <a:rPr kumimoji="1" lang="ja-JP" altLang="en-US" sz="2800" dirty="0"/>
              <a:t>　る過程で大規模化</a:t>
            </a:r>
          </a:p>
          <a:p>
            <a:pPr marL="0" indent="0">
              <a:buNone/>
            </a:pPr>
            <a:endParaRPr kumimoji="1" lang="ja-JP" altLang="en-US" sz="2800" dirty="0"/>
          </a:p>
          <a:p>
            <a:pPr marL="0" indent="0">
              <a:buNone/>
            </a:pPr>
            <a:r>
              <a:rPr kumimoji="1" lang="ja-JP" altLang="en-US" sz="2800" dirty="0"/>
              <a:t>・その理由は</a:t>
            </a:r>
            <a:r>
              <a:rPr kumimoji="1" lang="en-US" altLang="ja-JP" sz="2800" dirty="0"/>
              <a:t>………</a:t>
            </a:r>
            <a:r>
              <a:rPr kumimoji="1" lang="ja-JP" altLang="en-US" sz="2800" dirty="0"/>
              <a:t>運営効率！</a:t>
            </a:r>
          </a:p>
          <a:p>
            <a:pPr marL="0" indent="0">
              <a:buNone/>
            </a:pPr>
            <a:r>
              <a:rPr kumimoji="1" lang="ja-JP" altLang="en-US" sz="2800" dirty="0"/>
              <a:t>　特に現場に</a:t>
            </a:r>
            <a:r>
              <a:rPr kumimoji="1" lang="en-US" altLang="ja-JP" sz="2800" dirty="0"/>
              <a:t>24</a:t>
            </a:r>
            <a:r>
              <a:rPr kumimoji="1" lang="ja-JP" altLang="en-US" sz="2800" dirty="0"/>
              <a:t>時間、張り付ける要員を維持するには</a:t>
            </a:r>
          </a:p>
          <a:p>
            <a:pPr marL="0" indent="0">
              <a:buNone/>
            </a:pPr>
            <a:r>
              <a:rPr kumimoji="1" lang="ja-JP" altLang="en-US" sz="2800" dirty="0">
                <a:solidFill>
                  <a:srgbClr val="FF0000"/>
                </a:solidFill>
              </a:rPr>
              <a:t>　大規模が経営的に有利</a:t>
            </a:r>
            <a:r>
              <a:rPr kumimoji="1" lang="ja-JP" altLang="en-US" sz="2800" dirty="0"/>
              <a:t>。</a:t>
            </a:r>
          </a:p>
          <a:p>
            <a:pPr marL="0" indent="0">
              <a:buNone/>
            </a:pPr>
            <a:r>
              <a:rPr kumimoji="1" lang="ja-JP" altLang="en-US" sz="2800" dirty="0"/>
              <a:t>　　特に、料飲サービスを持つと多数の客室が必要。</a:t>
            </a:r>
          </a:p>
          <a:p>
            <a:pPr marL="0" indent="0">
              <a:buNone/>
            </a:pPr>
            <a:endParaRPr kumimoji="1" lang="ja-JP" altLang="en-US" dirty="0"/>
          </a:p>
          <a:p>
            <a:pPr marL="0" indent="0">
              <a:buNone/>
            </a:pPr>
            <a:endParaRPr kumimoji="1" lang="ja-JP" altLang="en-US" dirty="0"/>
          </a:p>
          <a:p>
            <a:pPr marL="0" indent="0">
              <a:buNone/>
            </a:pPr>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240ECB71-2209-448C-BE6B-71E62563ECB6}"/>
              </a:ext>
            </a:extLst>
          </p:cNvPr>
          <p:cNvSpPr>
            <a:spLocks noGrp="1"/>
          </p:cNvSpPr>
          <p:nvPr>
            <p:ph type="sldNum" sz="quarter" idx="12"/>
          </p:nvPr>
        </p:nvSpPr>
        <p:spPr/>
        <p:txBody>
          <a:bodyPr/>
          <a:lstStyle/>
          <a:p>
            <a:pPr>
              <a:defRPr/>
            </a:pPr>
            <a:fld id="{8FCE1D1A-EEAF-47FD-80B6-8BA39CFC8C0B}" type="slidenum">
              <a:rPr lang="ja-JP" altLang="en-US" smtClean="0"/>
              <a:pPr>
                <a:defRPr/>
              </a:pPr>
              <a:t>2</a:t>
            </a:fld>
            <a:endParaRPr lang="ja-JP" altLang="en-US"/>
          </a:p>
        </p:txBody>
      </p:sp>
    </p:spTree>
    <p:extLst>
      <p:ext uri="{BB962C8B-B14F-4D97-AF65-F5344CB8AC3E}">
        <p14:creationId xmlns:p14="http://schemas.microsoft.com/office/powerpoint/2010/main" val="425193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0E80AF-55FA-4C84-BB10-C3942020DFD9}"/>
              </a:ext>
            </a:extLst>
          </p:cNvPr>
          <p:cNvSpPr>
            <a:spLocks noGrp="1"/>
          </p:cNvSpPr>
          <p:nvPr>
            <p:ph type="title"/>
          </p:nvPr>
        </p:nvSpPr>
        <p:spPr>
          <a:xfrm>
            <a:off x="457200" y="274638"/>
            <a:ext cx="8229600" cy="562074"/>
          </a:xfrm>
        </p:spPr>
        <p:txBody>
          <a:bodyPr/>
          <a:lstStyle/>
          <a:p>
            <a:pPr algn="l"/>
            <a:r>
              <a:rPr kumimoji="1" lang="en-US" altLang="ja-JP" sz="3200" dirty="0">
                <a:solidFill>
                  <a:schemeClr val="tx2">
                    <a:lumMod val="60000"/>
                    <a:lumOff val="40000"/>
                  </a:schemeClr>
                </a:solidFill>
              </a:rPr>
              <a:t>(2)</a:t>
            </a:r>
            <a:r>
              <a:rPr kumimoji="1" lang="ja-JP" altLang="en-US" sz="3200" dirty="0">
                <a:solidFill>
                  <a:schemeClr val="tx2">
                    <a:lumMod val="60000"/>
                    <a:lumOff val="40000"/>
                  </a:schemeClr>
                </a:solidFill>
              </a:rPr>
              <a:t>民泊の現状</a:t>
            </a:r>
          </a:p>
        </p:txBody>
      </p:sp>
      <p:graphicFrame>
        <p:nvGraphicFramePr>
          <p:cNvPr id="6" name="コンテンツ プレースホルダー 5">
            <a:extLst>
              <a:ext uri="{FF2B5EF4-FFF2-40B4-BE49-F238E27FC236}">
                <a16:creationId xmlns:a16="http://schemas.microsoft.com/office/drawing/2014/main" id="{175E7F52-9C97-47C4-8AA4-421DCD88EDEC}"/>
              </a:ext>
            </a:extLst>
          </p:cNvPr>
          <p:cNvGraphicFramePr>
            <a:graphicFrameLocks noGrp="1"/>
          </p:cNvGraphicFramePr>
          <p:nvPr>
            <p:ph sz="half" idx="1"/>
            <p:extLst>
              <p:ext uri="{D42A27DB-BD31-4B8C-83A1-F6EECF244321}">
                <p14:modId xmlns:p14="http://schemas.microsoft.com/office/powerpoint/2010/main" val="727463753"/>
              </p:ext>
            </p:extLst>
          </p:nvPr>
        </p:nvGraphicFramePr>
        <p:xfrm>
          <a:off x="251519" y="2175215"/>
          <a:ext cx="8435281" cy="4408148"/>
        </p:xfrm>
        <a:graphic>
          <a:graphicData uri="http://schemas.openxmlformats.org/drawingml/2006/table">
            <a:tbl>
              <a:tblPr/>
              <a:tblGrid>
                <a:gridCol w="1729732">
                  <a:extLst>
                    <a:ext uri="{9D8B030D-6E8A-4147-A177-3AD203B41FA5}">
                      <a16:colId xmlns:a16="http://schemas.microsoft.com/office/drawing/2014/main" val="2280983385"/>
                    </a:ext>
                  </a:extLst>
                </a:gridCol>
                <a:gridCol w="1211009">
                  <a:extLst>
                    <a:ext uri="{9D8B030D-6E8A-4147-A177-3AD203B41FA5}">
                      <a16:colId xmlns:a16="http://schemas.microsoft.com/office/drawing/2014/main" val="3006472043"/>
                    </a:ext>
                  </a:extLst>
                </a:gridCol>
                <a:gridCol w="3587748">
                  <a:extLst>
                    <a:ext uri="{9D8B030D-6E8A-4147-A177-3AD203B41FA5}">
                      <a16:colId xmlns:a16="http://schemas.microsoft.com/office/drawing/2014/main" val="4049716988"/>
                    </a:ext>
                  </a:extLst>
                </a:gridCol>
                <a:gridCol w="953396">
                  <a:extLst>
                    <a:ext uri="{9D8B030D-6E8A-4147-A177-3AD203B41FA5}">
                      <a16:colId xmlns:a16="http://schemas.microsoft.com/office/drawing/2014/main" val="3733488044"/>
                    </a:ext>
                  </a:extLst>
                </a:gridCol>
                <a:gridCol w="953396">
                  <a:extLst>
                    <a:ext uri="{9D8B030D-6E8A-4147-A177-3AD203B41FA5}">
                      <a16:colId xmlns:a16="http://schemas.microsoft.com/office/drawing/2014/main" val="4276791123"/>
                    </a:ext>
                  </a:extLst>
                </a:gridCol>
              </a:tblGrid>
              <a:tr h="263507">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2018(</a:t>
                      </a:r>
                      <a:r>
                        <a:rPr lang="en-US" sz="1600" b="0" i="0" u="none" strike="noStrike" dirty="0" err="1">
                          <a:solidFill>
                            <a:srgbClr val="000000"/>
                          </a:solidFill>
                          <a:effectLst/>
                          <a:latin typeface="ＭＳ Ｐゴシック" panose="020B0600070205080204" pitchFamily="50" charset="-128"/>
                          <a:ea typeface="ＭＳ Ｐゴシック" panose="020B0600070205080204" pitchFamily="50" charset="-128"/>
                        </a:rPr>
                        <a:t>H30</a:t>
                      </a: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年</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2018/06/15-2019/05/31 350</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日間の実績</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gridSpan="2">
                  <a:txBody>
                    <a:bodyPr/>
                    <a:lstStyle/>
                    <a:p>
                      <a:pPr algn="l"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       地域別、参考</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932481006"/>
                  </a:ext>
                </a:extLst>
              </a:tr>
              <a:tr h="263507">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東京</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大阪</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5255570"/>
                  </a:ext>
                </a:extLst>
              </a:tr>
              <a:tr h="263507">
                <a:tc>
                  <a:txBody>
                    <a:bodyPr/>
                    <a:lstStyle/>
                    <a:p>
                      <a:pPr algn="l" fontAlgn="ctr"/>
                      <a:r>
                        <a:rPr lang="zh-CN"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客室数（件数）</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14,110</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2019/07/01</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現在。届出施設数は</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16,349</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件</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4,919</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1,952</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79141142"/>
                  </a:ext>
                </a:extLst>
              </a:tr>
              <a:tr h="762318">
                <a:tc>
                  <a:txBody>
                    <a:bodyPr/>
                    <a:lstStyle/>
                    <a:p>
                      <a:pPr algn="l"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届出件数比率は、東京都</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35%</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、北海道</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15%</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、大阪府</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14%</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、次いで、福岡県・沖縄県・京都府</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2933923"/>
                  </a:ext>
                </a:extLst>
              </a:tr>
              <a:tr h="510455">
                <a:tc>
                  <a:txBody>
                    <a:bodyPr/>
                    <a:lstStyle/>
                    <a:p>
                      <a:pPr algn="l" fontAlgn="ctr"/>
                      <a:r>
                        <a:rPr lang="zh-CN"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稼働室数（宿泊日数）</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1,175,147</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536,977</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139,626</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0478376"/>
                  </a:ext>
                </a:extLst>
              </a:tr>
              <a:tr h="263507">
                <a:tc>
                  <a:txBody>
                    <a:bodyPr/>
                    <a:lstStyle/>
                    <a:p>
                      <a:pPr algn="l" fontAlgn="ctr"/>
                      <a:r>
                        <a:rPr lang="zh-CN"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宿泊人数（実数</a:t>
                      </a:r>
                      <a:r>
                        <a:rPr lang="en-US" altLang="zh-CN" sz="1600" b="0" i="0" u="none" strike="noStrike">
                          <a:solidFill>
                            <a:srgbClr val="000000"/>
                          </a:solidFill>
                          <a:effectLst/>
                          <a:latin typeface="ＭＳ Ｐゴシック" panose="020B0600070205080204" pitchFamily="50" charset="-128"/>
                          <a:ea typeface="ＭＳ Ｐゴシック" panose="020B0600070205080204" pitchFamily="50" charset="-128"/>
                        </a:rPr>
                        <a:t>,</a:t>
                      </a:r>
                      <a:r>
                        <a:rPr lang="zh-CN"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人）</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1,324,398</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486,108</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126,295</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4553074"/>
                  </a:ext>
                </a:extLst>
              </a:tr>
              <a:tr h="510455">
                <a:tc>
                  <a:txBody>
                    <a:bodyPr/>
                    <a:lstStyle/>
                    <a:p>
                      <a:pPr algn="l" fontAlgn="ctr"/>
                      <a:r>
                        <a:rPr lang="zh-CN"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延宿泊人数（人泊）</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3,667,267</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東京</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47%</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、大阪</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12%</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、双方で全体の</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6</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割を占める。</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1,705,871</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446,828</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6810238"/>
                  </a:ext>
                </a:extLst>
              </a:tr>
              <a:tr h="263507">
                <a:tc>
                  <a:txBody>
                    <a:bodyPr/>
                    <a:lstStyle/>
                    <a:p>
                      <a:pPr algn="l" fontAlgn="ctr"/>
                      <a:r>
                        <a:rPr lang="ja-JP"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客室稼働率</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23.8%</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届出１件当たり１室と仮定。</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31.2%</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20.4%</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353303"/>
                  </a:ext>
                </a:extLst>
              </a:tr>
              <a:tr h="263507">
                <a:tc>
                  <a:txBody>
                    <a:bodyPr/>
                    <a:lstStyle/>
                    <a:p>
                      <a:pPr algn="l" fontAlgn="ctr"/>
                      <a:r>
                        <a:rPr lang="ja-JP"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平均人数</a:t>
                      </a:r>
                      <a:r>
                        <a:rPr lang="en-US" altLang="ja-JP" sz="1600" b="0" i="0" u="none" strike="noStrike">
                          <a:solidFill>
                            <a:srgbClr val="000000"/>
                          </a:solidFill>
                          <a:effectLst/>
                          <a:latin typeface="ＭＳ Ｐゴシック" panose="020B0600070205080204" pitchFamily="50" charset="-128"/>
                          <a:ea typeface="ＭＳ Ｐゴシック" panose="020B0600070205080204" pitchFamily="50" charset="-128"/>
                        </a:rPr>
                        <a:t>/</a:t>
                      </a:r>
                      <a:r>
                        <a:rPr lang="ja-JP"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室</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3.12</a:t>
                      </a: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人</a:t>
                      </a: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a:t>
                      </a: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室</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3.18</a:t>
                      </a: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人</a:t>
                      </a: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a:t>
                      </a: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室</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3.20</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人</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室</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2287110"/>
                  </a:ext>
                </a:extLst>
              </a:tr>
              <a:tr h="263507">
                <a:tc>
                  <a:txBody>
                    <a:bodyPr/>
                    <a:lstStyle/>
                    <a:p>
                      <a:pPr algn="l" fontAlgn="ctr"/>
                      <a:r>
                        <a:rPr lang="ja-JP"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平均泊数</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2.77</a:t>
                      </a: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泊</a:t>
                      </a: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a:t>
                      </a: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人</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3.51</a:t>
                      </a: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泊</a:t>
                      </a:r>
                      <a:r>
                        <a:rPr lang="en-US" altLang="ja-JP" sz="1600" b="0" i="0" u="none" strike="noStrike">
                          <a:solidFill>
                            <a:srgbClr val="000000"/>
                          </a:solidFill>
                          <a:effectLst/>
                          <a:latin typeface="ＭＳ Ｐ明朝" panose="02020600040205080304" pitchFamily="18" charset="-128"/>
                          <a:ea typeface="ＭＳ Ｐ明朝" panose="02020600040205080304" pitchFamily="18" charset="-128"/>
                        </a:rPr>
                        <a:t>/</a:t>
                      </a: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人</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3.54</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泊</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人</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965555759"/>
                  </a:ext>
                </a:extLst>
              </a:tr>
              <a:tr h="510455">
                <a:tc>
                  <a:txBody>
                    <a:bodyPr/>
                    <a:lstStyle/>
                    <a:p>
                      <a:pPr algn="l" fontAlgn="ctr"/>
                      <a:r>
                        <a:rPr lang="ja-JP" altLang="en-US" sz="1600" b="0" i="0" u="none" strike="noStrike">
                          <a:solidFill>
                            <a:srgbClr val="000000"/>
                          </a:solidFill>
                          <a:effectLst/>
                          <a:latin typeface="ＭＳ Ｐゴシック" panose="020B0600070205080204" pitchFamily="50" charset="-128"/>
                          <a:ea typeface="ＭＳ Ｐゴシック" panose="020B0600070205080204" pitchFamily="50" charset="-128"/>
                        </a:rPr>
                        <a:t>外国人比率</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2019/4-5</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実績では、中国</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23%</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、米国</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13%</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、韓国</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10%</a:t>
                      </a: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、台湾</a:t>
                      </a:r>
                      <a:r>
                        <a:rPr lang="en-US" altLang="ja-JP" sz="1600" b="0" i="0" u="none" strike="noStrike" dirty="0">
                          <a:solidFill>
                            <a:srgbClr val="000000"/>
                          </a:solidFill>
                          <a:effectLst/>
                          <a:latin typeface="ＭＳ Ｐ明朝" panose="02020600040205080304" pitchFamily="18" charset="-128"/>
                          <a:ea typeface="ＭＳ Ｐ明朝" panose="02020600040205080304" pitchFamily="18" charset="-128"/>
                        </a:rPr>
                        <a:t>7%</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r>
                        <a:rPr lang="ja-JP" altLang="en-US" sz="1600" b="0" i="0" u="none" strike="noStrike">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ＭＳ Ｐ明朝" panose="02020600040205080304" pitchFamily="18" charset="-128"/>
                          <a:ea typeface="ＭＳ Ｐ明朝" panose="02020600040205080304" pitchFamily="18" charset="-128"/>
                        </a:rPr>
                        <a:t>　</a:t>
                      </a:r>
                    </a:p>
                  </a:txBody>
                  <a:tcPr marL="6514" marR="6514" marT="651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639860"/>
                  </a:ext>
                </a:extLst>
              </a:tr>
              <a:tr h="269916">
                <a:tc gridSpan="5">
                  <a:txBody>
                    <a:bodyPr/>
                    <a:lstStyle/>
                    <a:p>
                      <a:pPr algn="l" fontAlgn="ctr"/>
                      <a:r>
                        <a:rPr lang="ja-JP" altLang="en-US" sz="1600" b="0" i="0" u="none" strike="noStrike" dirty="0">
                          <a:solidFill>
                            <a:srgbClr val="000000"/>
                          </a:solidFill>
                          <a:effectLst/>
                          <a:latin typeface="ＭＳ 明朝" panose="02020609040205080304" pitchFamily="17" charset="-128"/>
                          <a:ea typeface="ＭＳ 明朝" panose="02020609040205080304" pitchFamily="17" charset="-128"/>
                        </a:rPr>
                        <a:t>出典：観光庁</a:t>
                      </a:r>
                      <a:r>
                        <a:rPr lang="en-US" altLang="ja-JP" sz="1600" b="0" i="0" u="none" strike="noStrike" dirty="0">
                          <a:solidFill>
                            <a:srgbClr val="000000"/>
                          </a:solidFill>
                          <a:effectLst/>
                          <a:latin typeface="ＭＳ 明朝" panose="02020609040205080304" pitchFamily="17" charset="-128"/>
                          <a:ea typeface="ＭＳ 明朝" panose="02020609040205080304" pitchFamily="17" charset="-128"/>
                        </a:rPr>
                        <a:t>,</a:t>
                      </a:r>
                      <a:r>
                        <a:rPr lang="ja-JP" altLang="en-US" sz="1600" b="0" i="0" u="none" strike="noStrike" dirty="0">
                          <a:solidFill>
                            <a:srgbClr val="000000"/>
                          </a:solidFill>
                          <a:effectLst/>
                          <a:latin typeface="ＭＳ 明朝" panose="02020609040205080304" pitchFamily="17" charset="-128"/>
                          <a:ea typeface="ＭＳ 明朝" panose="02020609040205080304" pitchFamily="17" charset="-128"/>
                        </a:rPr>
                        <a:t>「住宅宿泊事業の宿泊実績について」</a:t>
                      </a:r>
                      <a:r>
                        <a:rPr lang="en-US" altLang="ja-JP" sz="1600" b="0" i="0" u="none" strike="noStrike" dirty="0">
                          <a:solidFill>
                            <a:srgbClr val="000000"/>
                          </a:solidFill>
                          <a:effectLst/>
                          <a:latin typeface="ＭＳ 明朝" panose="02020609040205080304" pitchFamily="17" charset="-128"/>
                          <a:ea typeface="ＭＳ 明朝" panose="02020609040205080304" pitchFamily="17" charset="-128"/>
                        </a:rPr>
                        <a:t>,2019/07/08</a:t>
                      </a:r>
                      <a:r>
                        <a:rPr lang="ja-JP" altLang="en-US" sz="1600" b="0" i="0" u="none" strike="noStrike" dirty="0">
                          <a:solidFill>
                            <a:srgbClr val="000000"/>
                          </a:solidFill>
                          <a:effectLst/>
                          <a:latin typeface="ＭＳ 明朝" panose="02020609040205080304" pitchFamily="17" charset="-128"/>
                          <a:ea typeface="ＭＳ 明朝" panose="02020609040205080304" pitchFamily="17" charset="-128"/>
                        </a:rPr>
                        <a:t>発表数値を元に筆者推定。</a:t>
                      </a:r>
                    </a:p>
                  </a:txBody>
                  <a:tcPr marL="6514" marR="6514" marT="6514"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449810"/>
                  </a:ext>
                </a:extLst>
              </a:tr>
            </a:tbl>
          </a:graphicData>
        </a:graphic>
      </p:graphicFrame>
      <p:sp>
        <p:nvSpPr>
          <p:cNvPr id="5" name="スライド番号プレースホルダー 4">
            <a:extLst>
              <a:ext uri="{FF2B5EF4-FFF2-40B4-BE49-F238E27FC236}">
                <a16:creationId xmlns:a16="http://schemas.microsoft.com/office/drawing/2014/main" id="{673A1938-C842-47B7-9045-1B11CE5CCE99}"/>
              </a:ext>
            </a:extLst>
          </p:cNvPr>
          <p:cNvSpPr>
            <a:spLocks noGrp="1"/>
          </p:cNvSpPr>
          <p:nvPr>
            <p:ph type="sldNum" sz="quarter" idx="12"/>
          </p:nvPr>
        </p:nvSpPr>
        <p:spPr/>
        <p:txBody>
          <a:bodyPr/>
          <a:lstStyle/>
          <a:p>
            <a:pPr>
              <a:defRPr/>
            </a:pPr>
            <a:fld id="{BB37849D-8223-4698-AFFD-EECA2BF58C22}" type="slidenum">
              <a:rPr lang="ja-JP" altLang="en-US" smtClean="0"/>
              <a:pPr>
                <a:defRPr/>
              </a:pPr>
              <a:t>20</a:t>
            </a:fld>
            <a:endParaRPr lang="ja-JP" altLang="en-US"/>
          </a:p>
        </p:txBody>
      </p:sp>
      <p:sp>
        <p:nvSpPr>
          <p:cNvPr id="7" name="テキスト ボックス 6">
            <a:extLst>
              <a:ext uri="{FF2B5EF4-FFF2-40B4-BE49-F238E27FC236}">
                <a16:creationId xmlns:a16="http://schemas.microsoft.com/office/drawing/2014/main" id="{0360C324-D57C-4A27-8E7A-7111E113DA96}"/>
              </a:ext>
            </a:extLst>
          </p:cNvPr>
          <p:cNvSpPr txBox="1"/>
          <p:nvPr/>
        </p:nvSpPr>
        <p:spPr>
          <a:xfrm>
            <a:off x="251520" y="980728"/>
            <a:ext cx="8892480" cy="1200329"/>
          </a:xfrm>
          <a:prstGeom prst="rect">
            <a:avLst/>
          </a:prstGeom>
          <a:noFill/>
        </p:spPr>
        <p:txBody>
          <a:bodyPr wrap="square" rtlCol="0">
            <a:spAutoFit/>
          </a:bodyPr>
          <a:lstStyle/>
          <a:p>
            <a:r>
              <a:rPr kumimoji="1" lang="ja-JP" altLang="en-US" sz="2400" dirty="0"/>
              <a:t>・都市で滞在する訪日外国人のグループ利用が多い。</a:t>
            </a:r>
          </a:p>
          <a:p>
            <a:r>
              <a:rPr kumimoji="1" lang="ja-JP" altLang="en-US" sz="2400" dirty="0"/>
              <a:t>・家主不在型＆アパートの一部転用が</a:t>
            </a:r>
            <a:r>
              <a:rPr kumimoji="1" lang="en-US" altLang="ja-JP" sz="2400" dirty="0"/>
              <a:t>50%</a:t>
            </a:r>
            <a:r>
              <a:rPr kumimoji="1" lang="ja-JP" altLang="en-US" sz="2400" dirty="0"/>
              <a:t>、経営者は平均</a:t>
            </a:r>
            <a:r>
              <a:rPr kumimoji="1" lang="en-US" altLang="ja-JP" sz="2400" dirty="0"/>
              <a:t>2.2</a:t>
            </a:r>
            <a:r>
              <a:rPr kumimoji="1" lang="ja-JP" altLang="en-US" sz="2400" dirty="0"/>
              <a:t>箇所（室）を経営</a:t>
            </a:r>
          </a:p>
        </p:txBody>
      </p:sp>
    </p:spTree>
    <p:extLst>
      <p:ext uri="{BB962C8B-B14F-4D97-AF65-F5344CB8AC3E}">
        <p14:creationId xmlns:p14="http://schemas.microsoft.com/office/powerpoint/2010/main" val="2494482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1F334A-1E91-4AAA-8245-003762478E66}"/>
              </a:ext>
            </a:extLst>
          </p:cNvPr>
          <p:cNvSpPr>
            <a:spLocks noGrp="1"/>
          </p:cNvSpPr>
          <p:nvPr>
            <p:ph type="title"/>
          </p:nvPr>
        </p:nvSpPr>
        <p:spPr>
          <a:xfrm>
            <a:off x="457200" y="274638"/>
            <a:ext cx="8229600" cy="634082"/>
          </a:xfrm>
        </p:spPr>
        <p:txBody>
          <a:bodyPr/>
          <a:lstStyle/>
          <a:p>
            <a:pPr algn="l"/>
            <a:r>
              <a:rPr kumimoji="1" lang="en-US" altLang="ja-JP" sz="3200" dirty="0">
                <a:solidFill>
                  <a:schemeClr val="tx2">
                    <a:lumMod val="60000"/>
                    <a:lumOff val="40000"/>
                  </a:schemeClr>
                </a:solidFill>
              </a:rPr>
              <a:t>(3)</a:t>
            </a:r>
            <a:r>
              <a:rPr kumimoji="1" lang="ja-JP" altLang="en-US" sz="3200" dirty="0">
                <a:solidFill>
                  <a:schemeClr val="tx2">
                    <a:lumMod val="60000"/>
                    <a:lumOff val="40000"/>
                  </a:schemeClr>
                </a:solidFill>
              </a:rPr>
              <a:t>分散型宿泊施設の課題</a:t>
            </a:r>
          </a:p>
        </p:txBody>
      </p:sp>
      <p:sp>
        <p:nvSpPr>
          <p:cNvPr id="3" name="コンテンツ プレースホルダー 2">
            <a:extLst>
              <a:ext uri="{FF2B5EF4-FFF2-40B4-BE49-F238E27FC236}">
                <a16:creationId xmlns:a16="http://schemas.microsoft.com/office/drawing/2014/main" id="{09A5105A-08FB-4E2A-BF7A-6E2F33FA5E6C}"/>
              </a:ext>
            </a:extLst>
          </p:cNvPr>
          <p:cNvSpPr>
            <a:spLocks noGrp="1"/>
          </p:cNvSpPr>
          <p:nvPr>
            <p:ph sz="half" idx="1"/>
          </p:nvPr>
        </p:nvSpPr>
        <p:spPr>
          <a:xfrm>
            <a:off x="457200" y="1052736"/>
            <a:ext cx="8435280" cy="5073427"/>
          </a:xfrm>
        </p:spPr>
        <p:txBody>
          <a:bodyPr/>
          <a:lstStyle/>
          <a:p>
            <a:pPr marL="0" indent="0">
              <a:buNone/>
            </a:pPr>
            <a:r>
              <a:rPr kumimoji="1" lang="ja-JP" altLang="en-US" dirty="0"/>
              <a:t>・経営効率</a:t>
            </a:r>
          </a:p>
          <a:p>
            <a:pPr marL="0" indent="0">
              <a:buNone/>
            </a:pPr>
            <a:r>
              <a:rPr kumimoji="1" lang="ja-JP" altLang="en-US" dirty="0"/>
              <a:t>　フロント機能の非効率</a:t>
            </a:r>
          </a:p>
          <a:p>
            <a:pPr marL="0" indent="0">
              <a:buNone/>
            </a:pPr>
            <a:r>
              <a:rPr kumimoji="1" lang="ja-JP" altLang="en-US" dirty="0"/>
              <a:t>　トラブル対応の非効率（</a:t>
            </a:r>
            <a:r>
              <a:rPr kumimoji="1" lang="en-US" altLang="ja-JP" dirty="0"/>
              <a:t>10</a:t>
            </a:r>
            <a:r>
              <a:rPr kumimoji="1" lang="ja-JP" altLang="en-US" dirty="0"/>
              <a:t>分以内の駆けつけ）</a:t>
            </a:r>
          </a:p>
          <a:p>
            <a:pPr marL="0" indent="0">
              <a:buNone/>
            </a:pPr>
            <a:r>
              <a:rPr kumimoji="1" lang="ja-JP" altLang="en-US" dirty="0"/>
              <a:t>　客室清掃の非効率</a:t>
            </a:r>
          </a:p>
          <a:p>
            <a:pPr marL="0" indent="0">
              <a:buNone/>
            </a:pPr>
            <a:r>
              <a:rPr kumimoji="1" lang="ja-JP" altLang="en-US" dirty="0"/>
              <a:t>　→　</a:t>
            </a:r>
            <a:r>
              <a:rPr kumimoji="1" lang="ja-JP" altLang="en-US" dirty="0">
                <a:solidFill>
                  <a:srgbClr val="FF0000"/>
                </a:solidFill>
              </a:rPr>
              <a:t>遠隔チェックイン・アウト（無人ホテル）化</a:t>
            </a:r>
            <a:r>
              <a:rPr kumimoji="1" lang="ja-JP" altLang="en-US" dirty="0"/>
              <a:t>へ</a:t>
            </a:r>
          </a:p>
          <a:p>
            <a:pPr marL="0" indent="0">
              <a:buNone/>
            </a:pPr>
            <a:r>
              <a:rPr kumimoji="1" lang="ja-JP" altLang="en-US" dirty="0"/>
              <a:t>　→　地域で多数の客室を一括して管理運営する組</a:t>
            </a:r>
          </a:p>
          <a:p>
            <a:pPr marL="0" indent="0">
              <a:buNone/>
            </a:pPr>
            <a:r>
              <a:rPr kumimoji="1" lang="ja-JP" altLang="en-US" dirty="0"/>
              <a:t>　　　織が必要</a:t>
            </a:r>
          </a:p>
          <a:p>
            <a:pPr marL="0" indent="0">
              <a:buNone/>
            </a:pPr>
            <a:r>
              <a:rPr kumimoji="1" lang="ja-JP" altLang="en-US" dirty="0"/>
              <a:t>・市場競争力</a:t>
            </a:r>
          </a:p>
          <a:p>
            <a:pPr marL="0" indent="0">
              <a:buNone/>
            </a:pPr>
            <a:r>
              <a:rPr kumimoji="1" lang="ja-JP" altLang="en-US" dirty="0"/>
              <a:t>　低価格、居住性だけが売りの施設は競争力低下</a:t>
            </a:r>
          </a:p>
          <a:p>
            <a:pPr marL="0" indent="0">
              <a:buNone/>
            </a:pPr>
            <a:r>
              <a:rPr kumimoji="1" lang="ja-JP" altLang="en-US" dirty="0"/>
              <a:t>　　</a:t>
            </a:r>
            <a:r>
              <a:rPr kumimoji="1" lang="en-US" altLang="ja-JP" dirty="0"/>
              <a:t>※</a:t>
            </a:r>
            <a:r>
              <a:rPr kumimoji="1" lang="ja-JP" altLang="en-US" dirty="0">
                <a:solidFill>
                  <a:srgbClr val="FF0000"/>
                </a:solidFill>
              </a:rPr>
              <a:t>ミニキッチン付客室を持つ宿泊特化型業態</a:t>
            </a:r>
            <a:r>
              <a:rPr kumimoji="1" lang="ja-JP" altLang="en-US" dirty="0"/>
              <a:t>の増加</a:t>
            </a:r>
          </a:p>
          <a:p>
            <a:pPr marL="0" indent="0">
              <a:buNone/>
            </a:pPr>
            <a:endParaRPr kumimoji="1" lang="ja-JP" altLang="en-US" dirty="0"/>
          </a:p>
        </p:txBody>
      </p:sp>
      <p:sp>
        <p:nvSpPr>
          <p:cNvPr id="5" name="スライド番号プレースホルダー 4">
            <a:extLst>
              <a:ext uri="{FF2B5EF4-FFF2-40B4-BE49-F238E27FC236}">
                <a16:creationId xmlns:a16="http://schemas.microsoft.com/office/drawing/2014/main" id="{8C4D7896-F738-410A-99B9-8C6A22540172}"/>
              </a:ext>
            </a:extLst>
          </p:cNvPr>
          <p:cNvSpPr>
            <a:spLocks noGrp="1"/>
          </p:cNvSpPr>
          <p:nvPr>
            <p:ph type="sldNum" sz="quarter" idx="12"/>
          </p:nvPr>
        </p:nvSpPr>
        <p:spPr/>
        <p:txBody>
          <a:bodyPr/>
          <a:lstStyle/>
          <a:p>
            <a:pPr>
              <a:defRPr/>
            </a:pPr>
            <a:fld id="{BB37849D-8223-4698-AFFD-EECA2BF58C22}" type="slidenum">
              <a:rPr lang="ja-JP" altLang="en-US" smtClean="0"/>
              <a:pPr>
                <a:defRPr/>
              </a:pPr>
              <a:t>21</a:t>
            </a:fld>
            <a:endParaRPr lang="ja-JP" altLang="en-US"/>
          </a:p>
        </p:txBody>
      </p:sp>
    </p:spTree>
    <p:extLst>
      <p:ext uri="{BB962C8B-B14F-4D97-AF65-F5344CB8AC3E}">
        <p14:creationId xmlns:p14="http://schemas.microsoft.com/office/powerpoint/2010/main" val="766855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01042F1-CC61-441B-9C67-C317E505B06C}"/>
              </a:ext>
            </a:extLst>
          </p:cNvPr>
          <p:cNvSpPr>
            <a:spLocks noGrp="1"/>
          </p:cNvSpPr>
          <p:nvPr>
            <p:ph sz="half" idx="1"/>
          </p:nvPr>
        </p:nvSpPr>
        <p:spPr>
          <a:xfrm>
            <a:off x="457200" y="476672"/>
            <a:ext cx="7931224" cy="6048672"/>
          </a:xfrm>
        </p:spPr>
        <p:txBody>
          <a:bodyPr/>
          <a:lstStyle/>
          <a:p>
            <a:pPr marL="0" indent="0" algn="ctr">
              <a:buNone/>
            </a:pPr>
            <a:r>
              <a:rPr lang="ja-JP" altLang="en-US" sz="3600" dirty="0"/>
              <a:t>↓</a:t>
            </a:r>
          </a:p>
          <a:p>
            <a:pPr marL="0" indent="0">
              <a:buNone/>
            </a:pPr>
            <a:r>
              <a:rPr kumimoji="1" lang="ja-JP" altLang="en-US" dirty="0"/>
              <a:t>●地域一括運営組織が必要。その受皿となるのは</a:t>
            </a:r>
          </a:p>
          <a:p>
            <a:pPr marL="0" indent="0">
              <a:buNone/>
            </a:pPr>
            <a:endParaRPr kumimoji="1" lang="ja-JP" altLang="en-US" dirty="0"/>
          </a:p>
          <a:p>
            <a:pPr marL="0" indent="0">
              <a:buNone/>
            </a:pPr>
            <a:r>
              <a:rPr kumimoji="1" lang="ja-JP" altLang="en-US" dirty="0"/>
              <a:t>　</a:t>
            </a:r>
            <a:r>
              <a:rPr kumimoji="1" lang="en-US" altLang="ja-JP" dirty="0"/>
              <a:t>1</a:t>
            </a:r>
            <a:r>
              <a:rPr lang="en-US" altLang="ja-JP" dirty="0"/>
              <a:t>.</a:t>
            </a:r>
            <a:r>
              <a:rPr lang="ja-JP" altLang="en-US" dirty="0"/>
              <a:t>各地の観光推進組織、</a:t>
            </a:r>
            <a:r>
              <a:rPr lang="en-US" altLang="ja-JP" dirty="0" err="1"/>
              <a:t>DMO</a:t>
            </a:r>
            <a:r>
              <a:rPr lang="ja-JP" altLang="en-US" dirty="0"/>
              <a:t>など</a:t>
            </a:r>
          </a:p>
          <a:p>
            <a:pPr marL="0" indent="0">
              <a:buNone/>
            </a:pPr>
            <a:r>
              <a:rPr kumimoji="1" lang="ja-JP" altLang="en-US" dirty="0"/>
              <a:t>　　　「まちなかホテル、まちぐるみホテル」等、様々</a:t>
            </a:r>
          </a:p>
          <a:p>
            <a:pPr marL="0" indent="0">
              <a:buNone/>
            </a:pPr>
            <a:r>
              <a:rPr kumimoji="1" lang="ja-JP" altLang="en-US" dirty="0"/>
              <a:t>　　　なブランドが試行</a:t>
            </a:r>
          </a:p>
          <a:p>
            <a:pPr marL="0" indent="0">
              <a:buNone/>
            </a:pPr>
            <a:r>
              <a:rPr kumimoji="1" lang="ja-JP" altLang="en-US" dirty="0"/>
              <a:t>　</a:t>
            </a:r>
            <a:r>
              <a:rPr kumimoji="1" lang="en-US" altLang="ja-JP" sz="3200" dirty="0"/>
              <a:t>2.</a:t>
            </a:r>
            <a:r>
              <a:rPr kumimoji="1" lang="ja-JP" altLang="en-US" sz="3200" dirty="0"/>
              <a:t>地域の不動産事業者</a:t>
            </a:r>
          </a:p>
          <a:p>
            <a:pPr marL="0" indent="0">
              <a:buNone/>
            </a:pPr>
            <a:r>
              <a:rPr kumimoji="1" lang="ja-JP" altLang="en-US" dirty="0"/>
              <a:t>　　　街並み再開発、空き家等の物件仕入</a:t>
            </a:r>
          </a:p>
          <a:p>
            <a:pPr marL="0" indent="0">
              <a:buNone/>
            </a:pPr>
            <a:r>
              <a:rPr kumimoji="1" lang="ja-JP" altLang="en-US" dirty="0"/>
              <a:t>　</a:t>
            </a:r>
            <a:r>
              <a:rPr kumimoji="1" lang="en-US" altLang="ja-JP" sz="3200" dirty="0">
                <a:solidFill>
                  <a:srgbClr val="FF0000"/>
                </a:solidFill>
              </a:rPr>
              <a:t>3.</a:t>
            </a:r>
            <a:r>
              <a:rPr kumimoji="1" lang="ja-JP" altLang="en-US" sz="3200" dirty="0">
                <a:solidFill>
                  <a:srgbClr val="FF0000"/>
                </a:solidFill>
              </a:rPr>
              <a:t>地域で中核となっているホテル・旅館</a:t>
            </a:r>
          </a:p>
          <a:p>
            <a:pPr marL="0" indent="0">
              <a:buNone/>
            </a:pPr>
            <a:r>
              <a:rPr kumimoji="1" lang="ja-JP" altLang="en-US" dirty="0"/>
              <a:t>　　　唯一、</a:t>
            </a:r>
            <a:r>
              <a:rPr kumimoji="1" lang="en-US" altLang="ja-JP" dirty="0"/>
              <a:t>24</a:t>
            </a:r>
            <a:r>
              <a:rPr kumimoji="1" lang="ja-JP" altLang="en-US" dirty="0"/>
              <a:t>時間営業の施設として、複数の宿泊施</a:t>
            </a:r>
          </a:p>
          <a:p>
            <a:pPr marL="0" indent="0">
              <a:buNone/>
            </a:pPr>
            <a:r>
              <a:rPr kumimoji="1" lang="ja-JP" altLang="en-US" dirty="0"/>
              <a:t>　　　設経営をさらに拡大　　</a:t>
            </a:r>
          </a:p>
        </p:txBody>
      </p:sp>
      <p:sp>
        <p:nvSpPr>
          <p:cNvPr id="5" name="スライド番号プレースホルダー 4">
            <a:extLst>
              <a:ext uri="{FF2B5EF4-FFF2-40B4-BE49-F238E27FC236}">
                <a16:creationId xmlns:a16="http://schemas.microsoft.com/office/drawing/2014/main" id="{3D93A4E2-556A-4EFC-BC43-AD4D651F052E}"/>
              </a:ext>
            </a:extLst>
          </p:cNvPr>
          <p:cNvSpPr>
            <a:spLocks noGrp="1"/>
          </p:cNvSpPr>
          <p:nvPr>
            <p:ph type="sldNum" sz="quarter" idx="12"/>
          </p:nvPr>
        </p:nvSpPr>
        <p:spPr/>
        <p:txBody>
          <a:bodyPr/>
          <a:lstStyle/>
          <a:p>
            <a:pPr>
              <a:defRPr/>
            </a:pPr>
            <a:fld id="{BB37849D-8223-4698-AFFD-EECA2BF58C22}" type="slidenum">
              <a:rPr lang="ja-JP" altLang="en-US" smtClean="0"/>
              <a:pPr>
                <a:defRPr/>
              </a:pPr>
              <a:t>22</a:t>
            </a:fld>
            <a:endParaRPr lang="ja-JP" altLang="en-US"/>
          </a:p>
        </p:txBody>
      </p:sp>
    </p:spTree>
    <p:extLst>
      <p:ext uri="{BB962C8B-B14F-4D97-AF65-F5344CB8AC3E}">
        <p14:creationId xmlns:p14="http://schemas.microsoft.com/office/powerpoint/2010/main" val="2404252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a:extLst>
              <a:ext uri="{FF2B5EF4-FFF2-40B4-BE49-F238E27FC236}">
                <a16:creationId xmlns:a16="http://schemas.microsoft.com/office/drawing/2014/main" id="{80BB3612-160D-4883-86FC-C08897EDA926}"/>
              </a:ext>
            </a:extLst>
          </p:cNvPr>
          <p:cNvSpPr>
            <a:spLocks noGrp="1"/>
          </p:cNvSpPr>
          <p:nvPr>
            <p:ph type="title"/>
          </p:nvPr>
        </p:nvSpPr>
        <p:spPr>
          <a:xfrm>
            <a:off x="175873" y="1077914"/>
            <a:ext cx="8660111" cy="576262"/>
          </a:xfrm>
        </p:spPr>
        <p:txBody>
          <a:bodyPr/>
          <a:lstStyle/>
          <a:p>
            <a:pPr algn="l"/>
            <a:r>
              <a:rPr lang="en-US" altLang="ja-JP" sz="3200" dirty="0">
                <a:solidFill>
                  <a:schemeClr val="tx2">
                    <a:lumMod val="60000"/>
                    <a:lumOff val="40000"/>
                  </a:schemeClr>
                </a:solidFill>
              </a:rPr>
              <a:t>(1)</a:t>
            </a:r>
            <a:r>
              <a:rPr lang="ja-JP" altLang="en-US" sz="3200" dirty="0">
                <a:solidFill>
                  <a:schemeClr val="tx2">
                    <a:lumMod val="60000"/>
                    <a:lumOff val="40000"/>
                  </a:schemeClr>
                </a:solidFill>
              </a:rPr>
              <a:t>宿泊施設は滞在型への業態転換が必要</a:t>
            </a:r>
          </a:p>
        </p:txBody>
      </p:sp>
      <p:sp>
        <p:nvSpPr>
          <p:cNvPr id="10244" name="コンテンツ プレースホルダ 3">
            <a:extLst>
              <a:ext uri="{FF2B5EF4-FFF2-40B4-BE49-F238E27FC236}">
                <a16:creationId xmlns:a16="http://schemas.microsoft.com/office/drawing/2014/main" id="{6EDF46D1-D850-4585-9D5C-A79529A89756}"/>
              </a:ext>
            </a:extLst>
          </p:cNvPr>
          <p:cNvSpPr>
            <a:spLocks noGrp="1"/>
          </p:cNvSpPr>
          <p:nvPr>
            <p:ph sz="half" idx="2"/>
          </p:nvPr>
        </p:nvSpPr>
        <p:spPr>
          <a:xfrm>
            <a:off x="320997" y="1798638"/>
            <a:ext cx="8499475" cy="4294187"/>
          </a:xfrm>
        </p:spPr>
        <p:txBody>
          <a:bodyPr/>
          <a:lstStyle/>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・客室の居住性向上</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５人用和室から</a:t>
            </a:r>
            <a:r>
              <a:rPr lang="ja-JP" altLang="en-US" dirty="0">
                <a:solidFill>
                  <a:srgbClr val="FF0000"/>
                </a:solidFill>
                <a:latin typeface="ＭＳ ゴシック" panose="020B0609070205080204" pitchFamily="49" charset="-128"/>
                <a:ea typeface="ＭＳ ゴシック" panose="020B0609070205080204" pitchFamily="49" charset="-128"/>
              </a:rPr>
              <a:t>１人客～２人客重視に</a:t>
            </a:r>
            <a:r>
              <a:rPr lang="ja-JP" altLang="en-US" dirty="0">
                <a:latin typeface="ＭＳ ゴシック" panose="020B0609070205080204" pitchFamily="49" charset="-128"/>
                <a:ea typeface="ＭＳ ゴシック" panose="020B0609070205080204" pitchFamily="49" charset="-128"/>
              </a:rPr>
              <a:t>改装</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a:t>
            </a:r>
            <a:r>
              <a:rPr lang="ja-JP" altLang="en-US" dirty="0">
                <a:solidFill>
                  <a:srgbClr val="FF0000"/>
                </a:solidFill>
                <a:latin typeface="ＭＳ ゴシック" panose="020B0609070205080204" pitchFamily="49" charset="-128"/>
                <a:ea typeface="ＭＳ ゴシック" panose="020B0609070205080204" pitchFamily="49" charset="-128"/>
              </a:rPr>
              <a:t>ミニキッチンとリビング空間の充実</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・多様で低価格（日常消費）の食事提供</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大規模施設はブッフェ等に</a:t>
            </a:r>
            <a:r>
              <a:rPr lang="ja-JP" altLang="en-US" dirty="0">
                <a:solidFill>
                  <a:srgbClr val="FF0000"/>
                </a:solidFill>
                <a:latin typeface="ＭＳ ゴシック" panose="020B0609070205080204" pitchFamily="49" charset="-128"/>
                <a:ea typeface="ＭＳ ゴシック" panose="020B0609070205080204" pitchFamily="49" charset="-128"/>
              </a:rPr>
              <a:t>外来食事客受入</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小規模施設は</a:t>
            </a:r>
            <a:r>
              <a:rPr lang="ja-JP" altLang="en-US" dirty="0">
                <a:solidFill>
                  <a:srgbClr val="FF0000"/>
                </a:solidFill>
                <a:latin typeface="ＭＳ ゴシック" panose="020B0609070205080204" pitchFamily="49" charset="-128"/>
                <a:ea typeface="ＭＳ ゴシック" panose="020B0609070205080204" pitchFamily="49" charset="-128"/>
              </a:rPr>
              <a:t>宿泊特化型に転身</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・客室への</a:t>
            </a:r>
            <a:r>
              <a:rPr lang="ja-JP" altLang="en-US" dirty="0">
                <a:solidFill>
                  <a:srgbClr val="FF0000"/>
                </a:solidFill>
                <a:latin typeface="ＭＳ ゴシック" panose="020B0609070205080204" pitchFamily="49" charset="-128"/>
                <a:ea typeface="ＭＳ ゴシック" panose="020B0609070205080204" pitchFamily="49" charset="-128"/>
              </a:rPr>
              <a:t>テイクアウト食の受入</a:t>
            </a:r>
          </a:p>
          <a:p>
            <a:pPr>
              <a:buFont typeface="Arial" panose="020B0604020202020204" pitchFamily="34" charset="0"/>
              <a:buNone/>
              <a:defRPr/>
            </a:pPr>
            <a:r>
              <a:rPr lang="ja-JP" altLang="en-US" dirty="0">
                <a:solidFill>
                  <a:srgbClr val="FF0000"/>
                </a:solidFill>
                <a:latin typeface="ＭＳ ゴシック" panose="020B0609070205080204" pitchFamily="49" charset="-128"/>
                <a:ea typeface="ＭＳ ゴシック" panose="020B0609070205080204" pitchFamily="49" charset="-128"/>
              </a:rPr>
              <a:t>　</a:t>
            </a:r>
            <a:r>
              <a:rPr lang="en-US" altLang="ja-JP" dirty="0">
                <a:solidFill>
                  <a:srgbClr val="FF0000"/>
                </a:solidFill>
                <a:latin typeface="ＭＳ ゴシック" panose="020B0609070205080204" pitchFamily="49" charset="-128"/>
                <a:ea typeface="ＭＳ ゴシック" panose="020B0609070205080204" pitchFamily="49" charset="-128"/>
              </a:rPr>
              <a:t>※</a:t>
            </a:r>
            <a:r>
              <a:rPr lang="ja-JP" altLang="en-US" dirty="0">
                <a:solidFill>
                  <a:srgbClr val="FF0000"/>
                </a:solidFill>
                <a:latin typeface="ＭＳ ゴシック" panose="020B0609070205080204" pitchFamily="49" charset="-128"/>
                <a:ea typeface="ＭＳ ゴシック" panose="020B0609070205080204" pitchFamily="49" charset="-128"/>
              </a:rPr>
              <a:t>自館の厨房から～外部のコンビニ・飲食店から</a:t>
            </a:r>
          </a:p>
        </p:txBody>
      </p:sp>
      <p:sp>
        <p:nvSpPr>
          <p:cNvPr id="7172" name="タイトル 1">
            <a:extLst>
              <a:ext uri="{FF2B5EF4-FFF2-40B4-BE49-F238E27FC236}">
                <a16:creationId xmlns:a16="http://schemas.microsoft.com/office/drawing/2014/main" id="{18F46486-B80F-40EE-91BB-33CB54AEAB0D}"/>
              </a:ext>
            </a:extLst>
          </p:cNvPr>
          <p:cNvSpPr txBox="1">
            <a:spLocks/>
          </p:cNvSpPr>
          <p:nvPr/>
        </p:nvSpPr>
        <p:spPr bwMode="auto">
          <a:xfrm>
            <a:off x="197131" y="188914"/>
            <a:ext cx="8749738" cy="739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3600" dirty="0"/>
              <a:t>５．温泉地の宿泊施設とまちづくりの将来像</a:t>
            </a:r>
          </a:p>
        </p:txBody>
      </p:sp>
      <p:sp>
        <p:nvSpPr>
          <p:cNvPr id="7173" name="スライド番号プレースホルダー 1">
            <a:extLst>
              <a:ext uri="{FF2B5EF4-FFF2-40B4-BE49-F238E27FC236}">
                <a16:creationId xmlns:a16="http://schemas.microsoft.com/office/drawing/2014/main" id="{4D92512A-2206-4EF4-91B0-0DD1BFA1C0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177D2BFB-E51A-4F6D-91BD-CF37E0504337}" type="slidenum">
              <a:rPr lang="ja-JP" altLang="en-US" sz="1200" smtClean="0">
                <a:solidFill>
                  <a:srgbClr val="898989"/>
                </a:solidFill>
              </a:rPr>
              <a:pPr>
                <a:spcBef>
                  <a:spcPct val="0"/>
                </a:spcBef>
                <a:buFontTx/>
                <a:buNone/>
              </a:pPr>
              <a:t>23</a:t>
            </a:fld>
            <a:endParaRPr lang="ja-JP" altLang="en-US" sz="1200">
              <a:solidFill>
                <a:srgbClr val="898989"/>
              </a:solidFill>
            </a:endParaRPr>
          </a:p>
        </p:txBody>
      </p:sp>
    </p:spTree>
    <p:extLst>
      <p:ext uri="{BB962C8B-B14F-4D97-AF65-F5344CB8AC3E}">
        <p14:creationId xmlns:p14="http://schemas.microsoft.com/office/powerpoint/2010/main" val="1574804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1A9BFE3-3527-46EE-A277-1731D1532C2E}"/>
              </a:ext>
            </a:extLst>
          </p:cNvPr>
          <p:cNvSpPr>
            <a:spLocks noGrp="1"/>
          </p:cNvSpPr>
          <p:nvPr>
            <p:ph type="sldNum" sz="quarter" idx="12"/>
          </p:nvPr>
        </p:nvSpPr>
        <p:spPr/>
        <p:txBody>
          <a:bodyPr/>
          <a:lstStyle/>
          <a:p>
            <a:pPr>
              <a:defRPr/>
            </a:pPr>
            <a:fld id="{9D8FA25F-0501-4BAB-B922-C98684695431}" type="slidenum">
              <a:rPr lang="ja-JP" altLang="en-US" smtClean="0"/>
              <a:pPr>
                <a:defRPr/>
              </a:pPr>
              <a:t>24</a:t>
            </a:fld>
            <a:endParaRPr lang="ja-JP" altLang="en-US"/>
          </a:p>
        </p:txBody>
      </p:sp>
      <p:sp>
        <p:nvSpPr>
          <p:cNvPr id="3" name="テキスト ボックス 2">
            <a:extLst>
              <a:ext uri="{FF2B5EF4-FFF2-40B4-BE49-F238E27FC236}">
                <a16:creationId xmlns:a16="http://schemas.microsoft.com/office/drawing/2014/main" id="{24913270-C001-45CF-8113-F5019F965BB9}"/>
              </a:ext>
            </a:extLst>
          </p:cNvPr>
          <p:cNvSpPr txBox="1"/>
          <p:nvPr/>
        </p:nvSpPr>
        <p:spPr>
          <a:xfrm>
            <a:off x="467544" y="1196752"/>
            <a:ext cx="8136904" cy="5404365"/>
          </a:xfrm>
          <a:prstGeom prst="rect">
            <a:avLst/>
          </a:prstGeom>
          <a:noFill/>
        </p:spPr>
        <p:txBody>
          <a:bodyPr wrap="square" rtlCol="0">
            <a:spAutoFit/>
          </a:bodyPr>
          <a:lstStyle/>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既存宿泊施設の相互乗り入れ、民泊</a:t>
            </a: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客室</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や</a:t>
            </a: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p>
          <a:p>
            <a:pPr indent="133350" algn="just">
              <a:lnSpc>
                <a:spcPts val="1800"/>
              </a:lnSpc>
            </a:pPr>
            <a:endParaRPr lang="ja-JP" altLang="en-US" sz="2800" kern="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街の</a:t>
            </a: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空き店舗を活用した飲食店舗、外湯や</a:t>
            </a:r>
          </a:p>
          <a:p>
            <a:pPr indent="133350" algn="just">
              <a:lnSpc>
                <a:spcPts val="1800"/>
              </a:lnSpc>
            </a:pPr>
            <a:endParaRPr lang="ja-JP" altLang="en-US" sz="2800" kern="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エステとの相互補完</a:t>
            </a:r>
          </a:p>
          <a:p>
            <a:pPr indent="133350" algn="just">
              <a:lnSpc>
                <a:spcPts val="1800"/>
              </a:lnSpc>
            </a:pPr>
            <a:endPar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endPar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泊食分離販売と１泊２食販売の併用</a:t>
            </a:r>
            <a:endPar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endParaRPr lang="ja-JP" altLang="en-US" sz="2800" kern="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そのためには「</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食事の予約システム</a:t>
            </a: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ja-JP"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の開発</a:t>
            </a:r>
            <a:endParaRPr lang="ja-JP" altLang="ja-JP" sz="2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endPar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endPar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・地域のビジターセンターが総合フロント</a:t>
            </a: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チェックイン、アウトやトラブル対応</a:t>
            </a: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地域コンシェルジュとしてガイドツアー等の</a:t>
            </a:r>
          </a:p>
          <a:p>
            <a:pPr indent="133350" algn="just">
              <a:lnSpc>
                <a:spcPts val="1800"/>
              </a:lnSpc>
            </a:pPr>
            <a:endParaRPr lang="ja-JP" altLang="en-US" sz="2800" kern="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体験型商品の運営</a:t>
            </a:r>
          </a:p>
          <a:p>
            <a:pPr indent="133350" algn="just">
              <a:lnSpc>
                <a:spcPts val="1800"/>
              </a:lnSpc>
            </a:pPr>
            <a:endParaRPr lang="ja-JP" altLang="en-US" sz="2800" kern="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・テイクアウト食を提供するコンビニ、客室</a:t>
            </a:r>
          </a:p>
          <a:p>
            <a:pPr indent="133350" algn="just">
              <a:lnSpc>
                <a:spcPts val="1800"/>
              </a:lnSpc>
            </a:pPr>
            <a:endParaRPr lang="ja-JP" altLang="en-US" sz="2800" kern="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indent="133350" algn="just">
              <a:lnSpc>
                <a:spcPts val="1800"/>
              </a:lnSpc>
            </a:pPr>
            <a:r>
              <a:rPr lang="ja-JP" altLang="en-US" sz="2800"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　への配達サービス</a:t>
            </a:r>
          </a:p>
        </p:txBody>
      </p:sp>
      <p:sp>
        <p:nvSpPr>
          <p:cNvPr id="5" name="テキスト ボックス 4">
            <a:extLst>
              <a:ext uri="{FF2B5EF4-FFF2-40B4-BE49-F238E27FC236}">
                <a16:creationId xmlns:a16="http://schemas.microsoft.com/office/drawing/2014/main" id="{5835B02E-16F5-4CF7-9BB3-D0F00448529B}"/>
              </a:ext>
            </a:extLst>
          </p:cNvPr>
          <p:cNvSpPr txBox="1"/>
          <p:nvPr/>
        </p:nvSpPr>
        <p:spPr>
          <a:xfrm>
            <a:off x="179512" y="260648"/>
            <a:ext cx="7416824" cy="584775"/>
          </a:xfrm>
          <a:prstGeom prst="rect">
            <a:avLst/>
          </a:prstGeom>
          <a:noFill/>
        </p:spPr>
        <p:txBody>
          <a:bodyPr wrap="square" rtlCol="0">
            <a:spAutoFit/>
          </a:bodyPr>
          <a:lstStyle/>
          <a:p>
            <a:r>
              <a:rPr kumimoji="1" lang="en-US" altLang="ja-JP" sz="3200" dirty="0">
                <a:solidFill>
                  <a:schemeClr val="tx2">
                    <a:lumMod val="60000"/>
                    <a:lumOff val="40000"/>
                  </a:schemeClr>
                </a:solidFill>
              </a:rPr>
              <a:t>(2)</a:t>
            </a:r>
            <a:r>
              <a:rPr kumimoji="1" lang="ja-JP" altLang="en-US" sz="3200" dirty="0">
                <a:solidFill>
                  <a:schemeClr val="tx2">
                    <a:lumMod val="60000"/>
                    <a:lumOff val="40000"/>
                  </a:schemeClr>
                </a:solidFill>
              </a:rPr>
              <a:t>温泉地の宿泊施設と街並みの将来像</a:t>
            </a:r>
          </a:p>
        </p:txBody>
      </p:sp>
    </p:spTree>
    <p:extLst>
      <p:ext uri="{BB962C8B-B14F-4D97-AF65-F5344CB8AC3E}">
        <p14:creationId xmlns:p14="http://schemas.microsoft.com/office/powerpoint/2010/main" val="36022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48E864C-C983-4DF6-A94D-A1F7015B0CB7}"/>
              </a:ext>
            </a:extLst>
          </p:cNvPr>
          <p:cNvSpPr>
            <a:spLocks noGrp="1"/>
          </p:cNvSpPr>
          <p:nvPr>
            <p:ph type="sldNum" sz="quarter" idx="12"/>
          </p:nvPr>
        </p:nvSpPr>
        <p:spPr/>
        <p:txBody>
          <a:bodyPr/>
          <a:lstStyle/>
          <a:p>
            <a:pPr>
              <a:defRPr/>
            </a:pPr>
            <a:fld id="{9D8FA25F-0501-4BAB-B922-C98684695431}" type="slidenum">
              <a:rPr lang="ja-JP" altLang="en-US" smtClean="0"/>
              <a:pPr>
                <a:defRPr/>
              </a:pPr>
              <a:t>25</a:t>
            </a:fld>
            <a:endParaRPr lang="ja-JP" altLang="en-US"/>
          </a:p>
        </p:txBody>
      </p:sp>
      <p:pic>
        <p:nvPicPr>
          <p:cNvPr id="3" name="図 2">
            <a:extLst>
              <a:ext uri="{FF2B5EF4-FFF2-40B4-BE49-F238E27FC236}">
                <a16:creationId xmlns:a16="http://schemas.microsoft.com/office/drawing/2014/main" id="{8C910A3A-7960-41EE-BF6B-B0E53985C03A}"/>
              </a:ext>
            </a:extLst>
          </p:cNvPr>
          <p:cNvPicPr>
            <a:picLocks noChangeAspect="1"/>
          </p:cNvPicPr>
          <p:nvPr/>
        </p:nvPicPr>
        <p:blipFill>
          <a:blip r:embed="rId2"/>
          <a:stretch>
            <a:fillRect/>
          </a:stretch>
        </p:blipFill>
        <p:spPr>
          <a:xfrm>
            <a:off x="251520" y="775883"/>
            <a:ext cx="8460432" cy="5945169"/>
          </a:xfrm>
          <a:prstGeom prst="rect">
            <a:avLst/>
          </a:prstGeom>
        </p:spPr>
      </p:pic>
      <p:sp>
        <p:nvSpPr>
          <p:cNvPr id="5" name="テキスト ボックス 4">
            <a:extLst>
              <a:ext uri="{FF2B5EF4-FFF2-40B4-BE49-F238E27FC236}">
                <a16:creationId xmlns:a16="http://schemas.microsoft.com/office/drawing/2014/main" id="{8481EB16-D859-4808-B344-ED2CEB4D4159}"/>
              </a:ext>
            </a:extLst>
          </p:cNvPr>
          <p:cNvSpPr txBox="1"/>
          <p:nvPr/>
        </p:nvSpPr>
        <p:spPr>
          <a:xfrm>
            <a:off x="395536" y="188640"/>
            <a:ext cx="4176464" cy="369332"/>
          </a:xfrm>
          <a:prstGeom prst="rect">
            <a:avLst/>
          </a:prstGeom>
          <a:noFill/>
        </p:spPr>
        <p:txBody>
          <a:bodyPr wrap="square" rtlCol="0">
            <a:spAutoFit/>
          </a:bodyPr>
          <a:lstStyle/>
          <a:p>
            <a:r>
              <a:rPr kumimoji="1" lang="ja-JP" altLang="en-US" dirty="0"/>
              <a:t>●目標像</a:t>
            </a:r>
          </a:p>
        </p:txBody>
      </p:sp>
    </p:spTree>
    <p:extLst>
      <p:ext uri="{BB962C8B-B14F-4D97-AF65-F5344CB8AC3E}">
        <p14:creationId xmlns:p14="http://schemas.microsoft.com/office/powerpoint/2010/main" val="1610890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130488F-3B58-45D3-8E5E-3BD9CD974DA8}"/>
              </a:ext>
            </a:extLst>
          </p:cNvPr>
          <p:cNvSpPr>
            <a:spLocks noGrp="1"/>
          </p:cNvSpPr>
          <p:nvPr>
            <p:ph type="sldNum" sz="quarter" idx="12"/>
          </p:nvPr>
        </p:nvSpPr>
        <p:spPr/>
        <p:txBody>
          <a:bodyPr/>
          <a:lstStyle/>
          <a:p>
            <a:pPr>
              <a:defRPr/>
            </a:pPr>
            <a:fld id="{9D8FA25F-0501-4BAB-B922-C98684695431}" type="slidenum">
              <a:rPr lang="ja-JP" altLang="en-US" smtClean="0"/>
              <a:pPr>
                <a:defRPr/>
              </a:pPr>
              <a:t>26</a:t>
            </a:fld>
            <a:endParaRPr lang="ja-JP" altLang="en-US"/>
          </a:p>
        </p:txBody>
      </p:sp>
      <p:sp>
        <p:nvSpPr>
          <p:cNvPr id="3" name="テキスト ボックス 2">
            <a:extLst>
              <a:ext uri="{FF2B5EF4-FFF2-40B4-BE49-F238E27FC236}">
                <a16:creationId xmlns:a16="http://schemas.microsoft.com/office/drawing/2014/main" id="{CC902DFA-6E37-4441-A009-57E33DD9A3B8}"/>
              </a:ext>
            </a:extLst>
          </p:cNvPr>
          <p:cNvSpPr txBox="1"/>
          <p:nvPr/>
        </p:nvSpPr>
        <p:spPr>
          <a:xfrm>
            <a:off x="251520" y="254304"/>
            <a:ext cx="8064896" cy="584775"/>
          </a:xfrm>
          <a:prstGeom prst="rect">
            <a:avLst/>
          </a:prstGeom>
          <a:noFill/>
        </p:spPr>
        <p:txBody>
          <a:bodyPr wrap="square" rtlCol="0">
            <a:spAutoFit/>
          </a:bodyPr>
          <a:lstStyle/>
          <a:p>
            <a:r>
              <a:rPr kumimoji="1" lang="en-US" altLang="ja-JP" sz="3200" dirty="0">
                <a:solidFill>
                  <a:schemeClr val="tx2">
                    <a:lumMod val="60000"/>
                    <a:lumOff val="40000"/>
                  </a:schemeClr>
                </a:solidFill>
              </a:rPr>
              <a:t>(3)</a:t>
            </a:r>
            <a:r>
              <a:rPr kumimoji="1" lang="ja-JP" altLang="en-US" sz="3200" dirty="0">
                <a:solidFill>
                  <a:schemeClr val="tx2">
                    <a:lumMod val="60000"/>
                    <a:lumOff val="40000"/>
                  </a:schemeClr>
                </a:solidFill>
              </a:rPr>
              <a:t>旅館・ホテルからのアプローチ</a:t>
            </a:r>
          </a:p>
        </p:txBody>
      </p:sp>
      <p:sp>
        <p:nvSpPr>
          <p:cNvPr id="5" name="コンテンツ プレースホルダ 3">
            <a:extLst>
              <a:ext uri="{FF2B5EF4-FFF2-40B4-BE49-F238E27FC236}">
                <a16:creationId xmlns:a16="http://schemas.microsoft.com/office/drawing/2014/main" id="{82A9A141-D4CC-4B66-973C-01478E0754DC}"/>
              </a:ext>
            </a:extLst>
          </p:cNvPr>
          <p:cNvSpPr txBox="1">
            <a:spLocks/>
          </p:cNvSpPr>
          <p:nvPr/>
        </p:nvSpPr>
        <p:spPr>
          <a:xfrm>
            <a:off x="322263" y="1124744"/>
            <a:ext cx="8499475" cy="4968081"/>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buFont typeface="Arial" panose="020B0604020202020204" pitchFamily="34" charset="0"/>
              <a:buNone/>
              <a:defRPr/>
            </a:pPr>
            <a:r>
              <a:rPr lang="ja-JP" altLang="en-US" dirty="0"/>
              <a:t>・複数旅館の一体経営</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事業再生をキッカケとした経営受託</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本館は多機能・料飲施設有り</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別館は滞在型、客室のみ</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小規模施設のチェーン化</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セントラルキッチンによる食事供給</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・温泉街の空き店舗への出店</a:t>
            </a:r>
            <a:endParaRPr lang="ja-JP" altLang="en-US" sz="2000" dirty="0">
              <a:solidFill>
                <a:schemeClr val="tx2">
                  <a:lumMod val="60000"/>
                  <a:lumOff val="40000"/>
                </a:schemeClr>
              </a:solidFill>
              <a:latin typeface="ＭＳ ゴシック" panose="020B0609070205080204" pitchFamily="49" charset="-128"/>
              <a:ea typeface="ＭＳ ゴシック" panose="020B0609070205080204" pitchFamily="49" charset="-128"/>
            </a:endParaRP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レストランや貸し切り浴場、エステ等</a:t>
            </a:r>
          </a:p>
        </p:txBody>
      </p:sp>
    </p:spTree>
    <p:extLst>
      <p:ext uri="{BB962C8B-B14F-4D97-AF65-F5344CB8AC3E}">
        <p14:creationId xmlns:p14="http://schemas.microsoft.com/office/powerpoint/2010/main" val="3877532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35EA666-76D7-4F03-9346-B61F2B94C64A}"/>
              </a:ext>
            </a:extLst>
          </p:cNvPr>
          <p:cNvSpPr>
            <a:spLocks noGrp="1"/>
          </p:cNvSpPr>
          <p:nvPr>
            <p:ph type="sldNum" sz="quarter" idx="12"/>
          </p:nvPr>
        </p:nvSpPr>
        <p:spPr/>
        <p:txBody>
          <a:bodyPr/>
          <a:lstStyle/>
          <a:p>
            <a:pPr>
              <a:defRPr/>
            </a:pPr>
            <a:fld id="{9D8FA25F-0501-4BAB-B922-C98684695431}" type="slidenum">
              <a:rPr lang="ja-JP" altLang="en-US" smtClean="0"/>
              <a:pPr>
                <a:defRPr/>
              </a:pPr>
              <a:t>27</a:t>
            </a:fld>
            <a:endParaRPr lang="ja-JP" altLang="en-US"/>
          </a:p>
        </p:txBody>
      </p:sp>
      <p:sp>
        <p:nvSpPr>
          <p:cNvPr id="3" name="テキスト ボックス 2">
            <a:extLst>
              <a:ext uri="{FF2B5EF4-FFF2-40B4-BE49-F238E27FC236}">
                <a16:creationId xmlns:a16="http://schemas.microsoft.com/office/drawing/2014/main" id="{64F1EBB2-9D5D-4559-B473-033FF1B4C28D}"/>
              </a:ext>
            </a:extLst>
          </p:cNvPr>
          <p:cNvSpPr txBox="1"/>
          <p:nvPr/>
        </p:nvSpPr>
        <p:spPr>
          <a:xfrm>
            <a:off x="323528" y="692696"/>
            <a:ext cx="8568952" cy="4176464"/>
          </a:xfrm>
          <a:prstGeom prst="rect">
            <a:avLst/>
          </a:prstGeom>
          <a:noFill/>
        </p:spPr>
        <p:txBody>
          <a:bodyPr wrap="square" rtlCol="0">
            <a:spAutoFit/>
          </a:bodyPr>
          <a:lstStyle/>
          <a:p>
            <a:pPr algn="ctr"/>
            <a:r>
              <a:rPr kumimoji="1" lang="ja-JP" altLang="en-US" sz="4000" dirty="0">
                <a:solidFill>
                  <a:schemeClr val="tx2">
                    <a:lumMod val="60000"/>
                    <a:lumOff val="40000"/>
                  </a:schemeClr>
                </a:solidFill>
              </a:rPr>
              <a:t>ご静聴、ありがとうございました</a:t>
            </a:r>
          </a:p>
          <a:p>
            <a:pPr algn="ctr"/>
            <a:endParaRPr lang="ja-JP" altLang="en-US" sz="3600" dirty="0">
              <a:solidFill>
                <a:schemeClr val="tx2">
                  <a:lumMod val="60000"/>
                  <a:lumOff val="40000"/>
                </a:schemeClr>
              </a:solidFill>
            </a:endParaRPr>
          </a:p>
          <a:p>
            <a:pPr algn="ctr"/>
            <a:r>
              <a:rPr kumimoji="1" lang="ja-JP" altLang="en-US" sz="3600" dirty="0">
                <a:solidFill>
                  <a:schemeClr val="tx2">
                    <a:lumMod val="60000"/>
                    <a:lumOff val="40000"/>
                  </a:schemeClr>
                </a:solidFill>
              </a:rPr>
              <a:t>内容の詳細は下記の図書に</a:t>
            </a:r>
          </a:p>
          <a:p>
            <a:pPr algn="ctr"/>
            <a:endParaRPr lang="ja-JP" altLang="en-US" sz="3600" dirty="0">
              <a:solidFill>
                <a:schemeClr val="tx2">
                  <a:lumMod val="60000"/>
                  <a:lumOff val="40000"/>
                </a:schemeClr>
              </a:solidFill>
            </a:endParaRPr>
          </a:p>
          <a:p>
            <a:pPr algn="ctr"/>
            <a:r>
              <a:rPr kumimoji="1" lang="ja-JP" altLang="en-US" sz="3600" dirty="0">
                <a:solidFill>
                  <a:schemeClr val="tx2">
                    <a:lumMod val="60000"/>
                    <a:lumOff val="40000"/>
                  </a:schemeClr>
                </a:solidFill>
              </a:rPr>
              <a:t>「ホテル・旅館のビジネスモデル</a:t>
            </a:r>
          </a:p>
          <a:p>
            <a:pPr algn="ctr"/>
            <a:r>
              <a:rPr kumimoji="1" lang="ja-JP" altLang="en-US" sz="3600" dirty="0">
                <a:solidFill>
                  <a:schemeClr val="tx2">
                    <a:lumMod val="60000"/>
                    <a:lumOff val="40000"/>
                  </a:schemeClr>
                </a:solidFill>
              </a:rPr>
              <a:t>　　　　　　　　－その動向と将来－」</a:t>
            </a:r>
          </a:p>
          <a:p>
            <a:pPr algn="ctr"/>
            <a:r>
              <a:rPr kumimoji="1" lang="ja-JP" altLang="en-US" sz="3600" dirty="0">
                <a:solidFill>
                  <a:schemeClr val="tx2">
                    <a:lumMod val="60000"/>
                    <a:lumOff val="40000"/>
                  </a:schemeClr>
                </a:solidFill>
              </a:rPr>
              <a:t>　</a:t>
            </a:r>
            <a:r>
              <a:rPr kumimoji="1" lang="en-US" altLang="ja-JP" sz="2800" dirty="0">
                <a:solidFill>
                  <a:schemeClr val="tx2">
                    <a:lumMod val="60000"/>
                    <a:lumOff val="40000"/>
                  </a:schemeClr>
                </a:solidFill>
              </a:rPr>
              <a:t>2019</a:t>
            </a:r>
            <a:r>
              <a:rPr kumimoji="1" lang="ja-JP" altLang="en-US" sz="2800" dirty="0">
                <a:solidFill>
                  <a:schemeClr val="tx2">
                    <a:lumMod val="60000"/>
                    <a:lumOff val="40000"/>
                  </a:schemeClr>
                </a:solidFill>
              </a:rPr>
              <a:t>年発行、現代図書　税込み３</a:t>
            </a:r>
            <a:r>
              <a:rPr kumimoji="1" lang="en-US" altLang="ja-JP" sz="2800" dirty="0">
                <a:solidFill>
                  <a:schemeClr val="tx2">
                    <a:lumMod val="60000"/>
                    <a:lumOff val="40000"/>
                  </a:schemeClr>
                </a:solidFill>
              </a:rPr>
              <a:t>,</a:t>
            </a:r>
            <a:r>
              <a:rPr kumimoji="1" lang="ja-JP" altLang="en-US" sz="2800" dirty="0">
                <a:solidFill>
                  <a:schemeClr val="tx2">
                    <a:lumMod val="60000"/>
                    <a:lumOff val="40000"/>
                  </a:schemeClr>
                </a:solidFill>
              </a:rPr>
              <a:t>０８０円</a:t>
            </a:r>
          </a:p>
        </p:txBody>
      </p:sp>
    </p:spTree>
    <p:extLst>
      <p:ext uri="{BB962C8B-B14F-4D97-AF65-F5344CB8AC3E}">
        <p14:creationId xmlns:p14="http://schemas.microsoft.com/office/powerpoint/2010/main" val="3858719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53D6EAB-9297-4F50-9433-8FD25F19F128}"/>
              </a:ext>
            </a:extLst>
          </p:cNvPr>
          <p:cNvSpPr>
            <a:spLocks noGrp="1"/>
          </p:cNvSpPr>
          <p:nvPr>
            <p:ph idx="1"/>
          </p:nvPr>
        </p:nvSpPr>
        <p:spPr>
          <a:xfrm>
            <a:off x="457200" y="476672"/>
            <a:ext cx="8229600" cy="5905078"/>
          </a:xfrm>
        </p:spPr>
        <p:txBody>
          <a:bodyPr/>
          <a:lstStyle/>
          <a:p>
            <a:pPr marL="0" indent="0">
              <a:buNone/>
            </a:pPr>
            <a:r>
              <a:rPr kumimoji="1" lang="ja-JP" altLang="en-US" sz="2800" dirty="0"/>
              <a:t>・</a:t>
            </a:r>
            <a:r>
              <a:rPr kumimoji="1" lang="ja-JP" altLang="en-US" sz="2800" dirty="0">
                <a:solidFill>
                  <a:srgbClr val="FF0000"/>
                </a:solidFill>
              </a:rPr>
              <a:t>街の機能、特に外食産業が発達</a:t>
            </a:r>
            <a:r>
              <a:rPr kumimoji="1" lang="ja-JP" altLang="en-US" sz="2800" dirty="0"/>
              <a:t>すると、</a:t>
            </a:r>
          </a:p>
          <a:p>
            <a:pPr marL="0" indent="0">
              <a:buNone/>
            </a:pPr>
            <a:r>
              <a:rPr kumimoji="1" lang="ja-JP" altLang="en-US" sz="2800" dirty="0"/>
              <a:t>　食事サービス機能を持たなくても成立が可能に</a:t>
            </a:r>
          </a:p>
          <a:p>
            <a:pPr marL="0" indent="0">
              <a:buNone/>
            </a:pPr>
            <a:r>
              <a:rPr kumimoji="1" lang="ja-JP" altLang="en-US" sz="2800" dirty="0"/>
              <a:t>　外食チェーンに対して食事の価格競争力が低下</a:t>
            </a:r>
          </a:p>
          <a:p>
            <a:pPr marL="0" indent="0">
              <a:buNone/>
            </a:pPr>
            <a:r>
              <a:rPr kumimoji="1" lang="ja-JP" altLang="en-US" sz="2800" dirty="0"/>
              <a:t>・</a:t>
            </a:r>
            <a:r>
              <a:rPr kumimoji="1" lang="ja-JP" altLang="en-US" sz="2800" dirty="0">
                <a:solidFill>
                  <a:srgbClr val="FF0000"/>
                </a:solidFill>
              </a:rPr>
              <a:t>非対面サービス技術（遠隔接客）</a:t>
            </a:r>
            <a:r>
              <a:rPr kumimoji="1" lang="ja-JP" altLang="en-US" sz="2800" dirty="0"/>
              <a:t>が発達すると、</a:t>
            </a:r>
          </a:p>
          <a:p>
            <a:pPr marL="0" indent="0">
              <a:buNone/>
            </a:pPr>
            <a:r>
              <a:rPr kumimoji="1" lang="ja-JP" altLang="en-US" sz="2800" dirty="0"/>
              <a:t>　現場に張り付ける要員の必要性が低下</a:t>
            </a:r>
          </a:p>
          <a:p>
            <a:pPr marL="0" indent="0">
              <a:buNone/>
            </a:pPr>
            <a:r>
              <a:rPr kumimoji="1" lang="ja-JP" altLang="en-US" dirty="0"/>
              <a:t>　　　　　　　　　　　↓</a:t>
            </a:r>
          </a:p>
          <a:p>
            <a:pPr marL="0" indent="0">
              <a:buNone/>
            </a:pPr>
            <a:r>
              <a:rPr kumimoji="1" lang="ja-JP" altLang="en-US" dirty="0">
                <a:solidFill>
                  <a:srgbClr val="FF0000"/>
                </a:solidFill>
              </a:rPr>
              <a:t>分散型宿泊施設（まちなかに１室単位で立地</a:t>
            </a:r>
          </a:p>
          <a:p>
            <a:pPr marL="0" indent="0">
              <a:buNone/>
            </a:pPr>
            <a:r>
              <a:rPr kumimoji="1" lang="ja-JP" altLang="en-US" dirty="0">
                <a:solidFill>
                  <a:srgbClr val="FF0000"/>
                </a:solidFill>
              </a:rPr>
              <a:t>する客室）</a:t>
            </a:r>
            <a:r>
              <a:rPr kumimoji="1" lang="ja-JP" altLang="en-US" dirty="0"/>
              <a:t>が成立可能となった。</a:t>
            </a:r>
          </a:p>
          <a:p>
            <a:pPr marL="0" indent="0">
              <a:buNone/>
            </a:pPr>
            <a:r>
              <a:rPr kumimoji="1" lang="ja-JP" altLang="en-US" sz="2000" dirty="0"/>
              <a:t>注）テレワークで増える分散型オフィス、ウーバーで可能となった客席を持た</a:t>
            </a:r>
          </a:p>
          <a:p>
            <a:pPr marL="0" indent="0">
              <a:buNone/>
            </a:pPr>
            <a:r>
              <a:rPr kumimoji="1" lang="ja-JP" altLang="en-US" sz="2000" dirty="0"/>
              <a:t>　　ないレストランも同様の傾向から</a:t>
            </a:r>
          </a:p>
          <a:p>
            <a:pPr marL="0" indent="0">
              <a:buNone/>
            </a:pPr>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240ECB71-2209-448C-BE6B-71E62563ECB6}"/>
              </a:ext>
            </a:extLst>
          </p:cNvPr>
          <p:cNvSpPr>
            <a:spLocks noGrp="1"/>
          </p:cNvSpPr>
          <p:nvPr>
            <p:ph type="sldNum" sz="quarter" idx="12"/>
          </p:nvPr>
        </p:nvSpPr>
        <p:spPr/>
        <p:txBody>
          <a:bodyPr/>
          <a:lstStyle/>
          <a:p>
            <a:pPr>
              <a:defRPr/>
            </a:pPr>
            <a:fld id="{8FCE1D1A-EEAF-47FD-80B6-8BA39CFC8C0B}" type="slidenum">
              <a:rPr lang="ja-JP" altLang="en-US" smtClean="0"/>
              <a:pPr>
                <a:defRPr/>
              </a:pPr>
              <a:t>3</a:t>
            </a:fld>
            <a:endParaRPr lang="ja-JP" altLang="en-US"/>
          </a:p>
        </p:txBody>
      </p:sp>
    </p:spTree>
    <p:extLst>
      <p:ext uri="{BB962C8B-B14F-4D97-AF65-F5344CB8AC3E}">
        <p14:creationId xmlns:p14="http://schemas.microsoft.com/office/powerpoint/2010/main" val="2293484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a:extLst>
              <a:ext uri="{FF2B5EF4-FFF2-40B4-BE49-F238E27FC236}">
                <a16:creationId xmlns:a16="http://schemas.microsoft.com/office/drawing/2014/main" id="{80BB3612-160D-4883-86FC-C08897EDA926}"/>
              </a:ext>
            </a:extLst>
          </p:cNvPr>
          <p:cNvSpPr>
            <a:spLocks noGrp="1"/>
          </p:cNvSpPr>
          <p:nvPr>
            <p:ph type="title"/>
          </p:nvPr>
        </p:nvSpPr>
        <p:spPr>
          <a:xfrm>
            <a:off x="319658" y="934409"/>
            <a:ext cx="8644830" cy="576262"/>
          </a:xfrm>
        </p:spPr>
        <p:txBody>
          <a:bodyPr/>
          <a:lstStyle/>
          <a:p>
            <a:pPr algn="l"/>
            <a:r>
              <a:rPr lang="ja-JP" altLang="en-US" sz="3200" dirty="0">
                <a:solidFill>
                  <a:schemeClr val="tx2">
                    <a:lumMod val="60000"/>
                    <a:lumOff val="40000"/>
                  </a:schemeClr>
                </a:solidFill>
              </a:rPr>
              <a:t>（１）５つの機能の複合　</a:t>
            </a:r>
            <a:r>
              <a:rPr lang="ja-JP" altLang="en-US" sz="2800" dirty="0">
                <a:solidFill>
                  <a:schemeClr val="tx2">
                    <a:lumMod val="60000"/>
                    <a:lumOff val="40000"/>
                  </a:schemeClr>
                </a:solidFill>
              </a:rPr>
              <a:t>－多機能型のホテル・旅館－</a:t>
            </a:r>
          </a:p>
        </p:txBody>
      </p:sp>
      <p:sp>
        <p:nvSpPr>
          <p:cNvPr id="7172" name="タイトル 1">
            <a:extLst>
              <a:ext uri="{FF2B5EF4-FFF2-40B4-BE49-F238E27FC236}">
                <a16:creationId xmlns:a16="http://schemas.microsoft.com/office/drawing/2014/main" id="{18F46486-B80F-40EE-91BB-33CB54AEAB0D}"/>
              </a:ext>
            </a:extLst>
          </p:cNvPr>
          <p:cNvSpPr txBox="1">
            <a:spLocks/>
          </p:cNvSpPr>
          <p:nvPr/>
        </p:nvSpPr>
        <p:spPr bwMode="auto">
          <a:xfrm>
            <a:off x="112043" y="196947"/>
            <a:ext cx="8917307"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3600" dirty="0"/>
              <a:t>１．宿泊施設の機能と街の機能の関係性</a:t>
            </a:r>
          </a:p>
        </p:txBody>
      </p:sp>
      <p:sp>
        <p:nvSpPr>
          <p:cNvPr id="7173" name="スライド番号プレースホルダー 1">
            <a:extLst>
              <a:ext uri="{FF2B5EF4-FFF2-40B4-BE49-F238E27FC236}">
                <a16:creationId xmlns:a16="http://schemas.microsoft.com/office/drawing/2014/main" id="{4D92512A-2206-4EF4-91B0-0DD1BFA1C0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177D2BFB-E51A-4F6D-91BD-CF37E0504337}" type="slidenum">
              <a:rPr lang="ja-JP" altLang="en-US" sz="1200" smtClean="0">
                <a:solidFill>
                  <a:srgbClr val="898989"/>
                </a:solidFill>
              </a:rPr>
              <a:pPr>
                <a:spcBef>
                  <a:spcPct val="0"/>
                </a:spcBef>
                <a:buFontTx/>
                <a:buNone/>
              </a:pPr>
              <a:t>4</a:t>
            </a:fld>
            <a:endParaRPr lang="ja-JP" altLang="en-US" sz="1200">
              <a:solidFill>
                <a:srgbClr val="898989"/>
              </a:solidFill>
            </a:endParaRPr>
          </a:p>
        </p:txBody>
      </p:sp>
      <p:pic>
        <p:nvPicPr>
          <p:cNvPr id="2" name="図 1">
            <a:extLst>
              <a:ext uri="{FF2B5EF4-FFF2-40B4-BE49-F238E27FC236}">
                <a16:creationId xmlns:a16="http://schemas.microsoft.com/office/drawing/2014/main" id="{CF95748A-6FB2-4431-A4AC-5F4C7DB9109F}"/>
              </a:ext>
            </a:extLst>
          </p:cNvPr>
          <p:cNvPicPr>
            <a:picLocks noChangeAspect="1"/>
          </p:cNvPicPr>
          <p:nvPr/>
        </p:nvPicPr>
        <p:blipFill>
          <a:blip r:embed="rId2"/>
          <a:stretch>
            <a:fillRect/>
          </a:stretch>
        </p:blipFill>
        <p:spPr>
          <a:xfrm>
            <a:off x="594740" y="1510670"/>
            <a:ext cx="8081715" cy="534501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64F075-CBAD-44D9-B8BC-F38A67E0B120}"/>
              </a:ext>
            </a:extLst>
          </p:cNvPr>
          <p:cNvSpPr>
            <a:spLocks noGrp="1"/>
          </p:cNvSpPr>
          <p:nvPr>
            <p:ph type="title"/>
          </p:nvPr>
        </p:nvSpPr>
        <p:spPr>
          <a:xfrm>
            <a:off x="251520" y="188640"/>
            <a:ext cx="8712968" cy="1008112"/>
          </a:xfrm>
        </p:spPr>
        <p:txBody>
          <a:bodyPr/>
          <a:lstStyle/>
          <a:p>
            <a:pPr algn="l"/>
            <a:r>
              <a:rPr kumimoji="1" lang="en-US" altLang="ja-JP" sz="3200" dirty="0">
                <a:solidFill>
                  <a:schemeClr val="tx2">
                    <a:lumMod val="60000"/>
                    <a:lumOff val="40000"/>
                  </a:schemeClr>
                </a:solidFill>
              </a:rPr>
              <a:t>(2)</a:t>
            </a:r>
            <a:r>
              <a:rPr kumimoji="1" lang="ja-JP" altLang="en-US" sz="3200" dirty="0">
                <a:solidFill>
                  <a:schemeClr val="tx2">
                    <a:lumMod val="60000"/>
                    <a:lumOff val="40000"/>
                  </a:schemeClr>
                </a:solidFill>
              </a:rPr>
              <a:t>宿泊施設の機能と街の機能は、「客室」以外は</a:t>
            </a:r>
            <a:br>
              <a:rPr kumimoji="1" lang="ja-JP" altLang="en-US" sz="3200" dirty="0">
                <a:solidFill>
                  <a:schemeClr val="tx2">
                    <a:lumMod val="60000"/>
                    <a:lumOff val="40000"/>
                  </a:schemeClr>
                </a:solidFill>
              </a:rPr>
            </a:br>
            <a:r>
              <a:rPr kumimoji="1" lang="ja-JP" altLang="en-US" sz="3200" dirty="0">
                <a:solidFill>
                  <a:schemeClr val="tx2">
                    <a:lumMod val="60000"/>
                    <a:lumOff val="40000"/>
                  </a:schemeClr>
                </a:solidFill>
              </a:rPr>
              <a:t>　　競合関係　</a:t>
            </a:r>
            <a:r>
              <a:rPr kumimoji="1" lang="ja-JP" altLang="en-US" sz="2800" dirty="0">
                <a:solidFill>
                  <a:schemeClr val="tx2">
                    <a:lumMod val="60000"/>
                    <a:lumOff val="40000"/>
                  </a:schemeClr>
                </a:solidFill>
              </a:rPr>
              <a:t>－特に料飲部門と外食産業－</a:t>
            </a:r>
          </a:p>
        </p:txBody>
      </p:sp>
      <p:sp>
        <p:nvSpPr>
          <p:cNvPr id="5" name="スライド番号プレースホルダー 4">
            <a:extLst>
              <a:ext uri="{FF2B5EF4-FFF2-40B4-BE49-F238E27FC236}">
                <a16:creationId xmlns:a16="http://schemas.microsoft.com/office/drawing/2014/main" id="{5B0F38DC-53A1-4C02-84AD-D67548AD93C5}"/>
              </a:ext>
            </a:extLst>
          </p:cNvPr>
          <p:cNvSpPr>
            <a:spLocks noGrp="1"/>
          </p:cNvSpPr>
          <p:nvPr>
            <p:ph type="sldNum" sz="quarter" idx="12"/>
          </p:nvPr>
        </p:nvSpPr>
        <p:spPr/>
        <p:txBody>
          <a:bodyPr/>
          <a:lstStyle/>
          <a:p>
            <a:pPr>
              <a:defRPr/>
            </a:pPr>
            <a:fld id="{BB37849D-8223-4698-AFFD-EECA2BF58C22}" type="slidenum">
              <a:rPr lang="ja-JP" altLang="en-US" smtClean="0"/>
              <a:pPr>
                <a:defRPr/>
              </a:pPr>
              <a:t>5</a:t>
            </a:fld>
            <a:endParaRPr lang="ja-JP" altLang="en-US"/>
          </a:p>
        </p:txBody>
      </p:sp>
      <p:pic>
        <p:nvPicPr>
          <p:cNvPr id="6" name="図 5">
            <a:extLst>
              <a:ext uri="{FF2B5EF4-FFF2-40B4-BE49-F238E27FC236}">
                <a16:creationId xmlns:a16="http://schemas.microsoft.com/office/drawing/2014/main" id="{58E0E6DE-458F-465B-806F-184D0087E721}"/>
              </a:ext>
            </a:extLst>
          </p:cNvPr>
          <p:cNvPicPr>
            <a:picLocks noChangeAspect="1"/>
          </p:cNvPicPr>
          <p:nvPr/>
        </p:nvPicPr>
        <p:blipFill>
          <a:blip r:embed="rId2"/>
          <a:stretch>
            <a:fillRect/>
          </a:stretch>
        </p:blipFill>
        <p:spPr>
          <a:xfrm>
            <a:off x="251520" y="1196752"/>
            <a:ext cx="8568951" cy="5566557"/>
          </a:xfrm>
          <a:prstGeom prst="rect">
            <a:avLst/>
          </a:prstGeom>
        </p:spPr>
      </p:pic>
    </p:spTree>
    <p:extLst>
      <p:ext uri="{BB962C8B-B14F-4D97-AF65-F5344CB8AC3E}">
        <p14:creationId xmlns:p14="http://schemas.microsoft.com/office/powerpoint/2010/main" val="707247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16370F77-4FB7-4C3D-9FE3-8AFA64C4D4BE}"/>
              </a:ext>
            </a:extLst>
          </p:cNvPr>
          <p:cNvSpPr>
            <a:spLocks noGrp="1"/>
          </p:cNvSpPr>
          <p:nvPr>
            <p:ph type="sldNum" sz="quarter" idx="12"/>
          </p:nvPr>
        </p:nvSpPr>
        <p:spPr/>
        <p:txBody>
          <a:bodyPr/>
          <a:lstStyle/>
          <a:p>
            <a:pPr>
              <a:defRPr/>
            </a:pPr>
            <a:fld id="{BB37849D-8223-4698-AFFD-EECA2BF58C22}" type="slidenum">
              <a:rPr lang="ja-JP" altLang="en-US" smtClean="0"/>
              <a:pPr>
                <a:defRPr/>
              </a:pPr>
              <a:t>6</a:t>
            </a:fld>
            <a:endParaRPr lang="ja-JP" altLang="en-US"/>
          </a:p>
        </p:txBody>
      </p:sp>
      <p:pic>
        <p:nvPicPr>
          <p:cNvPr id="6" name="図 5">
            <a:extLst>
              <a:ext uri="{FF2B5EF4-FFF2-40B4-BE49-F238E27FC236}">
                <a16:creationId xmlns:a16="http://schemas.microsoft.com/office/drawing/2014/main" id="{F8985C34-841A-4D8B-A399-FE7C503F7011}"/>
              </a:ext>
            </a:extLst>
          </p:cNvPr>
          <p:cNvPicPr>
            <a:picLocks noChangeAspect="1"/>
          </p:cNvPicPr>
          <p:nvPr/>
        </p:nvPicPr>
        <p:blipFill>
          <a:blip r:embed="rId2"/>
          <a:stretch>
            <a:fillRect/>
          </a:stretch>
        </p:blipFill>
        <p:spPr>
          <a:xfrm>
            <a:off x="34094" y="548680"/>
            <a:ext cx="9008482" cy="5616624"/>
          </a:xfrm>
          <a:prstGeom prst="rect">
            <a:avLst/>
          </a:prstGeom>
        </p:spPr>
      </p:pic>
    </p:spTree>
    <p:extLst>
      <p:ext uri="{BB962C8B-B14F-4D97-AF65-F5344CB8AC3E}">
        <p14:creationId xmlns:p14="http://schemas.microsoft.com/office/powerpoint/2010/main" val="2343003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コンテンツ プレースホルダ 3">
            <a:extLst>
              <a:ext uri="{FF2B5EF4-FFF2-40B4-BE49-F238E27FC236}">
                <a16:creationId xmlns:a16="http://schemas.microsoft.com/office/drawing/2014/main" id="{6EDF46D1-D850-4585-9D5C-A79529A89756}"/>
              </a:ext>
            </a:extLst>
          </p:cNvPr>
          <p:cNvSpPr>
            <a:spLocks noGrp="1"/>
          </p:cNvSpPr>
          <p:nvPr>
            <p:ph sz="half" idx="2"/>
          </p:nvPr>
        </p:nvSpPr>
        <p:spPr>
          <a:xfrm>
            <a:off x="322263" y="1340768"/>
            <a:ext cx="8499475" cy="4752057"/>
          </a:xfrm>
        </p:spPr>
        <p:txBody>
          <a:bodyPr/>
          <a:lstStyle/>
          <a:p>
            <a:pPr>
              <a:buFont typeface="Arial" panose="020B0604020202020204" pitchFamily="34" charset="0"/>
              <a:buNone/>
              <a:defRPr/>
            </a:pPr>
            <a:r>
              <a:rPr lang="en-US" altLang="ja-JP" sz="3200" dirty="0">
                <a:solidFill>
                  <a:schemeClr val="tx2">
                    <a:lumMod val="60000"/>
                    <a:lumOff val="40000"/>
                  </a:schemeClr>
                </a:solidFill>
                <a:latin typeface="ＭＳ ゴシック" panose="020B0609070205080204" pitchFamily="49" charset="-128"/>
                <a:ea typeface="ＭＳ ゴシック" panose="020B0609070205080204" pitchFamily="49" charset="-128"/>
              </a:rPr>
              <a:t>(1)</a:t>
            </a:r>
            <a:r>
              <a:rPr lang="ja-JP" altLang="en-US" sz="3200" dirty="0">
                <a:solidFill>
                  <a:schemeClr val="tx2">
                    <a:lumMod val="60000"/>
                    <a:lumOff val="40000"/>
                  </a:schemeClr>
                </a:solidFill>
                <a:latin typeface="ＭＳ ゴシック" panose="020B0609070205080204" pitchFamily="49" charset="-128"/>
                <a:ea typeface="ＭＳ ゴシック" panose="020B0609070205080204" pitchFamily="49" charset="-128"/>
              </a:rPr>
              <a:t>ニーズの多様化＝業態の多様化</a:t>
            </a:r>
          </a:p>
          <a:p>
            <a:pPr>
              <a:buFont typeface="Arial" panose="020B0604020202020204" pitchFamily="34" charset="0"/>
              <a:buNone/>
              <a:defRPr/>
            </a:pPr>
            <a:endParaRPr lang="ja-JP" altLang="en-US" dirty="0">
              <a:latin typeface="ＭＳ ゴシック" panose="020B0609070205080204" pitchFamily="49" charset="-128"/>
              <a:ea typeface="ＭＳ ゴシック" panose="020B0609070205080204" pitchFamily="49" charset="-128"/>
            </a:endParaRPr>
          </a:p>
          <a:p>
            <a:pPr>
              <a:buFont typeface="Arial" panose="020B0604020202020204" pitchFamily="34" charset="0"/>
              <a:buNone/>
              <a:defRPr/>
            </a:pPr>
            <a:r>
              <a:rPr lang="en-US" altLang="ja-JP" sz="3200" dirty="0">
                <a:solidFill>
                  <a:schemeClr val="tx2">
                    <a:lumMod val="60000"/>
                    <a:lumOff val="40000"/>
                  </a:schemeClr>
                </a:solidFill>
                <a:latin typeface="ＭＳ ゴシック" panose="020B0609070205080204" pitchFamily="49" charset="-128"/>
                <a:ea typeface="ＭＳ ゴシック" panose="020B0609070205080204" pitchFamily="49" charset="-128"/>
              </a:rPr>
              <a:t>(2)</a:t>
            </a:r>
            <a:r>
              <a:rPr lang="ja-JP" altLang="en-US" sz="3200" dirty="0">
                <a:solidFill>
                  <a:schemeClr val="tx2">
                    <a:lumMod val="60000"/>
                    <a:lumOff val="40000"/>
                  </a:schemeClr>
                </a:solidFill>
                <a:latin typeface="ＭＳ ゴシック" panose="020B0609070205080204" pitchFamily="49" charset="-128"/>
                <a:ea typeface="ＭＳ ゴシック" panose="020B0609070205080204" pitchFamily="49" charset="-128"/>
              </a:rPr>
              <a:t>業態の多様化＝成立する施設規模の縮小</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その地域の市場規模が小さいと、一つの業態で</a:t>
            </a:r>
          </a:p>
          <a:p>
            <a:pPr>
              <a:buFont typeface="Arial" panose="020B0604020202020204" pitchFamily="34" charset="0"/>
              <a:buNone/>
              <a:defRPr/>
            </a:pPr>
            <a:r>
              <a:rPr lang="ja-JP" altLang="en-US" dirty="0">
                <a:latin typeface="ＭＳ ゴシック" panose="020B0609070205080204" pitchFamily="49" charset="-128"/>
                <a:ea typeface="ＭＳ ゴシック" panose="020B0609070205080204" pitchFamily="49" charset="-128"/>
              </a:rPr>
              <a:t>　成立する客室規模が小さくなる。</a:t>
            </a:r>
          </a:p>
          <a:p>
            <a:pPr>
              <a:buFont typeface="Arial" panose="020B0604020202020204" pitchFamily="34" charset="0"/>
              <a:buNone/>
              <a:defRPr/>
            </a:pPr>
            <a:r>
              <a:rPr lang="ja-JP" altLang="en-US" sz="3200" dirty="0">
                <a:latin typeface="ＭＳ ゴシック" panose="020B0609070205080204" pitchFamily="49" charset="-128"/>
                <a:ea typeface="ＭＳ ゴシック" panose="020B0609070205080204" pitchFamily="49" charset="-128"/>
              </a:rPr>
              <a:t>　　　　　　　　　↓</a:t>
            </a:r>
          </a:p>
          <a:p>
            <a:pPr>
              <a:buFont typeface="Arial" panose="020B0604020202020204" pitchFamily="34" charset="0"/>
              <a:buNone/>
              <a:defRPr/>
            </a:pPr>
            <a:r>
              <a:rPr lang="ja-JP" altLang="en-US" sz="3200" dirty="0">
                <a:solidFill>
                  <a:srgbClr val="FF0000"/>
                </a:solidFill>
                <a:latin typeface="ＭＳ ゴシック" panose="020B0609070205080204" pitchFamily="49" charset="-128"/>
                <a:ea typeface="ＭＳ ゴシック" panose="020B0609070205080204" pitchFamily="49" charset="-128"/>
              </a:rPr>
              <a:t>　世界の宿泊施設の平均客室数は縮小傾向</a:t>
            </a:r>
          </a:p>
          <a:p>
            <a:pPr>
              <a:buFont typeface="Arial" panose="020B0604020202020204" pitchFamily="34" charset="0"/>
              <a:buNone/>
              <a:defRPr/>
            </a:pPr>
            <a:r>
              <a:rPr lang="ja-JP" altLang="en-US" sz="2000" dirty="0">
                <a:latin typeface="ＭＳ ゴシック" panose="020B0609070205080204" pitchFamily="49" charset="-128"/>
                <a:ea typeface="ＭＳ ゴシック" panose="020B0609070205080204" pitchFamily="49" charset="-128"/>
              </a:rPr>
              <a:t>　　</a:t>
            </a:r>
            <a:r>
              <a:rPr lang="en-US" altLang="ja-JP" sz="2000" dirty="0">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巨大ホテルは大都市のように巨大な市場規模を持つ地域や、</a:t>
            </a:r>
          </a:p>
          <a:p>
            <a:pPr>
              <a:buFont typeface="Arial" panose="020B0604020202020204" pitchFamily="34" charset="0"/>
              <a:buNone/>
              <a:defRPr/>
            </a:pPr>
            <a:r>
              <a:rPr lang="ja-JP" altLang="en-US" sz="2000" dirty="0">
                <a:latin typeface="ＭＳ ゴシック" panose="020B0609070205080204" pitchFamily="49" charset="-128"/>
                <a:ea typeface="ＭＳ ゴシック" panose="020B0609070205080204" pitchFamily="49" charset="-128"/>
              </a:rPr>
              <a:t>　　　カジノのように単一の目的客が多い地域しか成立しなくなった。</a:t>
            </a:r>
          </a:p>
        </p:txBody>
      </p:sp>
      <p:sp>
        <p:nvSpPr>
          <p:cNvPr id="7173" name="スライド番号プレースホルダー 1">
            <a:extLst>
              <a:ext uri="{FF2B5EF4-FFF2-40B4-BE49-F238E27FC236}">
                <a16:creationId xmlns:a16="http://schemas.microsoft.com/office/drawing/2014/main" id="{4D92512A-2206-4EF4-91B0-0DD1BFA1C0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177D2BFB-E51A-4F6D-91BD-CF37E0504337}" type="slidenum">
              <a:rPr lang="ja-JP" altLang="en-US" sz="1200" smtClean="0">
                <a:solidFill>
                  <a:srgbClr val="898989"/>
                </a:solidFill>
              </a:rPr>
              <a:pPr>
                <a:spcBef>
                  <a:spcPct val="0"/>
                </a:spcBef>
                <a:buFontTx/>
                <a:buNone/>
              </a:pPr>
              <a:t>7</a:t>
            </a:fld>
            <a:endParaRPr lang="ja-JP" altLang="en-US" sz="1200">
              <a:solidFill>
                <a:srgbClr val="898989"/>
              </a:solidFill>
            </a:endParaRPr>
          </a:p>
        </p:txBody>
      </p:sp>
      <p:sp>
        <p:nvSpPr>
          <p:cNvPr id="2" name="タイトル 1">
            <a:extLst>
              <a:ext uri="{FF2B5EF4-FFF2-40B4-BE49-F238E27FC236}">
                <a16:creationId xmlns:a16="http://schemas.microsoft.com/office/drawing/2014/main" id="{ADB55EBB-A90D-4D04-B483-A781AAF66DD1}"/>
              </a:ext>
            </a:extLst>
          </p:cNvPr>
          <p:cNvSpPr>
            <a:spLocks noGrp="1"/>
          </p:cNvSpPr>
          <p:nvPr>
            <p:ph type="title"/>
          </p:nvPr>
        </p:nvSpPr>
        <p:spPr>
          <a:xfrm>
            <a:off x="322263" y="260648"/>
            <a:ext cx="8229600" cy="685576"/>
          </a:xfrm>
        </p:spPr>
        <p:txBody>
          <a:bodyPr/>
          <a:lstStyle/>
          <a:p>
            <a:pPr algn="l"/>
            <a:r>
              <a:rPr lang="ja-JP" altLang="en-US" sz="3600" dirty="0"/>
              <a:t>２．宿泊客のニーズの多様化</a:t>
            </a:r>
            <a:endParaRPr kumimoji="1" lang="ja-JP" altLang="en-US" sz="3600" dirty="0"/>
          </a:p>
        </p:txBody>
      </p:sp>
    </p:spTree>
    <p:extLst>
      <p:ext uri="{BB962C8B-B14F-4D97-AF65-F5344CB8AC3E}">
        <p14:creationId xmlns:p14="http://schemas.microsoft.com/office/powerpoint/2010/main" val="3027493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1BBB32-AE1F-4D58-9855-BCB967271283}"/>
              </a:ext>
            </a:extLst>
          </p:cNvPr>
          <p:cNvSpPr>
            <a:spLocks noGrp="1"/>
          </p:cNvSpPr>
          <p:nvPr>
            <p:ph type="title"/>
          </p:nvPr>
        </p:nvSpPr>
        <p:spPr>
          <a:xfrm>
            <a:off x="457200" y="274638"/>
            <a:ext cx="8229600" cy="634082"/>
          </a:xfrm>
        </p:spPr>
        <p:txBody>
          <a:bodyPr/>
          <a:lstStyle/>
          <a:p>
            <a:r>
              <a:rPr kumimoji="1" lang="ja-JP" altLang="en-US" sz="2800" dirty="0"/>
              <a:t>参考　ホテルチェーンの平均客室数の変化</a:t>
            </a:r>
          </a:p>
        </p:txBody>
      </p:sp>
      <p:sp>
        <p:nvSpPr>
          <p:cNvPr id="5" name="スライド番号プレースホルダー 4">
            <a:extLst>
              <a:ext uri="{FF2B5EF4-FFF2-40B4-BE49-F238E27FC236}">
                <a16:creationId xmlns:a16="http://schemas.microsoft.com/office/drawing/2014/main" id="{3EE2DD06-185D-4C0C-A3A4-0E778AE0BA72}"/>
              </a:ext>
            </a:extLst>
          </p:cNvPr>
          <p:cNvSpPr>
            <a:spLocks noGrp="1"/>
          </p:cNvSpPr>
          <p:nvPr>
            <p:ph type="sldNum" sz="quarter" idx="12"/>
          </p:nvPr>
        </p:nvSpPr>
        <p:spPr/>
        <p:txBody>
          <a:bodyPr/>
          <a:lstStyle/>
          <a:p>
            <a:pPr>
              <a:defRPr/>
            </a:pPr>
            <a:fld id="{BB37849D-8223-4698-AFFD-EECA2BF58C22}" type="slidenum">
              <a:rPr lang="ja-JP" altLang="en-US" smtClean="0"/>
              <a:pPr>
                <a:defRPr/>
              </a:pPr>
              <a:t>8</a:t>
            </a:fld>
            <a:endParaRPr lang="ja-JP" altLang="en-US"/>
          </a:p>
        </p:txBody>
      </p:sp>
      <p:pic>
        <p:nvPicPr>
          <p:cNvPr id="3" name="図 2">
            <a:extLst>
              <a:ext uri="{FF2B5EF4-FFF2-40B4-BE49-F238E27FC236}">
                <a16:creationId xmlns:a16="http://schemas.microsoft.com/office/drawing/2014/main" id="{1ABD59A8-AA42-42D3-AD39-0F5C3707D687}"/>
              </a:ext>
            </a:extLst>
          </p:cNvPr>
          <p:cNvPicPr>
            <a:picLocks noChangeAspect="1"/>
          </p:cNvPicPr>
          <p:nvPr/>
        </p:nvPicPr>
        <p:blipFill>
          <a:blip r:embed="rId2"/>
          <a:stretch>
            <a:fillRect/>
          </a:stretch>
        </p:blipFill>
        <p:spPr>
          <a:xfrm>
            <a:off x="457200" y="1124744"/>
            <a:ext cx="8435280" cy="5291698"/>
          </a:xfrm>
          <a:prstGeom prst="rect">
            <a:avLst/>
          </a:prstGeom>
        </p:spPr>
      </p:pic>
    </p:spTree>
    <p:extLst>
      <p:ext uri="{BB962C8B-B14F-4D97-AF65-F5344CB8AC3E}">
        <p14:creationId xmlns:p14="http://schemas.microsoft.com/office/powerpoint/2010/main" val="2585368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a:extLst>
              <a:ext uri="{FF2B5EF4-FFF2-40B4-BE49-F238E27FC236}">
                <a16:creationId xmlns:a16="http://schemas.microsoft.com/office/drawing/2014/main" id="{80BB3612-160D-4883-86FC-C08897EDA926}"/>
              </a:ext>
            </a:extLst>
          </p:cNvPr>
          <p:cNvSpPr>
            <a:spLocks noGrp="1"/>
          </p:cNvSpPr>
          <p:nvPr>
            <p:ph type="title"/>
          </p:nvPr>
        </p:nvSpPr>
        <p:spPr>
          <a:xfrm>
            <a:off x="215516" y="332656"/>
            <a:ext cx="8712968" cy="576262"/>
          </a:xfrm>
        </p:spPr>
        <p:txBody>
          <a:bodyPr/>
          <a:lstStyle/>
          <a:p>
            <a:pPr algn="l"/>
            <a:r>
              <a:rPr lang="en-US" altLang="ja-JP" sz="3200" dirty="0">
                <a:solidFill>
                  <a:schemeClr val="tx2">
                    <a:lumMod val="60000"/>
                    <a:lumOff val="40000"/>
                  </a:schemeClr>
                </a:solidFill>
              </a:rPr>
              <a:t>(3)</a:t>
            </a:r>
            <a:r>
              <a:rPr lang="ja-JP" altLang="en-US" sz="3200" dirty="0">
                <a:solidFill>
                  <a:schemeClr val="tx2">
                    <a:lumMod val="60000"/>
                    <a:lumOff val="40000"/>
                  </a:schemeClr>
                </a:solidFill>
              </a:rPr>
              <a:t>宿泊部門への傾斜、街との相互補完関係</a:t>
            </a:r>
          </a:p>
        </p:txBody>
      </p:sp>
      <p:sp>
        <p:nvSpPr>
          <p:cNvPr id="10244" name="コンテンツ プレースホルダ 3">
            <a:extLst>
              <a:ext uri="{FF2B5EF4-FFF2-40B4-BE49-F238E27FC236}">
                <a16:creationId xmlns:a16="http://schemas.microsoft.com/office/drawing/2014/main" id="{6EDF46D1-D850-4585-9D5C-A79529A89756}"/>
              </a:ext>
            </a:extLst>
          </p:cNvPr>
          <p:cNvSpPr>
            <a:spLocks noGrp="1"/>
          </p:cNvSpPr>
          <p:nvPr>
            <p:ph sz="half" idx="2"/>
          </p:nvPr>
        </p:nvSpPr>
        <p:spPr>
          <a:xfrm>
            <a:off x="322263" y="1268760"/>
            <a:ext cx="8499475" cy="4824065"/>
          </a:xfrm>
        </p:spPr>
        <p:txBody>
          <a:bodyPr/>
          <a:lstStyle/>
          <a:p>
            <a:pPr>
              <a:buFont typeface="Arial" panose="020B0604020202020204" pitchFamily="34" charset="0"/>
              <a:buNone/>
              <a:defRPr/>
            </a:pPr>
            <a:r>
              <a:rPr lang="ja-JP" altLang="en-US" sz="3200" dirty="0">
                <a:latin typeface="ＭＳ ゴシック" panose="020B0609070205080204" pitchFamily="49" charset="-128"/>
                <a:ea typeface="ＭＳ ゴシック" panose="020B0609070205080204" pitchFamily="49" charset="-128"/>
              </a:rPr>
              <a:t>・単機能型（宿泊特化型）の増加</a:t>
            </a:r>
          </a:p>
          <a:p>
            <a:pPr>
              <a:buFont typeface="Arial" panose="020B0604020202020204" pitchFamily="34" charset="0"/>
              <a:buNone/>
              <a:defRPr/>
            </a:pPr>
            <a:r>
              <a:rPr lang="ja-JP" altLang="en-US" sz="3200" dirty="0">
                <a:latin typeface="ＭＳ ゴシック" panose="020B0609070205080204" pitchFamily="49" charset="-128"/>
                <a:ea typeface="ＭＳ ゴシック" panose="020B0609070205080204" pitchFamily="49" charset="-128"/>
              </a:rPr>
              <a:t>　料飲無し～朝食のみ　</a:t>
            </a:r>
            <a:r>
              <a:rPr lang="en-US" altLang="ja-JP" sz="3200" dirty="0">
                <a:latin typeface="ＭＳ ゴシック" panose="020B0609070205080204" pitchFamily="49" charset="-128"/>
                <a:ea typeface="ＭＳ ゴシック" panose="020B0609070205080204" pitchFamily="49" charset="-128"/>
              </a:rPr>
              <a:t>※</a:t>
            </a:r>
            <a:r>
              <a:rPr lang="ja-JP" altLang="en-US" sz="3200" dirty="0">
                <a:latin typeface="ＭＳ ゴシック" panose="020B0609070205080204" pitchFamily="49" charset="-128"/>
                <a:ea typeface="ＭＳ ゴシック" panose="020B0609070205080204" pitchFamily="49" charset="-128"/>
              </a:rPr>
              <a:t>コックレス運営</a:t>
            </a:r>
          </a:p>
          <a:p>
            <a:pPr>
              <a:buFont typeface="Arial" panose="020B0604020202020204" pitchFamily="34" charset="0"/>
              <a:buNone/>
              <a:defRPr/>
            </a:pPr>
            <a:r>
              <a:rPr lang="ja-JP" altLang="en-US" sz="3200" dirty="0">
                <a:latin typeface="ＭＳ ゴシック" panose="020B0609070205080204" pitchFamily="49" charset="-128"/>
                <a:ea typeface="ＭＳ ゴシック" panose="020B0609070205080204" pitchFamily="49" charset="-128"/>
              </a:rPr>
              <a:t>　→　業態としてはサービスアパートメント</a:t>
            </a:r>
          </a:p>
          <a:p>
            <a:pPr>
              <a:buFont typeface="Arial" panose="020B0604020202020204" pitchFamily="34" charset="0"/>
              <a:buNone/>
              <a:defRPr/>
            </a:pPr>
            <a:r>
              <a:rPr lang="ja-JP" altLang="en-US" sz="3200" dirty="0">
                <a:latin typeface="ＭＳ ゴシック" panose="020B0609070205080204" pitchFamily="49" charset="-128"/>
                <a:ea typeface="ＭＳ ゴシック" panose="020B0609070205080204" pitchFamily="49" charset="-128"/>
              </a:rPr>
              <a:t>　　　に近似、不動産業界の参入</a:t>
            </a:r>
          </a:p>
          <a:p>
            <a:pPr>
              <a:buFont typeface="Arial" panose="020B0604020202020204" pitchFamily="34" charset="0"/>
              <a:buNone/>
              <a:defRPr/>
            </a:pPr>
            <a:endParaRPr lang="ja-JP" altLang="en-US" sz="3200" dirty="0">
              <a:latin typeface="ＭＳ ゴシック" panose="020B0609070205080204" pitchFamily="49" charset="-128"/>
              <a:ea typeface="ＭＳ ゴシック" panose="020B0609070205080204" pitchFamily="49" charset="-128"/>
            </a:endParaRPr>
          </a:p>
          <a:p>
            <a:pPr>
              <a:buFont typeface="Arial" panose="020B0604020202020204" pitchFamily="34" charset="0"/>
              <a:buNone/>
              <a:defRPr/>
            </a:pPr>
            <a:r>
              <a:rPr lang="ja-JP" altLang="en-US" sz="3200" dirty="0">
                <a:latin typeface="ＭＳ ゴシック" panose="020B0609070205080204" pitchFamily="49" charset="-128"/>
                <a:ea typeface="ＭＳ ゴシック" panose="020B0609070205080204" pitchFamily="49" charset="-128"/>
              </a:rPr>
              <a:t>・セレクトサービス業態の増加</a:t>
            </a:r>
          </a:p>
          <a:p>
            <a:pPr>
              <a:buFont typeface="Arial" panose="020B0604020202020204" pitchFamily="34" charset="0"/>
              <a:buNone/>
              <a:defRPr/>
            </a:pPr>
            <a:r>
              <a:rPr lang="ja-JP" altLang="en-US" sz="3200" dirty="0">
                <a:latin typeface="ＭＳ ゴシック" panose="020B0609070205080204" pitchFamily="49" charset="-128"/>
                <a:ea typeface="ＭＳ ゴシック" panose="020B0609070205080204" pitchFamily="49" charset="-128"/>
              </a:rPr>
              <a:t>　客室は高品質＆料飲はセルフサービス等</a:t>
            </a:r>
          </a:p>
        </p:txBody>
      </p:sp>
      <p:sp>
        <p:nvSpPr>
          <p:cNvPr id="7173" name="スライド番号プレースホルダー 1">
            <a:extLst>
              <a:ext uri="{FF2B5EF4-FFF2-40B4-BE49-F238E27FC236}">
                <a16:creationId xmlns:a16="http://schemas.microsoft.com/office/drawing/2014/main" id="{4D92512A-2206-4EF4-91B0-0DD1BFA1C0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177D2BFB-E51A-4F6D-91BD-CF37E0504337}" type="slidenum">
              <a:rPr lang="ja-JP" altLang="en-US" sz="1200" smtClean="0">
                <a:solidFill>
                  <a:srgbClr val="898989"/>
                </a:solidFill>
              </a:rPr>
              <a:pPr>
                <a:spcBef>
                  <a:spcPct val="0"/>
                </a:spcBef>
                <a:buFontTx/>
                <a:buNone/>
              </a:pPr>
              <a:t>9</a:t>
            </a:fld>
            <a:endParaRPr lang="ja-JP" altLang="en-US" sz="1200">
              <a:solidFill>
                <a:srgbClr val="898989"/>
              </a:solidFill>
            </a:endParaRPr>
          </a:p>
        </p:txBody>
      </p:sp>
    </p:spTree>
    <p:extLst>
      <p:ext uri="{BB962C8B-B14F-4D97-AF65-F5344CB8AC3E}">
        <p14:creationId xmlns:p14="http://schemas.microsoft.com/office/powerpoint/2010/main" val="373417139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2329</TotalTime>
  <Words>1797</Words>
  <Application>Microsoft Office PowerPoint</Application>
  <PresentationFormat>画面に合わせる (4:3)</PresentationFormat>
  <Paragraphs>258</Paragraphs>
  <Slides>27</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27</vt:i4>
      </vt:variant>
    </vt:vector>
  </HeadingPairs>
  <TitlesOfParts>
    <vt:vector size="34" baseType="lpstr">
      <vt:lpstr>ＭＳ Ｐゴシック</vt:lpstr>
      <vt:lpstr>ＭＳ Ｐ明朝</vt:lpstr>
      <vt:lpstr>ＭＳ ゴシック</vt:lpstr>
      <vt:lpstr>ＭＳ 明朝</vt:lpstr>
      <vt:lpstr>Arial</vt:lpstr>
      <vt:lpstr>Calibri</vt:lpstr>
      <vt:lpstr>Office テーマ</vt:lpstr>
      <vt:lpstr>温泉地のまちづくりと 分散型宿泊施設</vt:lpstr>
      <vt:lpstr>０．はじめに………分散型宿泊施設とは？</vt:lpstr>
      <vt:lpstr>PowerPoint プレゼンテーション</vt:lpstr>
      <vt:lpstr>（１）５つの機能の複合　－多機能型のホテル・旅館－</vt:lpstr>
      <vt:lpstr>(2)宿泊施設の機能と街の機能は、「客室」以外は 　　競合関係　－特に料飲部門と外食産業－</vt:lpstr>
      <vt:lpstr>PowerPoint プレゼンテーション</vt:lpstr>
      <vt:lpstr>２．宿泊客のニーズの多様化</vt:lpstr>
      <vt:lpstr>参考　ホテルチェーンの平均客室数の変化</vt:lpstr>
      <vt:lpstr>(3)宿泊部門への傾斜、街との相互補完関係</vt:lpstr>
      <vt:lpstr>参考　セレクトサービスホテルの★評価におけるポジション</vt:lpstr>
      <vt:lpstr>都市の業態分布</vt:lpstr>
      <vt:lpstr>観光地の業態分布</vt:lpstr>
      <vt:lpstr>(1)上下分離スキームの増加</vt:lpstr>
      <vt:lpstr>(2)領域別分離スキームの増加</vt:lpstr>
      <vt:lpstr>(3)サービス 　サプライ 　チェーン　 　の形成</vt:lpstr>
      <vt:lpstr>(4)チェーン化の進行</vt:lpstr>
      <vt:lpstr>PowerPoint プレゼンテーション</vt:lpstr>
      <vt:lpstr>参考：日本のホテル・旅館チェーン（5軒以上）の比率 （2019/11現在）</vt:lpstr>
      <vt:lpstr>(1)業態と法制度上の位置付け</vt:lpstr>
      <vt:lpstr>(2)民泊の現状</vt:lpstr>
      <vt:lpstr>(3)分散型宿泊施設の課題</vt:lpstr>
      <vt:lpstr>PowerPoint プレゼンテーション</vt:lpstr>
      <vt:lpstr>(1)宿泊施設は滞在型への業態転換が必要</vt:lpstr>
      <vt:lpstr>PowerPoint プレゼンテーション</vt:lpstr>
      <vt:lpstr>PowerPoint プレゼンテーション</vt:lpstr>
      <vt:lpstr>PowerPoint プレゼンテーション</vt:lpstr>
      <vt:lpstr>PowerPoint プレゼンテーション</vt:lpstr>
    </vt:vector>
  </TitlesOfParts>
  <Company>JTBF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東日本大震災に伴う観光客減少と取り組むべき課題について</dc:title>
  <dc:creator>as_okada</dc:creator>
  <cp:lastModifiedBy>茂夫 栗原</cp:lastModifiedBy>
  <cp:revision>153</cp:revision>
  <cp:lastPrinted>2020-09-30T03:24:55Z</cp:lastPrinted>
  <dcterms:created xsi:type="dcterms:W3CDTF">2011-09-14T01:25:09Z</dcterms:created>
  <dcterms:modified xsi:type="dcterms:W3CDTF">2020-11-02T01:16:39Z</dcterms:modified>
</cp:coreProperties>
</file>