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72" r:id="rId1"/>
  </p:sldMasterIdLst>
  <p:notesMasterIdLst>
    <p:notesMasterId r:id="rId22"/>
  </p:notesMasterIdLst>
  <p:handoutMasterIdLst>
    <p:handoutMasterId r:id="rId23"/>
  </p:handoutMasterIdLst>
  <p:sldIdLst>
    <p:sldId id="256" r:id="rId2"/>
    <p:sldId id="435" r:id="rId3"/>
    <p:sldId id="436" r:id="rId4"/>
    <p:sldId id="437" r:id="rId5"/>
    <p:sldId id="434" r:id="rId6"/>
    <p:sldId id="439" r:id="rId7"/>
    <p:sldId id="440" r:id="rId8"/>
    <p:sldId id="442" r:id="rId9"/>
    <p:sldId id="424" r:id="rId10"/>
    <p:sldId id="423" r:id="rId11"/>
    <p:sldId id="425" r:id="rId12"/>
    <p:sldId id="441" r:id="rId13"/>
    <p:sldId id="445" r:id="rId14"/>
    <p:sldId id="446" r:id="rId15"/>
    <p:sldId id="432" r:id="rId16"/>
    <p:sldId id="443" r:id="rId17"/>
    <p:sldId id="444" r:id="rId18"/>
    <p:sldId id="431" r:id="rId19"/>
    <p:sldId id="448" r:id="rId20"/>
    <p:sldId id="447" r:id="rId21"/>
  </p:sldIdLst>
  <p:sldSz cx="9144000" cy="6858000" type="screen4x3"/>
  <p:notesSz cx="9866313" cy="67357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E1F6D2"/>
    <a:srgbClr val="DAF4C8"/>
    <a:srgbClr val="A0E472"/>
    <a:srgbClr val="8EDF57"/>
    <a:srgbClr val="AFEAFF"/>
    <a:srgbClr val="FF66CC"/>
    <a:srgbClr val="FF00FF"/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58" autoAdjust="0"/>
  </p:normalViewPr>
  <p:slideViewPr>
    <p:cSldViewPr>
      <p:cViewPr>
        <p:scale>
          <a:sx n="100" d="100"/>
          <a:sy n="100" d="100"/>
        </p:scale>
        <p:origin x="-288" y="-14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30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20" d="100"/>
          <a:sy n="120" d="100"/>
        </p:scale>
        <p:origin x="-2040" y="-90"/>
      </p:cViewPr>
      <p:guideLst>
        <p:guide orient="horz" pos="2122"/>
        <p:guide pos="3107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 4"/>
          <p:cNvSpPr>
            <a:spLocks noGrp="1"/>
          </p:cNvSpPr>
          <p:nvPr>
            <p:ph type="sldNum" sz="quarter" idx="3"/>
          </p:nvPr>
        </p:nvSpPr>
        <p:spPr>
          <a:xfrm>
            <a:off x="5588628" y="6398171"/>
            <a:ext cx="4275401" cy="336519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r">
              <a:defRPr sz="1200"/>
            </a:lvl1pPr>
          </a:lstStyle>
          <a:p>
            <a:fld id="{073E9182-96B6-4364-BD92-F41CF1A3E74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9297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idx="1"/>
          </p:nvPr>
        </p:nvSpPr>
        <p:spPr>
          <a:xfrm>
            <a:off x="5588628" y="0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/>
          <a:lstStyle>
            <a:lvl1pPr algn="r">
              <a:defRPr sz="1200"/>
            </a:lvl1pPr>
          </a:lstStyle>
          <a:p>
            <a:fld id="{FCC6B04F-5D80-4CC3-BF1D-7DAFB5E92A7D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4" name="スライド イメージ プレースホルダ 3"/>
          <p:cNvSpPr>
            <a:spLocks noGrp="1" noRot="1" noChangeAspect="1"/>
          </p:cNvSpPr>
          <p:nvPr>
            <p:ph type="sldImg" idx="2"/>
          </p:nvPr>
        </p:nvSpPr>
        <p:spPr>
          <a:xfrm>
            <a:off x="3249613" y="504825"/>
            <a:ext cx="3367087" cy="25257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321" tIns="45160" rIns="90321" bIns="45160" rtlCol="0" anchor="ctr"/>
          <a:lstStyle/>
          <a:p>
            <a:endParaRPr lang="ja-JP" altLang="en-US"/>
          </a:p>
        </p:txBody>
      </p:sp>
      <p:sp>
        <p:nvSpPr>
          <p:cNvPr id="5" name="ノー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986632" y="3199490"/>
            <a:ext cx="7893050" cy="3031093"/>
          </a:xfrm>
          <a:prstGeom prst="rect">
            <a:avLst/>
          </a:prstGeom>
        </p:spPr>
        <p:txBody>
          <a:bodyPr vert="horz" lIns="90321" tIns="45160" rIns="90321" bIns="4516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4"/>
          </p:nvPr>
        </p:nvSpPr>
        <p:spPr>
          <a:xfrm>
            <a:off x="2" y="6397806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5"/>
          </p:nvPr>
        </p:nvSpPr>
        <p:spPr>
          <a:xfrm>
            <a:off x="5588628" y="6397806"/>
            <a:ext cx="4275401" cy="336788"/>
          </a:xfrm>
          <a:prstGeom prst="rect">
            <a:avLst/>
          </a:prstGeom>
        </p:spPr>
        <p:txBody>
          <a:bodyPr vert="horz" lIns="90321" tIns="45160" rIns="90321" bIns="45160" rtlCol="0" anchor="b"/>
          <a:lstStyle>
            <a:lvl1pPr algn="r">
              <a:defRPr sz="1200"/>
            </a:lvl1pPr>
          </a:lstStyle>
          <a:p>
            <a:fld id="{6E743763-4B6F-444D-911B-84DFC241701F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894992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43763-4B6F-444D-911B-84DFC241701F}" type="slidenum">
              <a:rPr kumimoji="1" lang="ja-JP" altLang="en-US" smtClean="0"/>
              <a:pPr/>
              <a:t>1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43763-4B6F-444D-911B-84DFC241701F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kumimoji="1" lang="ja-JP" altLang="en-US" dirty="0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E743763-4B6F-444D-911B-84DFC241701F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ja-JP" altLang="en-US" smtClean="0"/>
              <a:t>マスタ サブタイトルの書式設定</a:t>
            </a:r>
            <a:endParaRPr kumimoji="0" lang="en-US"/>
          </a:p>
        </p:txBody>
      </p:sp>
      <p:sp>
        <p:nvSpPr>
          <p:cNvPr id="28" name="日付プレースホルダ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17" name="フッター プレースホルダ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正方形/長方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正方形/長方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線コネクタ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線コネクタ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正方形/長方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円/楕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円/楕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円/楕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スライド番号プレースホルダ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8" name="コンテンツ プレースホルダ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0" name="フッター プレースホルダ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kumimoji="1" lang="ja-JP" altLang="en-US"/>
          </a:p>
        </p:txBody>
      </p:sp>
      <p:sp>
        <p:nvSpPr>
          <p:cNvPr id="9" name="正方形/長方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線コネクタ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線コネクタ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線コネクタ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正方形/長方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円/楕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円/楕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円/楕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円/楕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円/楕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線コネクタ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9" name="コンテンツ プレースホルダ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</p:spTree>
  </p:cSld>
  <p:clrMapOvr>
    <a:masterClrMapping/>
  </p:clrMapOvr>
  <p:transition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11" name="コンテンツ プレースホルダ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12" name="テキスト プレースホルダ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4" name="テキスト プレースホルダ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</p:spTree>
  </p:cSld>
  <p:clrMapOvr>
    <a:masterClrMapping/>
  </p:clrMapOvr>
  <p:transition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6" name="日付プレースホルダ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8" name="直線コネクタ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正方形/長方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線コネクタ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円/楕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コンテンツ プレースホルダ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ja-JP" altLang="en-US" smtClean="0"/>
              <a:t>マスタ テキストの書式設定</a:t>
            </a:r>
          </a:p>
          <a:p>
            <a:pPr lvl="1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 eaLnBrk="1" latinLnBrk="0" hangingPunct="1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kumimoji="0" lang="en-US"/>
          </a:p>
        </p:txBody>
      </p:sp>
      <p:sp>
        <p:nvSpPr>
          <p:cNvPr id="21" name="日付プレースホルダ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22" name="スライド番号プレースホルダ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23" name="フッター プレースホルダ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円/楕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ja-JP" altLang="en-US" smtClean="0"/>
              <a:t>アイコンをクリックして図を追加</a:t>
            </a:r>
            <a:endParaRPr kumimoji="0" lang="en-US" dirty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</p:txBody>
      </p:sp>
      <p:sp>
        <p:nvSpPr>
          <p:cNvPr id="10" name="直線コネクタ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正方形/長方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線コネクタ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線コネクタ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線コネクタ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付プレースホルダ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18" name="スライド番号プレースホルダ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  <p:sp>
        <p:nvSpPr>
          <p:cNvPr id="21" name="フッター プレースホルダ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kumimoji="1" lang="ja-JP" altLang="en-US"/>
          </a:p>
        </p:txBody>
      </p:sp>
    </p:spTree>
  </p:cSld>
  <p:clrMapOvr>
    <a:masterClrMapping/>
  </p:clrMapOvr>
  <p:transition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線コネクタ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タイトル プレースホルダ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ja-JP" altLang="en-US" smtClean="0"/>
              <a:t>マスタ タイトルの書式設定</a:t>
            </a:r>
            <a:endParaRPr kumimoji="0"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ja-JP" altLang="en-US" smtClean="0"/>
              <a:t>マスタ テキストの書式設定</a:t>
            </a:r>
          </a:p>
          <a:p>
            <a:pPr lvl="1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2 </a:t>
            </a:r>
            <a:r>
              <a:rPr kumimoji="0" lang="ja-JP" altLang="en-US" smtClean="0"/>
              <a:t>レベル</a:t>
            </a:r>
          </a:p>
          <a:p>
            <a:pPr lvl="2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3 </a:t>
            </a:r>
            <a:r>
              <a:rPr kumimoji="0" lang="ja-JP" altLang="en-US" smtClean="0"/>
              <a:t>レベル</a:t>
            </a:r>
          </a:p>
          <a:p>
            <a:pPr lvl="3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4 </a:t>
            </a:r>
            <a:r>
              <a:rPr kumimoji="0" lang="ja-JP" altLang="en-US" smtClean="0"/>
              <a:t>レベル</a:t>
            </a:r>
          </a:p>
          <a:p>
            <a:pPr lvl="4" eaLnBrk="1" latinLnBrk="0" hangingPunct="1"/>
            <a:r>
              <a:rPr kumimoji="0" lang="ja-JP" altLang="en-US" smtClean="0"/>
              <a:t>第 </a:t>
            </a:r>
            <a:r>
              <a:rPr kumimoji="0" lang="en-US" altLang="ja-JP" smtClean="0"/>
              <a:t>5 </a:t>
            </a:r>
            <a:r>
              <a:rPr kumimoji="0" lang="ja-JP" altLang="en-US" smtClean="0"/>
              <a:t>レベル</a:t>
            </a:r>
            <a:endParaRPr kumimoji="0" lang="en-US"/>
          </a:p>
        </p:txBody>
      </p:sp>
      <p:sp>
        <p:nvSpPr>
          <p:cNvPr id="14" name="日付プレースホルダ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3DBF78D-C82E-4F57-8E4C-8888B1ABD499}" type="datetimeFigureOut">
              <a:rPr kumimoji="1" lang="ja-JP" altLang="en-US" smtClean="0"/>
              <a:pPr/>
              <a:t>2021/5/20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7" name="直線コネクタ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線コネクタ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正方形/長方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線コネクタ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円/楕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スライド番号プレースホルダ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68AB1E7-B0B9-4F02-9B42-0416B6441C14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73" r:id="rId1"/>
    <p:sldLayoutId id="2147483974" r:id="rId2"/>
    <p:sldLayoutId id="2147483975" r:id="rId3"/>
    <p:sldLayoutId id="2147483976" r:id="rId4"/>
    <p:sldLayoutId id="2147483977" r:id="rId5"/>
    <p:sldLayoutId id="2147483978" r:id="rId6"/>
    <p:sldLayoutId id="2147483979" r:id="rId7"/>
    <p:sldLayoutId id="2147483980" r:id="rId8"/>
    <p:sldLayoutId id="2147483981" r:id="rId9"/>
    <p:sldLayoutId id="2147483982" r:id="rId10"/>
    <p:sldLayoutId id="2147483983" r:id="rId11"/>
  </p:sldLayoutIdLst>
  <p:transition>
    <p:fade thruBlk="1"/>
  </p:transition>
  <p:txStyles>
    <p:titleStyle>
      <a:lvl1pPr algn="l" rtl="0" eaLnBrk="1" latinLnBrk="0" hangingPunct="1">
        <a:spcBef>
          <a:spcPct val="0"/>
        </a:spcBef>
        <a:buNone/>
        <a:defRPr kumimoji="1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1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1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928794" y="3357562"/>
            <a:ext cx="6891678" cy="1439590"/>
          </a:xfrm>
        </p:spPr>
        <p:txBody>
          <a:bodyPr>
            <a:normAutofit/>
          </a:bodyPr>
          <a:lstStyle/>
          <a:p>
            <a:r>
              <a:rPr kumimoji="1" lang="ja-JP" altLang="en-US" dirty="0" smtClean="0"/>
              <a:t>  </a:t>
            </a:r>
            <a:r>
              <a:rPr kumimoji="1" lang="ja-JP" altLang="en-US" sz="2200" dirty="0" smtClean="0"/>
              <a:t>健康と温泉フォーラム第</a:t>
            </a:r>
            <a:r>
              <a:rPr kumimoji="1" lang="en-US" altLang="ja-JP" sz="2200" dirty="0" smtClean="0"/>
              <a:t>99</a:t>
            </a:r>
            <a:r>
              <a:rPr kumimoji="1" lang="ja-JP" altLang="en-US" sz="2200" dirty="0" smtClean="0"/>
              <a:t>回月例研究会</a:t>
            </a:r>
            <a:r>
              <a:rPr kumimoji="1" lang="en-US" altLang="ja-JP" sz="2200" dirty="0" smtClean="0"/>
              <a:t/>
            </a:r>
            <a:br>
              <a:rPr kumimoji="1" lang="en-US" altLang="ja-JP" sz="2200" dirty="0" smtClean="0"/>
            </a:br>
            <a:r>
              <a:rPr lang="ja-JP" altLang="en-US" sz="1600" dirty="0"/>
              <a:t>コロナ新時代の温泉地の</a:t>
            </a:r>
            <a:r>
              <a:rPr lang="ja-JP" altLang="en-US" sz="1600" dirty="0" smtClean="0"/>
              <a:t>活性化、リモートワークとその現状を探る</a:t>
            </a:r>
            <a:r>
              <a:rPr kumimoji="1" lang="en-US" altLang="ja-JP" sz="1600" dirty="0" smtClean="0"/>
              <a:t/>
            </a:r>
            <a:br>
              <a:rPr kumimoji="1" lang="en-US" altLang="ja-JP" sz="1600" dirty="0" smtClean="0"/>
            </a:br>
            <a:r>
              <a:rPr kumimoji="1" lang="ja-JP" altLang="en-US" sz="2200" dirty="0" smtClean="0"/>
              <a:t>　</a:t>
            </a:r>
            <a:r>
              <a:rPr lang="ja-JP" altLang="en-US" sz="1600" dirty="0" smtClean="0">
                <a:latin typeface="+mj-ea"/>
              </a:rPr>
              <a:t>  </a:t>
            </a:r>
            <a:r>
              <a:rPr lang="en-US" altLang="ja-JP" sz="1600" dirty="0" smtClean="0">
                <a:latin typeface="+mj-ea"/>
              </a:rPr>
              <a:t>2021.5.18</a:t>
            </a:r>
            <a:r>
              <a:rPr lang="ja-JP" altLang="en-US" sz="1600" dirty="0" smtClean="0">
                <a:latin typeface="+mj-ea"/>
              </a:rPr>
              <a:t>　</a:t>
            </a:r>
            <a:r>
              <a:rPr lang="ja-JP" altLang="en-US" sz="1600" dirty="0" smtClean="0"/>
              <a:t>新温泉町おんせん天国室　福井崇弘</a:t>
            </a:r>
            <a:endParaRPr kumimoji="1" lang="ja-JP" altLang="en-US" sz="1600" b="0" u="sng" strike="sngStrike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643042" y="1428736"/>
            <a:ext cx="6400800" cy="2000240"/>
          </a:xfrm>
        </p:spPr>
        <p:txBody>
          <a:bodyPr>
            <a:normAutofit fontScale="62500" lnSpcReduction="20000"/>
          </a:bodyPr>
          <a:lstStyle/>
          <a:p>
            <a:r>
              <a:rPr kumimoji="1" lang="ja-JP" altLang="en-US" dirty="0" smtClean="0"/>
              <a:t>　</a:t>
            </a:r>
          </a:p>
          <a:p>
            <a:r>
              <a:rPr kumimoji="1" lang="ja-JP" altLang="en-US" dirty="0" smtClean="0"/>
              <a:t>　</a:t>
            </a:r>
            <a:endParaRPr kumimoji="1" lang="en-US" altLang="ja-JP" dirty="0" smtClean="0"/>
          </a:p>
          <a:p>
            <a:r>
              <a:rPr lang="ja-JP" altLang="en-US" sz="4500" dirty="0" smtClean="0">
                <a:solidFill>
                  <a:srgbClr val="FF0000"/>
                </a:solidFill>
              </a:rPr>
              <a:t>新温泉町</a:t>
            </a:r>
            <a:endParaRPr lang="en-US" altLang="ja-JP" sz="4500" dirty="0" smtClean="0">
              <a:solidFill>
                <a:srgbClr val="FF0000"/>
              </a:solidFill>
            </a:endParaRPr>
          </a:p>
          <a:p>
            <a:r>
              <a:rPr kumimoji="1" lang="ja-JP" altLang="en-US" sz="4500" dirty="0" smtClean="0">
                <a:solidFill>
                  <a:srgbClr val="FF0000"/>
                </a:solidFill>
              </a:rPr>
              <a:t>湯村温泉を中心とした</a:t>
            </a:r>
            <a:endParaRPr kumimoji="1" lang="en-US" altLang="ja-JP" sz="4500" dirty="0" smtClean="0">
              <a:solidFill>
                <a:srgbClr val="FF0000"/>
              </a:solidFill>
            </a:endParaRPr>
          </a:p>
          <a:p>
            <a:r>
              <a:rPr kumimoji="1" lang="ja-JP" altLang="en-US" sz="4500" dirty="0" smtClean="0">
                <a:solidFill>
                  <a:srgbClr val="FF0000"/>
                </a:solidFill>
              </a:rPr>
              <a:t>ワーケーション誘致の取組</a:t>
            </a:r>
            <a:r>
              <a:rPr lang="ja-JP" altLang="en-US" sz="4500" dirty="0" smtClean="0">
                <a:solidFill>
                  <a:srgbClr val="FF0000"/>
                </a:solidFill>
              </a:rPr>
              <a:t>　</a:t>
            </a:r>
            <a:r>
              <a:rPr lang="ja-JP" altLang="en-US" sz="2800" dirty="0" smtClean="0">
                <a:solidFill>
                  <a:srgbClr val="FF0000"/>
                </a:solidFill>
              </a:rPr>
              <a:t>　</a:t>
            </a:r>
            <a:endParaRPr kumimoji="1" lang="ja-JP" altLang="en-US" sz="2800" dirty="0" smtClean="0">
              <a:solidFill>
                <a:srgbClr val="FF0000"/>
              </a:solidFill>
            </a:endParaRPr>
          </a:p>
          <a:p>
            <a:r>
              <a:rPr lang="ja-JP" altLang="en-US" dirty="0" smtClean="0"/>
              <a:t>　</a:t>
            </a:r>
            <a:endParaRPr kumimoji="1" lang="ja-JP" altLang="en-US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pic>
        <p:nvPicPr>
          <p:cNvPr id="3074" name="Picture 2" descr="Z:\i_企画課\i_福井\写真データー\観光協会所有\16.10.7\但馬美方郡温泉付ノ景.tif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90" y="620688"/>
            <a:ext cx="8789733" cy="5688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4628758"/>
      </p:ext>
    </p:extLst>
  </p:cSld>
  <p:clrMapOvr>
    <a:masterClrMapping/>
  </p:clrMapOvr>
  <p:transition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pic>
        <p:nvPicPr>
          <p:cNvPr id="5122" name="Picture 2" descr="Z:\i_企画課\i_福井\写真データー\観光協会所有\16.10.7\荒湯槽.t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908720"/>
            <a:ext cx="8971773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0520323"/>
      </p:ext>
    </p:extLst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湯村温泉　歴史～生活文化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91264" cy="5237774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ja-JP" altLang="en-US" dirty="0"/>
              <a:t>明治４５年　浜坂駅</a:t>
            </a:r>
            <a:r>
              <a:rPr lang="ja-JP" altLang="en-US" dirty="0" smtClean="0"/>
              <a:t>開業</a:t>
            </a:r>
            <a:r>
              <a:rPr lang="ja-JP" altLang="en-US" dirty="0"/>
              <a:t>　外来客誘致へ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　　　　　　外</a:t>
            </a:r>
            <a:r>
              <a:rPr lang="ja-JP" altLang="en-US" dirty="0"/>
              <a:t>来客の誘致推進に方針転換</a:t>
            </a:r>
          </a:p>
          <a:p>
            <a:pPr marL="0" indent="0">
              <a:buNone/>
            </a:pPr>
            <a:r>
              <a:rPr lang="ja-JP" altLang="en-US" dirty="0"/>
              <a:t>　　</a:t>
            </a:r>
            <a:r>
              <a:rPr lang="ja-JP" altLang="en-US" dirty="0" smtClean="0"/>
              <a:t>　　　　　駅</a:t>
            </a:r>
            <a:r>
              <a:rPr lang="ja-JP" altLang="en-US" dirty="0"/>
              <a:t>～湯村　馬車、人力車　運行</a:t>
            </a:r>
            <a:r>
              <a:rPr lang="ja-JP" altLang="en-US" dirty="0" smtClean="0"/>
              <a:t>本格化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大正　７年　年間入浴者数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　　</a:t>
            </a:r>
            <a:r>
              <a:rPr lang="ja-JP" altLang="en-US" dirty="0"/>
              <a:t>　</a:t>
            </a:r>
            <a:r>
              <a:rPr lang="ja-JP" altLang="en-US" dirty="0" smtClean="0"/>
              <a:t>　湯村温泉２６万人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　　有馬温泉２４万人　城崎温泉５万人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　　湯村</a:t>
            </a:r>
            <a:r>
              <a:rPr lang="ja-JP" altLang="en-US" dirty="0"/>
              <a:t>住民の取り決め</a:t>
            </a:r>
          </a:p>
          <a:p>
            <a:pPr marL="0" indent="0">
              <a:buNone/>
            </a:pPr>
            <a:r>
              <a:rPr lang="ja-JP" altLang="en-US" dirty="0" smtClean="0"/>
              <a:t>　　　　　　「</a:t>
            </a:r>
            <a:r>
              <a:rPr lang="ja-JP" altLang="en-US" dirty="0"/>
              <a:t>道路に面した便所の撤去もしくは目隠し」</a:t>
            </a:r>
          </a:p>
          <a:p>
            <a:pPr marL="0" indent="0">
              <a:buNone/>
            </a:pPr>
            <a:r>
              <a:rPr lang="ja-JP" altLang="en-US" dirty="0" smtClean="0"/>
              <a:t>　　　　　　「</a:t>
            </a:r>
            <a:r>
              <a:rPr lang="ja-JP" altLang="en-US" dirty="0"/>
              <a:t>道路側には雨どいを付ける」</a:t>
            </a:r>
          </a:p>
          <a:p>
            <a:pPr marL="0" indent="0">
              <a:buNone/>
            </a:pPr>
            <a:r>
              <a:rPr lang="ja-JP" altLang="en-US" dirty="0" smtClean="0"/>
              <a:t>　　　　　　「</a:t>
            </a:r>
            <a:r>
              <a:rPr lang="ja-JP" altLang="en-US" dirty="0"/>
              <a:t>道路側に洗濯物を干さない</a:t>
            </a:r>
            <a:r>
              <a:rPr lang="ja-JP" altLang="en-US" dirty="0" smtClean="0"/>
              <a:t>」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大正１５年　旅館</a:t>
            </a:r>
            <a:r>
              <a:rPr lang="ja-JP" altLang="en-US" dirty="0"/>
              <a:t>の内湯</a:t>
            </a:r>
            <a:r>
              <a:rPr lang="ja-JP" altLang="en-US" dirty="0" smtClean="0"/>
              <a:t>開始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源泉で湯たんぽ・川で洗濯・荒湯は地域のキッチン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地下室で洗濯物乾燥・全戸配湯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 algn="ctr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温泉・住民</a:t>
            </a:r>
            <a:r>
              <a:rPr lang="ja-JP" altLang="en-US" dirty="0">
                <a:solidFill>
                  <a:srgbClr val="FF0000"/>
                </a:solidFill>
              </a:rPr>
              <a:t>・来訪者</a:t>
            </a:r>
            <a:r>
              <a:rPr lang="ja-JP" altLang="en-US" dirty="0" smtClean="0">
                <a:solidFill>
                  <a:srgbClr val="FF0000"/>
                </a:solidFill>
              </a:rPr>
              <a:t>　すべて含めて「湯村生活」</a:t>
            </a:r>
            <a:r>
              <a:rPr lang="ja-JP" altLang="en-US" dirty="0" smtClean="0"/>
              <a:t>　</a:t>
            </a:r>
            <a:endParaRPr lang="ja-JP" altLang="en-US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27449541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 descr="http://pds.exblog.jp/pds/1/201006/20/26/b0145826_0122660.jpg"/>
          <p:cNvPicPr/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76672"/>
            <a:ext cx="3312368" cy="5777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il_fi" descr="http://pds.exblog.jp/pds/1/200806/21/26/b0145826_1340644.jpg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476672"/>
            <a:ext cx="4762419" cy="3337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タイトル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4834880" cy="288032"/>
          </a:xfrm>
        </p:spPr>
        <p:txBody>
          <a:bodyPr>
            <a:noAutofit/>
          </a:bodyPr>
          <a:lstStyle/>
          <a:p>
            <a:r>
              <a:rPr kumimoji="1" lang="ja-JP" altLang="en-US" sz="2000" b="1" dirty="0" smtClean="0">
                <a:solidFill>
                  <a:srgbClr val="FF0000"/>
                </a:solidFill>
              </a:rPr>
              <a:t>昭和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30</a:t>
            </a:r>
            <a:r>
              <a:rPr kumimoji="1" lang="ja-JP" altLang="en-US" sz="2000" b="1" dirty="0" smtClean="0">
                <a:solidFill>
                  <a:srgbClr val="FF0000"/>
                </a:solidFill>
              </a:rPr>
              <a:t>年～</a:t>
            </a:r>
            <a:r>
              <a:rPr kumimoji="1" lang="en-US" altLang="ja-JP" sz="2000" b="1" dirty="0" smtClean="0">
                <a:solidFill>
                  <a:srgbClr val="FF0000"/>
                </a:solidFill>
              </a:rPr>
              <a:t>50</a:t>
            </a:r>
            <a:r>
              <a:rPr kumimoji="1" lang="ja-JP" altLang="en-US" sz="2000" b="1" dirty="0" smtClean="0">
                <a:solidFill>
                  <a:srgbClr val="FF0000"/>
                </a:solidFill>
              </a:rPr>
              <a:t>年の洗濯風景</a:t>
            </a:r>
            <a:endParaRPr kumimoji="1" lang="ja-JP" altLang="en-US" sz="2000" b="1" dirty="0">
              <a:solidFill>
                <a:srgbClr val="FF0000"/>
              </a:solidFill>
            </a:endParaRPr>
          </a:p>
        </p:txBody>
      </p:sp>
      <p:sp>
        <p:nvSpPr>
          <p:cNvPr id="6" name="縦書きテキスト プレースホルダ 5"/>
          <p:cNvSpPr>
            <a:spLocks noGrp="1"/>
          </p:cNvSpPr>
          <p:nvPr>
            <p:ph type="body" orient="vert" idx="1"/>
          </p:nvPr>
        </p:nvSpPr>
        <p:spPr>
          <a:xfrm>
            <a:off x="3851920" y="3933056"/>
            <a:ext cx="4680520" cy="2540896"/>
          </a:xfrm>
        </p:spPr>
        <p:txBody>
          <a:bodyPr vert="horz">
            <a:normAutofit/>
          </a:bodyPr>
          <a:lstStyle/>
          <a:p>
            <a:pPr>
              <a:buNone/>
            </a:pPr>
            <a:r>
              <a:rPr lang="ja-JP" altLang="ja-JP" sz="1700" dirty="0" smtClean="0">
                <a:latin typeface="+mj-ea"/>
                <a:ea typeface="+mj-ea"/>
              </a:rPr>
              <a:t>＊荒湯から流れた温泉は、川の水と混ざって適温になる</a:t>
            </a:r>
          </a:p>
          <a:p>
            <a:pPr>
              <a:buNone/>
            </a:pPr>
            <a:r>
              <a:rPr lang="en-US" altLang="ja-JP" sz="1700" dirty="0" smtClean="0">
                <a:latin typeface="+mj-ea"/>
                <a:ea typeface="+mj-ea"/>
              </a:rPr>
              <a:t>   </a:t>
            </a:r>
            <a:r>
              <a:rPr lang="ja-JP" altLang="en-US" sz="1500" dirty="0" smtClean="0">
                <a:latin typeface="+mj-ea"/>
                <a:ea typeface="+mj-ea"/>
              </a:rPr>
              <a:t>・</a:t>
            </a:r>
            <a:r>
              <a:rPr lang="ja-JP" altLang="ja-JP" sz="1500" dirty="0" smtClean="0">
                <a:solidFill>
                  <a:srgbClr val="FF0000"/>
                </a:solidFill>
                <a:latin typeface="+mj-ea"/>
                <a:ea typeface="+mj-ea"/>
              </a:rPr>
              <a:t>ナトリウム</a:t>
            </a:r>
            <a:r>
              <a:rPr lang="en-US" altLang="ja-JP" sz="1500" dirty="0" smtClean="0">
                <a:solidFill>
                  <a:srgbClr val="FF0000"/>
                </a:solidFill>
                <a:latin typeface="+mj-ea"/>
                <a:ea typeface="+mj-ea"/>
              </a:rPr>
              <a:t>-</a:t>
            </a:r>
            <a:r>
              <a:rPr lang="ja-JP" altLang="ja-JP" sz="1500" dirty="0" smtClean="0">
                <a:solidFill>
                  <a:srgbClr val="FF0000"/>
                </a:solidFill>
                <a:latin typeface="+mj-ea"/>
                <a:ea typeface="+mj-ea"/>
              </a:rPr>
              <a:t>炭酸塩泉＝重曹</a:t>
            </a:r>
          </a:p>
          <a:p>
            <a:pPr>
              <a:buNone/>
            </a:pPr>
            <a:r>
              <a:rPr lang="ja-JP" altLang="en-US" sz="1500" dirty="0" smtClean="0">
                <a:latin typeface="+mj-ea"/>
                <a:ea typeface="+mj-ea"/>
              </a:rPr>
              <a:t>　・</a:t>
            </a:r>
            <a:r>
              <a:rPr lang="ja-JP" altLang="ja-JP" sz="1500" dirty="0" smtClean="0">
                <a:latin typeface="+mj-ea"/>
                <a:ea typeface="+mj-ea"/>
              </a:rPr>
              <a:t>重曹の効果で、</a:t>
            </a:r>
            <a:r>
              <a:rPr lang="ja-JP" altLang="ja-JP" sz="1500" b="1" dirty="0" smtClean="0">
                <a:latin typeface="+mj-ea"/>
                <a:ea typeface="+mj-ea"/>
              </a:rPr>
              <a:t>白く・柔らかく・汚れを落とす</a:t>
            </a:r>
            <a:endParaRPr lang="ja-JP" altLang="ja-JP" sz="1500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ja-JP" altLang="en-US" sz="1500" dirty="0" smtClean="0">
                <a:latin typeface="+mj-ea"/>
                <a:ea typeface="+mj-ea"/>
              </a:rPr>
              <a:t>　・</a:t>
            </a:r>
            <a:r>
              <a:rPr lang="ja-JP" altLang="ja-JP" sz="1500" dirty="0" smtClean="0">
                <a:latin typeface="+mj-ea"/>
                <a:ea typeface="+mj-ea"/>
              </a:rPr>
              <a:t>三種の神器－洗濯機の普及が遅れる</a:t>
            </a:r>
          </a:p>
          <a:p>
            <a:pPr>
              <a:buNone/>
            </a:pPr>
            <a:r>
              <a:rPr lang="ja-JP" altLang="en-US" sz="1500" dirty="0" smtClean="0">
                <a:latin typeface="+mj-ea"/>
                <a:ea typeface="+mj-ea"/>
              </a:rPr>
              <a:t>   ・</a:t>
            </a:r>
            <a:r>
              <a:rPr lang="ja-JP" altLang="ja-JP" sz="1500" dirty="0" smtClean="0">
                <a:latin typeface="+mj-ea"/>
                <a:ea typeface="+mj-ea"/>
              </a:rPr>
              <a:t>ローカルルール　川上から綺麗なものを洗う。　　　　　　　　　</a:t>
            </a:r>
            <a:r>
              <a:rPr lang="ja-JP" altLang="en-US" sz="1500" dirty="0" smtClean="0">
                <a:latin typeface="+mj-ea"/>
                <a:ea typeface="+mj-ea"/>
              </a:rPr>
              <a:t>  </a:t>
            </a:r>
            <a:endParaRPr lang="en-US" altLang="ja-JP" sz="1500" dirty="0" smtClean="0">
              <a:latin typeface="+mj-ea"/>
              <a:ea typeface="+mj-ea"/>
            </a:endParaRPr>
          </a:p>
          <a:p>
            <a:pPr>
              <a:buNone/>
            </a:pPr>
            <a:r>
              <a:rPr lang="en-US" altLang="ja-JP" sz="1500" dirty="0" smtClean="0">
                <a:latin typeface="+mj-ea"/>
                <a:ea typeface="+mj-ea"/>
              </a:rPr>
              <a:t>   </a:t>
            </a:r>
            <a:r>
              <a:rPr lang="ja-JP" altLang="en-US" sz="1500" dirty="0" smtClean="0">
                <a:latin typeface="+mj-ea"/>
                <a:ea typeface="+mj-ea"/>
              </a:rPr>
              <a:t>・</a:t>
            </a:r>
            <a:r>
              <a:rPr lang="ja-JP" altLang="ja-JP" sz="1500" dirty="0" smtClean="0">
                <a:latin typeface="+mj-ea"/>
                <a:ea typeface="+mj-ea"/>
              </a:rPr>
              <a:t>布おむつは一番下で洗う。</a:t>
            </a:r>
          </a:p>
          <a:p>
            <a:pPr>
              <a:buNone/>
            </a:pPr>
            <a:r>
              <a:rPr lang="en-US" altLang="ja-JP" sz="1500" dirty="0" smtClean="0">
                <a:latin typeface="+mj-ea"/>
                <a:ea typeface="+mj-ea"/>
              </a:rPr>
              <a:t>   </a:t>
            </a:r>
            <a:r>
              <a:rPr lang="ja-JP" altLang="en-US" sz="1500" dirty="0" smtClean="0">
                <a:latin typeface="+mj-ea"/>
                <a:ea typeface="+mj-ea"/>
              </a:rPr>
              <a:t>・</a:t>
            </a:r>
            <a:r>
              <a:rPr lang="ja-JP" altLang="ja-JP" sz="1500" dirty="0" smtClean="0">
                <a:latin typeface="+mj-ea"/>
                <a:ea typeface="+mj-ea"/>
              </a:rPr>
              <a:t>井戸端会議の場</a:t>
            </a:r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139239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546848" cy="418058"/>
          </a:xfrm>
        </p:spPr>
        <p:txBody>
          <a:bodyPr>
            <a:normAutofit fontScale="90000"/>
          </a:bodyPr>
          <a:lstStyle/>
          <a:p>
            <a:r>
              <a:rPr lang="ja-JP" altLang="en-US" b="1" dirty="0" smtClean="0">
                <a:solidFill>
                  <a:srgbClr val="FF0000"/>
                </a:solidFill>
              </a:rPr>
              <a:t>湯村温泉　温泉利用</a:t>
            </a:r>
            <a:endParaRPr kumimoji="1" lang="ja-JP" altLang="en-US" b="1" dirty="0">
              <a:solidFill>
                <a:srgbClr val="FF0000"/>
              </a:solidFill>
            </a:endParaRPr>
          </a:p>
        </p:txBody>
      </p:sp>
      <p:pic>
        <p:nvPicPr>
          <p:cNvPr id="33794" name="Picture 2" descr="C:\Users\yasumasa\Pictures\湯村温泉\b0145826_2353223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692696"/>
            <a:ext cx="3810000" cy="2857500"/>
          </a:xfrm>
          <a:prstGeom prst="rect">
            <a:avLst/>
          </a:prstGeom>
          <a:noFill/>
        </p:spPr>
      </p:pic>
      <p:pic>
        <p:nvPicPr>
          <p:cNvPr id="33795" name="Picture 3" descr="C:\Users\yasumasa\Pictures\湯村温泉\_MG_044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692696"/>
            <a:ext cx="2483768" cy="1655845"/>
          </a:xfrm>
          <a:prstGeom prst="rect">
            <a:avLst/>
          </a:prstGeom>
          <a:noFill/>
        </p:spPr>
      </p:pic>
      <p:pic>
        <p:nvPicPr>
          <p:cNvPr id="33797" name="Picture 5" descr="http://pds.exblog.jp/pds/1/201006%2F09%2F26%2Fb0145826%5F12522238%2Ejpg">
            <a:hlinkClick r:id="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56136" y="692696"/>
            <a:ext cx="1924489" cy="2880320"/>
          </a:xfrm>
          <a:prstGeom prst="rect">
            <a:avLst/>
          </a:prstGeom>
          <a:noFill/>
        </p:spPr>
      </p:pic>
      <p:pic>
        <p:nvPicPr>
          <p:cNvPr id="33799" name="Picture 7" descr="http://pds.exblog.jp/pds/1/200904/26/34/f0112434_1825162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2" y="2420888"/>
            <a:ext cx="2467372" cy="1850530"/>
          </a:xfrm>
          <a:prstGeom prst="rect">
            <a:avLst/>
          </a:prstGeom>
          <a:noFill/>
        </p:spPr>
      </p:pic>
      <p:pic>
        <p:nvPicPr>
          <p:cNvPr id="33801" name="Picture 9" descr="http://pds.exblog.jp/pds/1/200901/05/26/b0145826_12502881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9953" y="4365104"/>
            <a:ext cx="2448272" cy="2042559"/>
          </a:xfrm>
          <a:prstGeom prst="rect">
            <a:avLst/>
          </a:prstGeom>
          <a:noFill/>
        </p:spPr>
      </p:pic>
      <p:pic>
        <p:nvPicPr>
          <p:cNvPr id="33803" name="Picture 11" descr="http://pds.exblog.jp/pds/1/200807/16/26/b0145826_2055594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3645023"/>
            <a:ext cx="3816424" cy="2867771"/>
          </a:xfrm>
          <a:prstGeom prst="rect">
            <a:avLst/>
          </a:prstGeom>
          <a:noFill/>
        </p:spPr>
      </p:pic>
      <p:pic>
        <p:nvPicPr>
          <p:cNvPr id="33808" name="Picture 16" descr="http://t0.gstatic.com/images?q=tbn:ANd9GcR2enbGUOBollNAKrCbt9Zy-uNs2FsnGh8FReWb7gA4Vb18m6cwsA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3645024"/>
            <a:ext cx="1920214" cy="1512168"/>
          </a:xfrm>
          <a:prstGeom prst="rect">
            <a:avLst/>
          </a:prstGeom>
          <a:noFill/>
        </p:spPr>
      </p:pic>
      <p:pic>
        <p:nvPicPr>
          <p:cNvPr id="54274" name="Picture 2" descr="C:\Users\yasumasa\Pictures\温泉熱発電\23.jpg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32240" y="5229200"/>
            <a:ext cx="1920212" cy="14401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3873417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5040560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３０人・３か月　リピート来訪者公募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月２往復・旅館７泊・レンタカー９日　無償提供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そのかわり、地域課題の解決をお手伝いください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</a:t>
            </a:r>
            <a:r>
              <a:rPr lang="ja-JP" altLang="en-US" dirty="0"/>
              <a:t>来て、見て、地域に触れ、知ってください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・自分の力で地域の資源や「ヒト」と繋がってください。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/>
              <a:t>・そのまま発信できるものがあれば、発信してください。</a:t>
            </a:r>
          </a:p>
          <a:p>
            <a:pPr marL="0" indent="0">
              <a:buNone/>
            </a:pPr>
            <a:r>
              <a:rPr lang="ja-JP" altLang="en-US" dirty="0" smtClean="0"/>
              <a:t>・３か月後</a:t>
            </a:r>
            <a:r>
              <a:rPr lang="ja-JP" altLang="en-US" dirty="0"/>
              <a:t>以降も当地に通っていただきたい思いです。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反復</a:t>
            </a:r>
            <a:r>
              <a:rPr lang="ja-JP" altLang="en-US" dirty="0"/>
              <a:t>して来ていただくために</a:t>
            </a:r>
            <a:r>
              <a:rPr lang="ja-JP" altLang="en-US" dirty="0" smtClean="0"/>
              <a:t>、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あなた</a:t>
            </a:r>
            <a:r>
              <a:rPr lang="ja-JP" altLang="en-US" dirty="0"/>
              <a:t>の仕事になるものを探してくれませんか。</a:t>
            </a:r>
          </a:p>
          <a:p>
            <a:pPr marL="0" indent="0">
              <a:buNone/>
            </a:pPr>
            <a:r>
              <a:rPr lang="ja-JP" altLang="en-US" dirty="0" smtClean="0"/>
              <a:t>・</a:t>
            </a:r>
            <a:r>
              <a:rPr lang="ja-JP" altLang="en-US" dirty="0"/>
              <a:t>地域のプレーヤーと繋がって協働いただければ理想です</a:t>
            </a:r>
            <a:r>
              <a:rPr lang="ja-JP" altLang="en-US" dirty="0" smtClean="0"/>
              <a:t>。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　　　　　　　　　　水産資源活用・アウトドアレジャー拠点</a:t>
            </a:r>
            <a:r>
              <a:rPr lang="en-US" altLang="ja-JP" dirty="0" smtClean="0"/>
              <a:t>…</a:t>
            </a: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　　　　　　　　　　　　新温泉町・湯村温泉での活動の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　　　　　　　　　　　　核になる人材確保へ</a:t>
            </a: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ja-JP" altLang="en-US" dirty="0"/>
          </a:p>
        </p:txBody>
      </p:sp>
      <p:sp>
        <p:nvSpPr>
          <p:cNvPr id="4" name="タイトル 1"/>
          <p:cNvSpPr>
            <a:spLocks noGrp="1"/>
          </p:cNvSpPr>
          <p:nvPr>
            <p:ph type="title"/>
          </p:nvPr>
        </p:nvSpPr>
        <p:spPr>
          <a:xfrm>
            <a:off x="457200" y="418654"/>
            <a:ext cx="7467600" cy="706090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新温泉町課題解決型ワーケーション</a:t>
            </a:r>
            <a:r>
              <a:rPr lang="en-US" altLang="ja-JP" dirty="0" smtClean="0">
                <a:solidFill>
                  <a:srgbClr val="FF0000"/>
                </a:solidFill>
              </a:rPr>
              <a:t/>
            </a:r>
            <a:br>
              <a:rPr lang="en-US" altLang="ja-JP" dirty="0" smtClean="0">
                <a:solidFill>
                  <a:srgbClr val="FF0000"/>
                </a:solidFill>
              </a:rPr>
            </a:br>
            <a:r>
              <a:rPr lang="ja-JP" altLang="en-US" sz="2200" dirty="0" smtClean="0">
                <a:solidFill>
                  <a:srgbClr val="FF0000"/>
                </a:solidFill>
              </a:rPr>
              <a:t>（</a:t>
            </a:r>
            <a:r>
              <a:rPr lang="en-US" altLang="ja-JP" sz="2200" dirty="0" smtClean="0">
                <a:solidFill>
                  <a:srgbClr val="FF0000"/>
                </a:solidFill>
              </a:rPr>
              <a:t>R2.12</a:t>
            </a:r>
            <a:r>
              <a:rPr lang="ja-JP" altLang="en-US" sz="2200" dirty="0" smtClean="0">
                <a:solidFill>
                  <a:srgbClr val="FF0000"/>
                </a:solidFill>
              </a:rPr>
              <a:t>～</a:t>
            </a:r>
            <a:r>
              <a:rPr lang="en-US" altLang="ja-JP" sz="2200" dirty="0" smtClean="0">
                <a:solidFill>
                  <a:srgbClr val="FF0000"/>
                </a:solidFill>
              </a:rPr>
              <a:t>R3.2</a:t>
            </a:r>
            <a:r>
              <a:rPr lang="ja-JP" altLang="en-US" sz="2200" dirty="0" smtClean="0">
                <a:solidFill>
                  <a:srgbClr val="FF0000"/>
                </a:solidFill>
              </a:rPr>
              <a:t>　湯村温泉旅館料飲組合実施・観光庁補助事業）</a:t>
            </a:r>
            <a:endParaRPr kumimoji="1" lang="ja-JP" altLang="en-US" sz="2200" dirty="0">
              <a:solidFill>
                <a:srgbClr val="FF0000"/>
              </a:solidFill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xmlns="" xmlns:lc="http://schemas.openxmlformats.org/drawingml/2006/lockedCanvas" id="{4B2061BE-31C9-459A-8082-801DF1DAF6F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8642" y="4725144"/>
            <a:ext cx="2413198" cy="1582345"/>
          </a:xfrm>
          <a:prstGeom prst="rect">
            <a:avLst/>
          </a:prstGeom>
        </p:spPr>
      </p:pic>
      <p:sp>
        <p:nvSpPr>
          <p:cNvPr id="6" name="タイトル 1"/>
          <p:cNvSpPr txBox="1">
            <a:spLocks/>
          </p:cNvSpPr>
          <p:nvPr/>
        </p:nvSpPr>
        <p:spPr>
          <a:xfrm>
            <a:off x="718642" y="5877272"/>
            <a:ext cx="7467600" cy="706090"/>
          </a:xfrm>
          <a:prstGeom prst="rect">
            <a:avLst/>
          </a:prstGeom>
        </p:spPr>
        <p:txBody>
          <a:bodyPr vert="horz" anchor="b">
            <a:normAutofit fontScale="975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1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sz="1200" dirty="0">
                <a:solidFill>
                  <a:schemeClr val="tx1"/>
                </a:solidFill>
              </a:rPr>
              <a:t>オンラインでの活動報告会の様子</a:t>
            </a:r>
            <a:endParaRPr lang="ja-JP" altLang="en-US" sz="2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951229"/>
      </p:ext>
    </p:extLst>
  </p:cSld>
  <p:clrMapOvr>
    <a:masterClrMapping/>
  </p:clrMapOvr>
  <p:transition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結果は</a:t>
            </a:r>
            <a:r>
              <a:rPr kumimoji="1" lang="en-US" altLang="ja-JP" dirty="0" smtClean="0">
                <a:solidFill>
                  <a:srgbClr val="FF0000"/>
                </a:solidFill>
              </a:rPr>
              <a:t>…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4" name="Google Shape;188;p9"/>
          <p:cNvPicPr preferRelativeResize="0">
            <a:picLocks noGrp="1"/>
          </p:cNvPicPr>
          <p:nvPr>
            <p:ph sz="quarter" idx="1"/>
          </p:nvPr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052736"/>
            <a:ext cx="8352928" cy="532859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357877"/>
      </p:ext>
    </p:extLst>
  </p:cSld>
  <p:clrMapOvr>
    <a:masterClrMapping/>
  </p:clrMapOvr>
  <p:transition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78098"/>
          </a:xfrm>
        </p:spPr>
        <p:txBody>
          <a:bodyPr/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アンケート結果（参加者による）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4" name="Google Shape;187;p9"/>
          <p:cNvPicPr preferRelativeResize="0">
            <a:picLocks noGrp="1"/>
          </p:cNvPicPr>
          <p:nvPr>
            <p:ph sz="quarter" idx="1"/>
          </p:nvPr>
        </p:nvPicPr>
        <p:blipFill rotWithShape="1">
          <a:blip r:embed="rId2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5536" y="1124744"/>
            <a:ext cx="8352928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13853178"/>
      </p:ext>
    </p:extLst>
  </p:cSld>
  <p:clrMapOvr>
    <a:masterClrMapping/>
  </p:clrMapOvr>
  <p:transition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ja-JP" altLang="en-US" dirty="0">
                <a:solidFill>
                  <a:srgbClr val="FF0000"/>
                </a:solidFill>
              </a:rPr>
              <a:t>ワーケーション誘致へのアプローチ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525658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ワーケーションしやすい環境が整った温泉地です。どうぞいらっしゃい！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→会社が認めない、家族が認めない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lang="en-US" altLang="ja-JP" dirty="0" smtClean="0"/>
              <a:t>※</a:t>
            </a:r>
            <a:r>
              <a:rPr lang="ja-JP" altLang="en-US" dirty="0" smtClean="0"/>
              <a:t>バケーション</a:t>
            </a:r>
            <a:r>
              <a:rPr lang="en-US" altLang="ja-JP" dirty="0" smtClean="0"/>
              <a:t>×</a:t>
            </a:r>
            <a:r>
              <a:rPr lang="ja-JP" altLang="en-US" dirty="0" smtClean="0"/>
              <a:t>ワークなら一流温泉地は可能か？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  <a:p>
            <a:pPr marL="0" indent="0">
              <a:buNone/>
            </a:pPr>
            <a:r>
              <a:rPr lang="ja-JP" altLang="en-US" dirty="0" smtClean="0"/>
              <a:t>ワーカーが来る口実を作ってあげたい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・経済的・社会的・健康的動機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水産資源・アウトドア・不動産→複業・二拠点</a:t>
            </a:r>
            <a:r>
              <a:rPr lang="en-US" altLang="ja-JP" dirty="0" smtClean="0"/>
              <a:t>…</a:t>
            </a: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r>
              <a:rPr lang="ja-JP" altLang="en-US" dirty="0"/>
              <a:t>地域課題</a:t>
            </a:r>
            <a:r>
              <a:rPr lang="ja-JP" altLang="en-US" dirty="0" smtClean="0"/>
              <a:t>解決（地元プレーヤー不足）、</a:t>
            </a:r>
            <a:r>
              <a:rPr lang="ja-JP" altLang="en-US" dirty="0"/>
              <a:t>自然保護、</a:t>
            </a:r>
            <a:r>
              <a:rPr lang="en-US" altLang="ja-JP" dirty="0"/>
              <a:t>CSR</a:t>
            </a:r>
          </a:p>
          <a:p>
            <a:pPr marL="0" indent="0">
              <a:buNone/>
            </a:pPr>
            <a:r>
              <a:rPr lang="ja-JP" altLang="en-US" dirty="0" smtClean="0"/>
              <a:t>　　　最終的には来訪者同士の交流が資源化されれば◎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・プラス、地域の「ヒト」　　</a:t>
            </a: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　　地域の機運醸成　外部視点での地域評価（Ｒ２：飲食店３店舗開業）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協働→シビックプライド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ワーカーの「ふるさと感」</a:t>
            </a:r>
            <a:r>
              <a:rPr lang="ja-JP" altLang="en-US" dirty="0" err="1" smtClean="0"/>
              <a:t>づ</a:t>
            </a:r>
            <a:r>
              <a:rPr lang="ja-JP" altLang="en-US" dirty="0" smtClean="0"/>
              <a:t>くり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Ｒ３：ワーカーがリピートできる事業例づくり・ＳＮＳ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協働・交流の対象となる地域（住民・事業者）づくり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kumimoji="1" lang="ja-JP" altLang="en-US" dirty="0" smtClean="0">
                <a:solidFill>
                  <a:srgbClr val="FF0000"/>
                </a:solidFill>
              </a:rPr>
              <a:t>（宿泊や定住は後からついてくる）</a:t>
            </a:r>
            <a:endParaRPr kumimoji="1" lang="en-US" altLang="ja-JP" dirty="0" smtClean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809366"/>
      </p:ext>
    </p:extLst>
  </p:cSld>
  <p:clrMapOvr>
    <a:masterClrMapping/>
  </p:clrMapOvr>
  <p:transition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 descr="Z:\i_企画課\i_福井\福井\ワーケーション\写真\カフェ98℃ (1)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3120550"/>
            <a:ext cx="5400600" cy="3434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7504" y="260649"/>
            <a:ext cx="3672408" cy="648071"/>
          </a:xfrm>
        </p:spPr>
        <p:txBody>
          <a:bodyPr>
            <a:normAutofit/>
          </a:bodyPr>
          <a:lstStyle/>
          <a:p>
            <a:pPr algn="l"/>
            <a:r>
              <a:rPr lang="ja-JP" altLang="en-US" sz="2800" dirty="0" smtClean="0">
                <a:solidFill>
                  <a:srgbClr val="FF0000"/>
                </a:solidFill>
              </a:rPr>
              <a:t>ワークスペース整備</a:t>
            </a:r>
            <a:endParaRPr kumimoji="1" lang="ja-JP" altLang="en-US" sz="2800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419872" y="2636912"/>
            <a:ext cx="8435280" cy="6294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ja-JP" altLang="en-US" dirty="0" smtClean="0"/>
              <a:t>　</a:t>
            </a:r>
            <a:endParaRPr lang="en-US" altLang="ja-JP" dirty="0" smtClean="0"/>
          </a:p>
        </p:txBody>
      </p:sp>
      <p:pic>
        <p:nvPicPr>
          <p:cNvPr id="2050" name="Picture 2" descr="Z:\i_企画課\i_福井\福井\ワーケーション\写真\ログハウスカナダメイプルセンター (3)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5222304" cy="3481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タイトル 1"/>
          <p:cNvSpPr txBox="1">
            <a:spLocks/>
          </p:cNvSpPr>
          <p:nvPr/>
        </p:nvSpPr>
        <p:spPr>
          <a:xfrm>
            <a:off x="5724128" y="3861048"/>
            <a:ext cx="3168352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dirty="0" smtClean="0"/>
              <a:t>↑　宿泊施設</a:t>
            </a:r>
            <a:endParaRPr lang="en-US" altLang="ja-JP" sz="2400" dirty="0" smtClean="0"/>
          </a:p>
          <a:p>
            <a:pPr algn="l"/>
            <a:r>
              <a:rPr lang="ja-JP" altLang="en-US" sz="2400" dirty="0" smtClean="0"/>
              <a:t>（コテージ）</a:t>
            </a:r>
            <a:endParaRPr lang="en-US" altLang="ja-JP" sz="2400" dirty="0" smtClean="0"/>
          </a:p>
          <a:p>
            <a:pPr algn="l"/>
            <a:r>
              <a:rPr lang="ja-JP" altLang="en-US" sz="2400" dirty="0"/>
              <a:t>管理棟一部</a:t>
            </a:r>
            <a:r>
              <a:rPr lang="ja-JP" altLang="en-US" sz="2400" dirty="0" smtClean="0"/>
              <a:t>改装</a:t>
            </a:r>
            <a:endParaRPr lang="en-US" altLang="ja-JP" sz="2400" dirty="0" smtClean="0"/>
          </a:p>
          <a:p>
            <a:pPr algn="l"/>
            <a:endParaRPr lang="en-US" altLang="ja-JP" sz="2400" dirty="0"/>
          </a:p>
          <a:p>
            <a:pPr algn="l"/>
            <a:endParaRPr lang="en-US" altLang="ja-JP" sz="2400" dirty="0" smtClean="0"/>
          </a:p>
          <a:p>
            <a:pPr algn="l"/>
            <a:endParaRPr lang="ja-JP" altLang="en-US" sz="2400" dirty="0"/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166514" y="1052736"/>
            <a:ext cx="3168352" cy="2592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ja-JP" altLang="en-US" sz="2400" dirty="0" smtClean="0"/>
              <a:t>採算見込み</a:t>
            </a:r>
            <a:r>
              <a:rPr lang="en-US" altLang="ja-JP" sz="2400" dirty="0" smtClean="0"/>
              <a:t>…</a:t>
            </a:r>
            <a:r>
              <a:rPr lang="ja-JP" altLang="en-US" sz="2400" dirty="0" smtClean="0"/>
              <a:t>？</a:t>
            </a:r>
            <a:endParaRPr lang="en-US" altLang="ja-JP" sz="2400" dirty="0" smtClean="0"/>
          </a:p>
          <a:p>
            <a:pPr algn="l"/>
            <a:endParaRPr lang="en-US" altLang="ja-JP" sz="2400" dirty="0"/>
          </a:p>
          <a:p>
            <a:pPr algn="l"/>
            <a:r>
              <a:rPr lang="ja-JP" altLang="en-US" sz="2400" dirty="0" smtClean="0"/>
              <a:t>カフェの一部改装　</a:t>
            </a:r>
            <a:endParaRPr lang="en-US" altLang="ja-JP" sz="2400" dirty="0" smtClean="0"/>
          </a:p>
          <a:p>
            <a:pPr algn="l"/>
            <a:r>
              <a:rPr lang="ja-JP" altLang="en-US" sz="2400" dirty="0" smtClean="0"/>
              <a:t>↓</a:t>
            </a:r>
            <a:endParaRPr lang="en-US" altLang="ja-JP" sz="2400" dirty="0" smtClean="0"/>
          </a:p>
        </p:txBody>
      </p:sp>
    </p:spTree>
    <p:extLst>
      <p:ext uri="{BB962C8B-B14F-4D97-AF65-F5344CB8AC3E}">
        <p14:creationId xmlns:p14="http://schemas.microsoft.com/office/powerpoint/2010/main" val="3457598110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4789" y="1772816"/>
            <a:ext cx="8214749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/>
          <a:lstStyle/>
          <a:p>
            <a:r>
              <a:rPr lang="ja-JP" altLang="en-US" sz="2700" b="1" dirty="0" smtClean="0">
                <a:solidFill>
                  <a:srgbClr val="FF0000"/>
                </a:solidFill>
              </a:rPr>
              <a:t>町の位置</a:t>
            </a:r>
            <a:endParaRPr kumimoji="1" lang="ja-JP" altLang="en-US" dirty="0"/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169941"/>
              </p:ext>
            </p:extLst>
          </p:nvPr>
        </p:nvGraphicFramePr>
        <p:xfrm>
          <a:off x="467544" y="980728"/>
          <a:ext cx="3456384" cy="2582416"/>
        </p:xfrm>
        <a:graphic>
          <a:graphicData uri="http://schemas.openxmlformats.org/drawingml/2006/table">
            <a:tbl>
              <a:tblPr firstRow="1" bandRow="1"/>
              <a:tblGrid>
                <a:gridCol w="8640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76808">
                <a:tc gridSpan="4"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ANA</a:t>
                      </a:r>
                      <a:r>
                        <a:rPr kumimoji="1" lang="ja-JP" altLang="en-US" sz="1400" dirty="0" smtClean="0"/>
                        <a:t>　羽田～鳥取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</a:tr>
              <a:tr h="376808"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羽田発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鳥取着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鳥取発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羽田着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6:40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7:55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7:05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8:15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9:15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10:35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8:40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9:55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13:05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14:25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11:15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12:30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16:40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18:00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15:10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16:25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19:15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20:35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18:40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19:55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272200">
                <a:tc gridSpan="4">
                  <a:txBody>
                    <a:bodyPr/>
                    <a:lstStyle/>
                    <a:p>
                      <a:pPr algn="r"/>
                      <a:r>
                        <a:rPr kumimoji="1" lang="en-US" altLang="ja-JP" sz="1400" dirty="0" smtClean="0">
                          <a:solidFill>
                            <a:srgbClr val="FF0000"/>
                          </a:solidFill>
                        </a:rPr>
                        <a:t>R2.10</a:t>
                      </a:r>
                      <a:r>
                        <a:rPr kumimoji="1" lang="ja-JP" altLang="en-US" sz="1400" dirty="0" smtClean="0">
                          <a:solidFill>
                            <a:srgbClr val="FF0000"/>
                          </a:solidFill>
                        </a:rPr>
                        <a:t>時刻表</a:t>
                      </a:r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cxnSp>
        <p:nvCxnSpPr>
          <p:cNvPr id="6" name="直線矢印コネクタ 5"/>
          <p:cNvCxnSpPr>
            <a:endCxn id="2053" idx="1"/>
          </p:cNvCxnSpPr>
          <p:nvPr/>
        </p:nvCxnSpPr>
        <p:spPr>
          <a:xfrm flipV="1">
            <a:off x="3203848" y="4005064"/>
            <a:ext cx="3444611" cy="466680"/>
          </a:xfrm>
          <a:prstGeom prst="straightConnector1">
            <a:avLst/>
          </a:prstGeom>
          <a:ln w="50800">
            <a:prstDash val="sysDash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4211960" y="1916832"/>
            <a:ext cx="2268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600" dirty="0" smtClean="0">
                <a:solidFill>
                  <a:srgbClr val="FF0000"/>
                </a:solidFill>
              </a:rPr>
              <a:t>38</a:t>
            </a:r>
            <a:r>
              <a:rPr kumimoji="1" lang="ja-JP" altLang="en-US" sz="3600" dirty="0" smtClean="0">
                <a:solidFill>
                  <a:srgbClr val="FF0000"/>
                </a:solidFill>
              </a:rPr>
              <a:t>㎞ </a:t>
            </a:r>
            <a:r>
              <a:rPr kumimoji="1" lang="en-US" altLang="ja-JP" sz="3600" dirty="0" smtClean="0">
                <a:solidFill>
                  <a:srgbClr val="FF0000"/>
                </a:solidFill>
              </a:rPr>
              <a:t>45</a:t>
            </a:r>
            <a:r>
              <a:rPr kumimoji="1" lang="ja-JP" altLang="en-US" sz="3600" dirty="0" smtClean="0">
                <a:solidFill>
                  <a:srgbClr val="FF0000"/>
                </a:solidFill>
              </a:rPr>
              <a:t>分</a:t>
            </a:r>
            <a:endParaRPr kumimoji="1" lang="ja-JP" altLang="en-US" sz="3600" dirty="0">
              <a:solidFill>
                <a:srgbClr val="FF0000"/>
              </a:solidFill>
            </a:endParaRPr>
          </a:p>
        </p:txBody>
      </p:sp>
      <p:graphicFrame>
        <p:nvGraphicFramePr>
          <p:cNvPr id="10" name="表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0781098"/>
              </p:ext>
            </p:extLst>
          </p:nvPr>
        </p:nvGraphicFramePr>
        <p:xfrm>
          <a:off x="5218824" y="4941168"/>
          <a:ext cx="3456384" cy="1363216"/>
        </p:xfrm>
        <a:graphic>
          <a:graphicData uri="http://schemas.openxmlformats.org/drawingml/2006/table">
            <a:tbl>
              <a:tblPr firstRow="1" bandRow="1"/>
              <a:tblGrid>
                <a:gridCol w="864096"/>
                <a:gridCol w="864096"/>
                <a:gridCol w="864096"/>
                <a:gridCol w="864096"/>
              </a:tblGrid>
              <a:tr h="376808">
                <a:tc gridSpan="4"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全但バス　湯村温泉～大阪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 sz="1400" dirty="0"/>
                    </a:p>
                  </a:txBody>
                  <a:tcPr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AFEAFF"/>
                    </a:solidFill>
                  </a:tcPr>
                </a:tc>
              </a:tr>
              <a:tr h="376808"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湯村発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大阪着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大阪発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ja-JP" altLang="en-US" sz="1400" dirty="0" smtClean="0"/>
                        <a:t>湯村着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/>
                    </a:solidFill>
                  </a:tcPr>
                </a:tc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6:40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9:52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12:20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15:19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40000"/>
                      </a:srgbClr>
                    </a:solidFill>
                  </a:tcPr>
                </a:tc>
              </a:tr>
              <a:tr h="272200"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10:30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>
                          <a:solidFill>
                            <a:schemeClr val="tx1"/>
                          </a:solidFill>
                        </a:rPr>
                        <a:t>13:32</a:t>
                      </a:r>
                      <a:endParaRPr kumimoji="1" lang="ja-JP" alt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17:20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457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914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371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18288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2860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27432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2004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3657600" algn="l" rtl="0" eaLnBrk="1" latinLnBrk="0" hangingPunct="1">
                        <a:defRPr kumimoji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r>
                        <a:rPr kumimoji="1" lang="en-US" altLang="ja-JP" sz="1400" dirty="0" smtClean="0"/>
                        <a:t>20:48</a:t>
                      </a:r>
                      <a:endParaRPr kumimoji="1" lang="ja-JP" altLang="en-US" sz="1400" dirty="0"/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tint val="20000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dirty="0"/>
              <a:t>　</a:t>
            </a:r>
            <a:endParaRPr kumimoji="1" lang="ja-JP" altLang="en-US" dirty="0"/>
          </a:p>
        </p:txBody>
      </p:sp>
      <p:sp>
        <p:nvSpPr>
          <p:cNvPr id="13" name="テキスト ボックス 12"/>
          <p:cNvSpPr txBox="1"/>
          <p:nvPr/>
        </p:nvSpPr>
        <p:spPr>
          <a:xfrm>
            <a:off x="1187624" y="3712273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b="1" dirty="0" smtClean="0">
                <a:solidFill>
                  <a:srgbClr val="FF0000"/>
                </a:solidFill>
              </a:rPr>
              <a:t>鳥取コナン空港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6269294" y="4271689"/>
            <a:ext cx="12961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b="1" dirty="0">
                <a:solidFill>
                  <a:srgbClr val="FF0000"/>
                </a:solidFill>
              </a:rPr>
              <a:t>湯村温泉</a:t>
            </a:r>
            <a:endParaRPr kumimoji="1" lang="ja-JP" altLang="en-US" sz="2400" b="1" dirty="0">
              <a:solidFill>
                <a:srgbClr val="FF0000"/>
              </a:solidFill>
            </a:endParaRPr>
          </a:p>
        </p:txBody>
      </p:sp>
      <p:pic>
        <p:nvPicPr>
          <p:cNvPr id="2053" name="Picture 5" descr="https://illustimage.com/photo/dl/310.png?2016070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8459" y="3645024"/>
            <a:ext cx="720080" cy="720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1310\AppData\Local\Microsoft\Windows\INetCache\IE\WDAEIRBL\sozai_cman_jp_20210510210718.pn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82801" y="4112383"/>
            <a:ext cx="740097" cy="7187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9615341"/>
      </p:ext>
    </p:extLst>
  </p:cSld>
  <p:clrMapOvr>
    <a:masterClrMapping/>
  </p:clrMapOvr>
  <p:transition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l"/>
            <a:r>
              <a:rPr lang="ja-JP" altLang="en-US" dirty="0" smtClean="0">
                <a:solidFill>
                  <a:srgbClr val="FF0000"/>
                </a:solidFill>
              </a:rPr>
              <a:t>地元の高３生にお話ししました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18457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コロナ禍、テレワークの進行で地域は変わっていきます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　テレワークできる！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都会で得た技術を活かして、新温泉町でも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やりがいある、高収入の仕事ができて幸せ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　温泉健康生活できる！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子供の頃と同じように、遊んで汗かいたら温泉に行く、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足湯に入る、タケノコ採ってきて荒湯で茹でて幸せ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　人と繋がれる！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東京の人も、大阪の人も、</a:t>
            </a:r>
            <a:r>
              <a:rPr lang="ja-JP" altLang="en-US" dirty="0"/>
              <a:t>大勢</a:t>
            </a:r>
            <a:r>
              <a:rPr lang="ja-JP" altLang="en-US" dirty="0" smtClean="0"/>
              <a:t>来て、半分住んでる。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都会の人と繋がり、都会と同じ情報が手に入る幸せ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>
                <a:solidFill>
                  <a:srgbClr val="FF0000"/>
                </a:solidFill>
              </a:rPr>
              <a:t>　地元に</a:t>
            </a:r>
            <a:r>
              <a:rPr lang="ja-JP" altLang="en-US" dirty="0">
                <a:solidFill>
                  <a:srgbClr val="FF0000"/>
                </a:solidFill>
              </a:rPr>
              <a:t>自信が</a:t>
            </a:r>
            <a:r>
              <a:rPr lang="ja-JP" altLang="en-US" dirty="0" smtClean="0">
                <a:solidFill>
                  <a:srgbClr val="FF0000"/>
                </a:solidFill>
              </a:rPr>
              <a:t>持てる！</a:t>
            </a:r>
            <a:endParaRPr lang="en-US" altLang="ja-JP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つまらない町だと思ってたけど、よそから来た人たちに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褒められて初めて気づく価値。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 algn="ctr">
              <a:buNone/>
            </a:pPr>
            <a:r>
              <a:rPr lang="ja-JP" altLang="en-US" dirty="0">
                <a:solidFill>
                  <a:srgbClr val="0000FF"/>
                </a:solidFill>
              </a:rPr>
              <a:t>将来</a:t>
            </a:r>
            <a:r>
              <a:rPr lang="ja-JP" altLang="en-US" dirty="0" smtClean="0">
                <a:solidFill>
                  <a:srgbClr val="0000FF"/>
                </a:solidFill>
              </a:rPr>
              <a:t>はＵターンして一緒にまちづくりを！</a:t>
            </a:r>
            <a:endParaRPr lang="en-US" altLang="ja-JP" dirty="0" smtClean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11823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977770"/>
            <a:ext cx="3672408" cy="5331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 fontScale="90000"/>
          </a:bodyPr>
          <a:lstStyle/>
          <a:p>
            <a:r>
              <a:rPr lang="ja-JP" altLang="en-US" sz="2700" b="1" dirty="0">
                <a:solidFill>
                  <a:srgbClr val="FF0000"/>
                </a:solidFill>
              </a:rPr>
              <a:t>新温泉町</a:t>
            </a:r>
            <a:r>
              <a:rPr lang="ja-JP" altLang="en-US" sz="2700" b="1" dirty="0" smtClean="0">
                <a:solidFill>
                  <a:srgbClr val="FF0000"/>
                </a:solidFill>
              </a:rPr>
              <a:t>の概要　　資源はあるが担い手がいない</a:t>
            </a:r>
            <a:endParaRPr kumimoji="1" lang="ja-JP" altLang="en-US" dirty="0"/>
          </a:p>
        </p:txBody>
      </p:sp>
      <p:cxnSp>
        <p:nvCxnSpPr>
          <p:cNvPr id="6" name="直線矢印コネクタ 5"/>
          <p:cNvCxnSpPr/>
          <p:nvPr/>
        </p:nvCxnSpPr>
        <p:spPr>
          <a:xfrm>
            <a:off x="2339752" y="5877272"/>
            <a:ext cx="2448272" cy="0"/>
          </a:xfrm>
          <a:prstGeom prst="straightConnector1">
            <a:avLst/>
          </a:prstGeom>
          <a:ln w="50800">
            <a:solidFill>
              <a:srgbClr val="FF0000"/>
            </a:solidFill>
            <a:prstDash val="sysDot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4839155" y="5646439"/>
            <a:ext cx="323527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標高</a:t>
            </a:r>
            <a:r>
              <a:rPr lang="en-US" altLang="ja-JP" sz="2400" dirty="0" smtClean="0">
                <a:solidFill>
                  <a:srgbClr val="FF0000"/>
                </a:solidFill>
              </a:rPr>
              <a:t>1,000</a:t>
            </a:r>
            <a:r>
              <a:rPr lang="ja-JP" altLang="en-US" sz="2400" dirty="0" smtClean="0">
                <a:solidFill>
                  <a:srgbClr val="FF0000"/>
                </a:solidFill>
              </a:rPr>
              <a:t>以上の山岳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cxnSp>
        <p:nvCxnSpPr>
          <p:cNvPr id="12" name="直線矢印コネクタ 11"/>
          <p:cNvCxnSpPr/>
          <p:nvPr/>
        </p:nvCxnSpPr>
        <p:spPr>
          <a:xfrm>
            <a:off x="1835696" y="2132856"/>
            <a:ext cx="2952328" cy="1137319"/>
          </a:xfrm>
          <a:prstGeom prst="straightConnector1">
            <a:avLst/>
          </a:prstGeom>
          <a:ln w="50800">
            <a:solidFill>
              <a:srgbClr val="FF0000"/>
            </a:solidFill>
            <a:prstDash val="sysDot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テキスト ボックス 12"/>
          <p:cNvSpPr txBox="1"/>
          <p:nvPr/>
        </p:nvSpPr>
        <p:spPr>
          <a:xfrm>
            <a:off x="4873473" y="4845059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ブナ林・高原・滝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cxnSp>
        <p:nvCxnSpPr>
          <p:cNvPr id="14" name="直線矢印コネクタ 13"/>
          <p:cNvCxnSpPr/>
          <p:nvPr/>
        </p:nvCxnSpPr>
        <p:spPr>
          <a:xfrm>
            <a:off x="3419872" y="4437112"/>
            <a:ext cx="1368152" cy="0"/>
          </a:xfrm>
          <a:prstGeom prst="straightConnector1">
            <a:avLst/>
          </a:prstGeom>
          <a:ln w="50800">
            <a:solidFill>
              <a:srgbClr val="FF0000"/>
            </a:solidFill>
            <a:prstDash val="sysDot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テキスト ボックス 15"/>
          <p:cNvSpPr txBox="1"/>
          <p:nvPr/>
        </p:nvSpPr>
        <p:spPr>
          <a:xfrm>
            <a:off x="4873472" y="4206279"/>
            <a:ext cx="21467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但馬牛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4355976" y="836712"/>
            <a:ext cx="417646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/>
              <a:t>人口　</a:t>
            </a:r>
            <a:r>
              <a:rPr kumimoji="1" lang="en-US" altLang="ja-JP" sz="2000" dirty="0" smtClean="0"/>
              <a:t>14,010</a:t>
            </a:r>
            <a:r>
              <a:rPr kumimoji="1" lang="ja-JP" altLang="en-US" sz="2000" dirty="0" smtClean="0"/>
              <a:t>人（</a:t>
            </a:r>
            <a:r>
              <a:rPr kumimoji="1" lang="en-US" altLang="ja-JP" sz="2000" dirty="0" smtClean="0"/>
              <a:t>R2.11</a:t>
            </a:r>
            <a:r>
              <a:rPr kumimoji="1" lang="ja-JP" altLang="en-US" sz="2000" dirty="0" smtClean="0"/>
              <a:t>）</a:t>
            </a:r>
            <a:endParaRPr kumimoji="1" lang="en-US" altLang="ja-JP" sz="2000" dirty="0" smtClean="0"/>
          </a:p>
          <a:p>
            <a:r>
              <a:rPr lang="ja-JP" altLang="en-US" sz="2000" dirty="0"/>
              <a:t>　</a:t>
            </a:r>
            <a:r>
              <a:rPr lang="en-US" altLang="ja-JP" sz="2000" dirty="0" smtClean="0"/>
              <a:t>H30 </a:t>
            </a:r>
            <a:r>
              <a:rPr lang="ja-JP" altLang="en-US" sz="2000" dirty="0" smtClean="0"/>
              <a:t>出生 </a:t>
            </a:r>
            <a:r>
              <a:rPr lang="en-US" altLang="ja-JP" sz="2000" dirty="0" smtClean="0"/>
              <a:t>67</a:t>
            </a:r>
            <a:r>
              <a:rPr lang="ja-JP" altLang="en-US" sz="2000" dirty="0" smtClean="0"/>
              <a:t>　死亡</a:t>
            </a:r>
            <a:r>
              <a:rPr lang="en-US" altLang="ja-JP" sz="2000" dirty="0" smtClean="0"/>
              <a:t>263</a:t>
            </a:r>
            <a:r>
              <a:rPr lang="ja-JP" altLang="en-US" sz="2000" dirty="0" smtClean="0"/>
              <a:t>　</a:t>
            </a:r>
            <a:r>
              <a:rPr lang="en-US" altLang="ja-JP" sz="2000" dirty="0" smtClean="0"/>
              <a:t>196</a:t>
            </a:r>
            <a:r>
              <a:rPr lang="ja-JP" altLang="en-US" sz="2000" dirty="0" smtClean="0"/>
              <a:t>人減</a:t>
            </a:r>
            <a:endParaRPr lang="en-US" altLang="ja-JP" sz="2000" dirty="0" smtClean="0"/>
          </a:p>
          <a:p>
            <a:r>
              <a:rPr kumimoji="1" lang="ja-JP" altLang="en-US" sz="2000" dirty="0"/>
              <a:t>　</a:t>
            </a:r>
            <a:r>
              <a:rPr kumimoji="1" lang="ja-JP" altLang="en-US" sz="2000" dirty="0" smtClean="0"/>
              <a:t>　　転入</a:t>
            </a:r>
            <a:r>
              <a:rPr kumimoji="1" lang="en-US" altLang="ja-JP" sz="2000" dirty="0" smtClean="0"/>
              <a:t>264</a:t>
            </a:r>
            <a:r>
              <a:rPr kumimoji="1" lang="ja-JP" altLang="en-US" sz="2000" dirty="0" smtClean="0"/>
              <a:t>　転出</a:t>
            </a:r>
            <a:r>
              <a:rPr kumimoji="1" lang="en-US" altLang="ja-JP" sz="2000" dirty="0" smtClean="0"/>
              <a:t>334</a:t>
            </a:r>
            <a:r>
              <a:rPr kumimoji="1" lang="ja-JP" altLang="en-US" sz="2000" dirty="0" smtClean="0"/>
              <a:t>　</a:t>
            </a:r>
            <a:r>
              <a:rPr kumimoji="1" lang="en-US" altLang="ja-JP" sz="2000" dirty="0" smtClean="0"/>
              <a:t>70</a:t>
            </a:r>
            <a:r>
              <a:rPr kumimoji="1" lang="ja-JP" altLang="en-US" sz="2000" dirty="0" smtClean="0"/>
              <a:t>人減</a:t>
            </a:r>
            <a:endParaRPr kumimoji="1" lang="en-US" altLang="ja-JP" sz="2000" dirty="0" smtClean="0"/>
          </a:p>
          <a:p>
            <a:r>
              <a:rPr lang="ja-JP" altLang="en-US" sz="2000" dirty="0" smtClean="0"/>
              <a:t>面積　</a:t>
            </a:r>
            <a:r>
              <a:rPr lang="en-US" altLang="ja-JP" sz="2000" dirty="0" smtClean="0"/>
              <a:t>241</a:t>
            </a:r>
            <a:r>
              <a:rPr lang="ja-JP" altLang="en-US" sz="2000" dirty="0" smtClean="0"/>
              <a:t>㎢</a:t>
            </a:r>
            <a:endParaRPr lang="en-US" altLang="ja-JP" sz="2000" dirty="0" smtClean="0"/>
          </a:p>
          <a:p>
            <a:r>
              <a:rPr kumimoji="1" lang="ja-JP" altLang="en-US" sz="2000" dirty="0"/>
              <a:t>町内</a:t>
            </a:r>
            <a:r>
              <a:rPr kumimoji="1" lang="ja-JP" altLang="en-US" sz="2000" dirty="0" smtClean="0"/>
              <a:t>総生産　</a:t>
            </a:r>
            <a:r>
              <a:rPr kumimoji="1" lang="en-US" altLang="ja-JP" sz="2000" dirty="0" smtClean="0"/>
              <a:t>416</a:t>
            </a:r>
            <a:r>
              <a:rPr kumimoji="1" lang="ja-JP" altLang="en-US" sz="2000" dirty="0" smtClean="0"/>
              <a:t>億円</a:t>
            </a:r>
            <a:endParaRPr kumimoji="1" lang="en-US" altLang="ja-JP" sz="2000" dirty="0" smtClean="0"/>
          </a:p>
          <a:p>
            <a:r>
              <a:rPr lang="ja-JP" altLang="en-US" sz="2000" dirty="0"/>
              <a:t>　</a:t>
            </a:r>
            <a:r>
              <a:rPr lang="ja-JP" altLang="en-US" sz="2000" dirty="0" smtClean="0"/>
              <a:t>　　水産業</a:t>
            </a:r>
            <a:r>
              <a:rPr lang="en-US" altLang="ja-JP" sz="2000" dirty="0"/>
              <a:t>33</a:t>
            </a:r>
            <a:r>
              <a:rPr lang="ja-JP" altLang="en-US" sz="2000" dirty="0" smtClean="0"/>
              <a:t>億　宿泊飲食</a:t>
            </a:r>
            <a:r>
              <a:rPr lang="en-US" altLang="ja-JP" sz="2000" dirty="0" smtClean="0"/>
              <a:t>24</a:t>
            </a:r>
            <a:r>
              <a:rPr lang="ja-JP" altLang="en-US" sz="2000" dirty="0" smtClean="0"/>
              <a:t>億</a:t>
            </a:r>
            <a:endParaRPr kumimoji="1" lang="ja-JP" altLang="en-US" sz="2000" dirty="0"/>
          </a:p>
        </p:txBody>
      </p:sp>
      <p:sp>
        <p:nvSpPr>
          <p:cNvPr id="17" name="円/楕円 16"/>
          <p:cNvSpPr/>
          <p:nvPr/>
        </p:nvSpPr>
        <p:spPr>
          <a:xfrm>
            <a:off x="1619672" y="3645024"/>
            <a:ext cx="1800200" cy="1200035"/>
          </a:xfrm>
          <a:prstGeom prst="ellipse">
            <a:avLst/>
          </a:prstGeom>
          <a:noFill/>
          <a:ln w="5080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20" name="直線矢印コネクタ 19"/>
          <p:cNvCxnSpPr/>
          <p:nvPr/>
        </p:nvCxnSpPr>
        <p:spPr>
          <a:xfrm>
            <a:off x="2540286" y="3429000"/>
            <a:ext cx="2247738" cy="418055"/>
          </a:xfrm>
          <a:prstGeom prst="straightConnector1">
            <a:avLst/>
          </a:prstGeom>
          <a:ln w="50800">
            <a:solidFill>
              <a:srgbClr val="FF0000"/>
            </a:solidFill>
            <a:prstDash val="sysDot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矢印コネクタ 21"/>
          <p:cNvCxnSpPr/>
          <p:nvPr/>
        </p:nvCxnSpPr>
        <p:spPr>
          <a:xfrm>
            <a:off x="2204120" y="5165576"/>
            <a:ext cx="2583904" cy="0"/>
          </a:xfrm>
          <a:prstGeom prst="straightConnector1">
            <a:avLst/>
          </a:prstGeom>
          <a:ln w="50800">
            <a:solidFill>
              <a:srgbClr val="FF0000"/>
            </a:solidFill>
            <a:prstDash val="sysDot"/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テキスト ボックス 30"/>
          <p:cNvSpPr txBox="1"/>
          <p:nvPr/>
        </p:nvSpPr>
        <p:spPr>
          <a:xfrm>
            <a:off x="4886551" y="3039343"/>
            <a:ext cx="35283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</a:rPr>
              <a:t>浜坂漁港・諸寄漁港</a:t>
            </a:r>
            <a:endParaRPr lang="en-US" altLang="ja-JP" sz="2400" dirty="0" smtClean="0">
              <a:solidFill>
                <a:srgbClr val="FF0000"/>
              </a:solidFill>
            </a:endParaRPr>
          </a:p>
        </p:txBody>
      </p:sp>
      <p:sp>
        <p:nvSpPr>
          <p:cNvPr id="33" name="テキスト ボックス 32"/>
          <p:cNvSpPr txBox="1"/>
          <p:nvPr/>
        </p:nvSpPr>
        <p:spPr>
          <a:xfrm>
            <a:off x="4886550" y="3616223"/>
            <a:ext cx="17641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湯村温泉</a:t>
            </a:r>
            <a:endParaRPr lang="en-US" altLang="ja-JP" sz="2400" dirty="0" smtClean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043608" y="2694111"/>
            <a:ext cx="1764196" cy="461665"/>
          </a:xfrm>
          <a:prstGeom prst="rect">
            <a:avLst/>
          </a:prstGeom>
          <a:solidFill>
            <a:srgbClr val="8EDF57">
              <a:alpha val="25000"/>
            </a:srgbClr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 smtClean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七釜温泉</a:t>
            </a:r>
            <a:endParaRPr lang="en-US" altLang="ja-JP" sz="2400" dirty="0" smtClean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575556" y="2273389"/>
            <a:ext cx="1764196" cy="461665"/>
          </a:xfrm>
          <a:prstGeom prst="rect">
            <a:avLst/>
          </a:prstGeom>
          <a:solidFill>
            <a:srgbClr val="8EDF57">
              <a:alpha val="25000"/>
            </a:srgbClr>
          </a:solidFill>
        </p:spPr>
        <p:txBody>
          <a:bodyPr wrap="square" rtlCol="0">
            <a:spAutoFit/>
          </a:bodyPr>
          <a:lstStyle/>
          <a:p>
            <a:r>
              <a:rPr lang="ja-JP" altLang="en-US" sz="2400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浜坂</a:t>
            </a:r>
            <a:r>
              <a:rPr lang="ja-JP" altLang="en-US" sz="2400" dirty="0" smtClean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温泉</a:t>
            </a:r>
            <a:endParaRPr lang="en-US" altLang="ja-JP" sz="2400" dirty="0" smtClean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95282186"/>
      </p:ext>
    </p:extLst>
  </p:cSld>
  <p:clrMapOvr>
    <a:masterClrMapping/>
  </p:clrMapOvr>
  <p:transition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16632"/>
            <a:ext cx="9144000" cy="6831357"/>
          </a:xfrm>
          <a:prstGeom prst="rect">
            <a:avLst/>
          </a:prstGeom>
        </p:spPr>
      </p:pic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591349" y="490724"/>
            <a:ext cx="7992888" cy="1930163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ja-JP" altLang="en-US" dirty="0" smtClean="0"/>
              <a:t>　</a:t>
            </a:r>
            <a:endParaRPr kumimoji="1" lang="ja-JP" altLang="en-US" dirty="0"/>
          </a:p>
        </p:txBody>
      </p:sp>
      <p:sp>
        <p:nvSpPr>
          <p:cNvPr id="5" name="タイトル 1"/>
          <p:cNvSpPr txBox="1">
            <a:spLocks/>
          </p:cNvSpPr>
          <p:nvPr/>
        </p:nvSpPr>
        <p:spPr>
          <a:xfrm>
            <a:off x="0" y="4922891"/>
            <a:ext cx="7992888" cy="19301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ja-JP" altLang="en-US" sz="4000" dirty="0">
              <a:solidFill>
                <a:srgbClr val="FFFF00"/>
              </a:solidFill>
            </a:endParaRPr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95947222"/>
              </p:ext>
            </p:extLst>
          </p:nvPr>
        </p:nvGraphicFramePr>
        <p:xfrm>
          <a:off x="5724128" y="110764"/>
          <a:ext cx="3373660" cy="5901357"/>
        </p:xfrm>
        <a:graphic>
          <a:graphicData uri="http://schemas.openxmlformats.org/drawingml/2006/table">
            <a:tbl>
              <a:tblPr/>
              <a:tblGrid>
                <a:gridCol w="1276990"/>
                <a:gridCol w="2096670"/>
              </a:tblGrid>
              <a:tr h="663233">
                <a:tc gridSpan="2">
                  <a:txBody>
                    <a:bodyPr/>
                    <a:lstStyle/>
                    <a:p>
                      <a:pPr algn="ctr"/>
                      <a:r>
                        <a:rPr lang="ja-JP" altLang="en-US" sz="4400" dirty="0" smtClean="0">
                          <a:solidFill>
                            <a:srgbClr val="FF0000"/>
                          </a:solidFill>
                          <a:effectLst/>
                          <a:latin typeface="HGP創英角ｺﾞｼｯｸUB" panose="020B0900000000000000" pitchFamily="50" charset="-128"/>
                          <a:ea typeface="HGP創英角ｺﾞｼｯｸUB" panose="020B0900000000000000" pitchFamily="50" charset="-128"/>
                        </a:rPr>
                        <a:t>湯村温泉</a:t>
                      </a:r>
                      <a:endParaRPr lang="en-US" altLang="ja-JP" sz="4400" dirty="0" smtClean="0">
                        <a:solidFill>
                          <a:srgbClr val="FF0000"/>
                        </a:solidFill>
                        <a:effectLst/>
                        <a:latin typeface="HGP創英角ｺﾞｼｯｸUB" panose="020B0900000000000000" pitchFamily="50" charset="-128"/>
                        <a:ea typeface="HGP創英角ｺﾞｼｯｸUB" panose="020B0900000000000000" pitchFamily="50" charset="-128"/>
                      </a:endParaRPr>
                    </a:p>
                    <a:p>
                      <a:pPr algn="ctr"/>
                      <a:r>
                        <a:rPr lang="ja-JP" altLang="en-US" sz="2400" dirty="0" smtClean="0">
                          <a:solidFill>
                            <a:srgbClr val="FF0000"/>
                          </a:solidFill>
                          <a:effectLst/>
                        </a:rPr>
                        <a:t>（荒湯源泉）</a:t>
                      </a:r>
                      <a:endParaRPr lang="ja-JP" altLang="en-US" sz="1600" dirty="0">
                        <a:solidFill>
                          <a:srgbClr val="FF0000"/>
                        </a:solidFill>
                        <a:effectLst/>
                      </a:endParaRP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en-US" altLang="ja-JP" sz="1600" dirty="0">
                        <a:solidFill>
                          <a:srgbClr val="FF0000"/>
                        </a:solidFill>
                      </a:endParaRP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633042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rgbClr val="FF0000"/>
                          </a:solidFill>
                          <a:effectLst/>
                        </a:rPr>
                        <a:t>泉温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2000" dirty="0">
                          <a:solidFill>
                            <a:srgbClr val="FF0000"/>
                          </a:solidFill>
                        </a:rPr>
                        <a:t>100.1</a:t>
                      </a:r>
                      <a:r>
                        <a:rPr lang="en-US" altLang="ja-JP" sz="2000" dirty="0" smtClean="0">
                          <a:solidFill>
                            <a:srgbClr val="FF0000"/>
                          </a:solidFill>
                        </a:rPr>
                        <a:t>℃</a:t>
                      </a:r>
                      <a:endParaRPr lang="en-US" altLang="ja-JP" sz="2000" dirty="0">
                        <a:solidFill>
                          <a:srgbClr val="FF0000"/>
                        </a:solidFill>
                      </a:endParaRP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557159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rgbClr val="FF0000"/>
                          </a:solidFill>
                          <a:effectLst/>
                        </a:rPr>
                        <a:t>湧出量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測定不能</a:t>
                      </a:r>
                      <a:br>
                        <a:rPr lang="zh-TW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（自然湧出）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696449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 dirty="0">
                          <a:solidFill>
                            <a:srgbClr val="FF0000"/>
                          </a:solidFill>
                          <a:effectLst/>
                        </a:rPr>
                        <a:t>知覚的</a:t>
                      </a:r>
                    </a:p>
                    <a:p>
                      <a:pPr algn="ctr"/>
                      <a:r>
                        <a:rPr lang="ja-JP" altLang="en-US" sz="2000" dirty="0">
                          <a:solidFill>
                            <a:srgbClr val="FF0000"/>
                          </a:solidFill>
                          <a:effectLst/>
                        </a:rPr>
                        <a:t>試験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無色、澄明</a:t>
                      </a:r>
                      <a:br>
                        <a:rPr lang="zh-TW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zh-TW" altLang="en-US" sz="2000" dirty="0">
                          <a:solidFill>
                            <a:srgbClr val="FF0000"/>
                          </a:solidFill>
                        </a:rPr>
                        <a:t>無味、無臭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248935">
                <a:tc>
                  <a:txBody>
                    <a:bodyPr/>
                    <a:lstStyle/>
                    <a:p>
                      <a:pPr algn="ctr"/>
                      <a:r>
                        <a:rPr lang="en-US" sz="2000">
                          <a:solidFill>
                            <a:srgbClr val="FF0000"/>
                          </a:solidFill>
                          <a:effectLst/>
                        </a:rPr>
                        <a:t>ｐＨ</a:t>
                      </a:r>
                      <a:r>
                        <a:rPr lang="ja-JP" altLang="en-US" sz="2000">
                          <a:solidFill>
                            <a:srgbClr val="FF0000"/>
                          </a:solidFill>
                          <a:effectLst/>
                        </a:rPr>
                        <a:t>値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altLang="ja-JP" sz="2000" dirty="0">
                          <a:solidFill>
                            <a:srgbClr val="FF0000"/>
                          </a:solidFill>
                        </a:rPr>
                        <a:t>7.58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447514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>
                          <a:solidFill>
                            <a:srgbClr val="FF0000"/>
                          </a:solidFill>
                          <a:effectLst/>
                        </a:rPr>
                        <a:t>成分総計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solidFill>
                            <a:srgbClr val="FF0000"/>
                          </a:solidFill>
                        </a:rPr>
                        <a:t>1.095ｇ／ｋｇ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  <a:tr h="1711020">
                <a:tc>
                  <a:txBody>
                    <a:bodyPr/>
                    <a:lstStyle/>
                    <a:p>
                      <a:pPr algn="ctr"/>
                      <a:r>
                        <a:rPr lang="ja-JP" altLang="en-US" sz="2000">
                          <a:solidFill>
                            <a:srgbClr val="FF0000"/>
                          </a:solidFill>
                          <a:effectLst/>
                        </a:rPr>
                        <a:t>泉質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ナトリウムー</a:t>
                      </a:r>
                      <a:br>
                        <a:rPr lang="ja-JP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塩化物</a:t>
                      </a:r>
                      <a:r>
                        <a:rPr lang="ja-JP" altLang="en-US" sz="2000" dirty="0" smtClean="0">
                          <a:solidFill>
                            <a:srgbClr val="FF0000"/>
                          </a:solidFill>
                        </a:rPr>
                        <a:t>・硫酸塩</a:t>
                      </a: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・</a:t>
                      </a:r>
                      <a:br>
                        <a:rPr lang="ja-JP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炭酸水素塩泉</a:t>
                      </a:r>
                      <a:br>
                        <a:rPr lang="ja-JP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/>
                      </a:r>
                      <a:br>
                        <a:rPr lang="ja-JP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（</a:t>
                      </a:r>
                      <a:r>
                        <a:rPr lang="ja-JP" altLang="en-US" sz="2000" dirty="0" smtClean="0">
                          <a:solidFill>
                            <a:srgbClr val="FF0000"/>
                          </a:solidFill>
                        </a:rPr>
                        <a:t>低張性　弱アルカリ性　高温泉</a:t>
                      </a: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）</a:t>
                      </a:r>
                      <a:br>
                        <a:rPr lang="ja-JP" altLang="en-US" sz="2000" dirty="0">
                          <a:solidFill>
                            <a:srgbClr val="FF0000"/>
                          </a:solidFill>
                        </a:rPr>
                      </a:br>
                      <a:r>
                        <a:rPr lang="ja-JP" altLang="en-US" sz="2000" dirty="0">
                          <a:solidFill>
                            <a:srgbClr val="FF0000"/>
                          </a:solidFill>
                        </a:rPr>
                        <a:t> </a:t>
                      </a:r>
                    </a:p>
                  </a:txBody>
                  <a:tcPr marL="5004" marR="5004" marT="5004" marB="5004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gradFill>
                      <a:gsLst>
                        <a:gs pos="0">
                          <a:schemeClr val="accent1">
                            <a:tint val="66000"/>
                            <a:satMod val="160000"/>
                          </a:schemeClr>
                        </a:gs>
                        <a:gs pos="49000">
                          <a:schemeClr val="accent1">
                            <a:tint val="44500"/>
                            <a:satMod val="160000"/>
                            <a:alpha val="26000"/>
                          </a:schemeClr>
                        </a:gs>
                        <a:gs pos="100000">
                          <a:schemeClr val="accent1">
                            <a:tint val="23500"/>
                            <a:satMod val="160000"/>
                          </a:schemeClr>
                        </a:gs>
                      </a:gsLst>
                      <a:lin ang="5400000" scaled="0"/>
                    </a:gra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55800154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ja-JP" altLang="en-US" dirty="0">
                <a:solidFill>
                  <a:srgbClr val="FF0000"/>
                </a:solidFill>
              </a:rPr>
              <a:t>来訪者</a:t>
            </a:r>
            <a:r>
              <a:rPr kumimoji="1" lang="ja-JP" altLang="en-US" dirty="0" smtClean="0">
                <a:solidFill>
                  <a:srgbClr val="FF0000"/>
                </a:solidFill>
              </a:rPr>
              <a:t>の動向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・宿泊客数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・再訪意向調査（リピーター率）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神戸</a:t>
            </a:r>
            <a:r>
              <a:rPr lang="en-US" altLang="ja-JP" dirty="0" smtClean="0"/>
              <a:t>59</a:t>
            </a:r>
            <a:r>
              <a:rPr lang="ja-JP" altLang="en-US" dirty="0" smtClean="0"/>
              <a:t>％　姫路</a:t>
            </a:r>
            <a:r>
              <a:rPr lang="en-US" altLang="ja-JP" dirty="0" smtClean="0"/>
              <a:t>37</a:t>
            </a:r>
            <a:r>
              <a:rPr lang="ja-JP" altLang="en-US" dirty="0" smtClean="0"/>
              <a:t>％　淡路島</a:t>
            </a:r>
            <a:r>
              <a:rPr lang="en-US" altLang="ja-JP" dirty="0" smtClean="0"/>
              <a:t>28</a:t>
            </a:r>
            <a:r>
              <a:rPr lang="ja-JP" altLang="en-US" dirty="0" smtClean="0"/>
              <a:t>％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有馬</a:t>
            </a:r>
            <a:r>
              <a:rPr lang="en-US" altLang="ja-JP" dirty="0" smtClean="0"/>
              <a:t>22</a:t>
            </a:r>
            <a:r>
              <a:rPr lang="ja-JP" altLang="en-US" dirty="0" smtClean="0"/>
              <a:t>％　城崎</a:t>
            </a:r>
            <a:r>
              <a:rPr lang="en-US" altLang="ja-JP" dirty="0" smtClean="0"/>
              <a:t>18</a:t>
            </a:r>
            <a:r>
              <a:rPr lang="ja-JP" altLang="en-US" dirty="0" smtClean="0"/>
              <a:t>％　</a:t>
            </a:r>
            <a:r>
              <a:rPr lang="ja-JP" altLang="en-US" dirty="0" smtClean="0">
                <a:solidFill>
                  <a:srgbClr val="FF0000"/>
                </a:solidFill>
              </a:rPr>
              <a:t>湯村</a:t>
            </a:r>
            <a:r>
              <a:rPr lang="en-US" altLang="ja-JP" dirty="0" smtClean="0">
                <a:solidFill>
                  <a:srgbClr val="FF0000"/>
                </a:solidFill>
              </a:rPr>
              <a:t>8</a:t>
            </a:r>
            <a:r>
              <a:rPr lang="ja-JP" altLang="en-US" dirty="0" smtClean="0">
                <a:solidFill>
                  <a:srgbClr val="FF0000"/>
                </a:solidFill>
              </a:rPr>
              <a:t>％</a:t>
            </a:r>
            <a:endParaRPr lang="en-US" altLang="ja-JP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ja-JP" altLang="en-US" sz="1800" dirty="0" smtClean="0"/>
              <a:t> </a:t>
            </a:r>
            <a:r>
              <a:rPr lang="ja-JP" altLang="en-US" sz="1800" dirty="0"/>
              <a:t>（出典）</a:t>
            </a:r>
            <a:r>
              <a:rPr lang="en-US" altLang="ja-JP" sz="1800" dirty="0"/>
              <a:t>JTB</a:t>
            </a:r>
            <a:r>
              <a:rPr lang="ja-JP" altLang="en-US" sz="1800" dirty="0"/>
              <a:t>「</a:t>
            </a:r>
            <a:r>
              <a:rPr lang="en-US" altLang="ja-JP" sz="1800" dirty="0"/>
              <a:t>JTB </a:t>
            </a:r>
            <a:r>
              <a:rPr lang="ja-JP" altLang="en-US" sz="1800" dirty="0"/>
              <a:t>地域パワーインデックス調査</a:t>
            </a:r>
            <a:r>
              <a:rPr lang="en-US" altLang="ja-JP" sz="1800" dirty="0"/>
              <a:t>2017</a:t>
            </a:r>
            <a:r>
              <a:rPr lang="ja-JP" altLang="en-US" sz="1800" dirty="0" smtClean="0"/>
              <a:t>」</a:t>
            </a:r>
            <a:endParaRPr lang="en-US" altLang="ja-JP" sz="1800" dirty="0" smtClean="0"/>
          </a:p>
          <a:p>
            <a:pPr marL="0" indent="0">
              <a:buNone/>
            </a:pPr>
            <a:r>
              <a:rPr lang="en-US" altLang="ja-JP" sz="1800" dirty="0" smtClean="0"/>
              <a:t>※</a:t>
            </a:r>
            <a:r>
              <a:rPr lang="ja-JP" altLang="en-US" sz="1800" dirty="0" smtClean="0"/>
              <a:t>満足度は他の観光地と大きく変わらない。</a:t>
            </a:r>
            <a:endParaRPr lang="en-US" altLang="ja-JP" sz="1800" dirty="0" smtClean="0"/>
          </a:p>
          <a:p>
            <a:pPr marL="0" indent="0">
              <a:buNone/>
            </a:pPr>
            <a:r>
              <a:rPr lang="ja-JP" altLang="en-US" sz="1800" dirty="0"/>
              <a:t>　</a:t>
            </a:r>
            <a:r>
              <a:rPr lang="ja-JP" altLang="en-US" sz="1800" dirty="0" smtClean="0"/>
              <a:t>１回で「見尽くした」　←　物見遊山メイン？</a:t>
            </a:r>
            <a:endParaRPr lang="en-US" altLang="ja-JP" sz="1800" dirty="0" smtClean="0"/>
          </a:p>
          <a:p>
            <a:pPr marL="0" indent="0">
              <a:buNone/>
            </a:pPr>
            <a:endParaRPr lang="en-US" altLang="ja-JP" sz="1800" dirty="0" smtClean="0"/>
          </a:p>
          <a:p>
            <a:pPr marL="0" indent="0">
              <a:buNone/>
            </a:pPr>
            <a:r>
              <a:rPr lang="ja-JP" altLang="en-US" dirty="0" smtClean="0"/>
              <a:t>・荒湯時間別来場者（平均）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kumimoji="1" lang="en-US" altLang="ja-JP" dirty="0" smtClean="0"/>
          </a:p>
        </p:txBody>
      </p:sp>
      <p:graphicFrame>
        <p:nvGraphicFramePr>
          <p:cNvPr id="4" name="表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608120"/>
              </p:ext>
            </p:extLst>
          </p:nvPr>
        </p:nvGraphicFramePr>
        <p:xfrm>
          <a:off x="539552" y="1700808"/>
          <a:ext cx="7200803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72211"/>
                <a:gridCol w="576064"/>
                <a:gridCol w="504056"/>
                <a:gridCol w="648072"/>
                <a:gridCol w="504056"/>
                <a:gridCol w="648072"/>
                <a:gridCol w="720080"/>
                <a:gridCol w="504056"/>
                <a:gridCol w="648072"/>
                <a:gridCol w="576064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年度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H14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H23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H24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R1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R2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600" dirty="0" smtClean="0"/>
                        <a:t>宿泊客数（万人）</a:t>
                      </a:r>
                      <a:endParaRPr kumimoji="1" lang="ja-JP" alt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33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～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～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21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～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6664590"/>
              </p:ext>
            </p:extLst>
          </p:nvPr>
        </p:nvGraphicFramePr>
        <p:xfrm>
          <a:off x="611560" y="5229200"/>
          <a:ext cx="6096002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4182"/>
                <a:gridCol w="554182"/>
                <a:gridCol w="554182"/>
                <a:gridCol w="554182"/>
                <a:gridCol w="554182"/>
                <a:gridCol w="554182"/>
                <a:gridCol w="554182"/>
                <a:gridCol w="554182"/>
                <a:gridCol w="554182"/>
                <a:gridCol w="554182"/>
                <a:gridCol w="554182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時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18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20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dirty="0" smtClean="0"/>
                        <a:t>22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人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74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98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122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145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96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135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169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117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113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dirty="0" smtClean="0"/>
                        <a:t>93</a:t>
                      </a:r>
                      <a:endParaRPr kumimoji="1" lang="ja-JP" altLang="en-US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2097927"/>
      </p:ext>
    </p:extLst>
  </p:cSld>
  <p:clrMapOvr>
    <a:masterClrMapping/>
  </p:clrMapOvr>
  <p:transition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おんせん天国室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altLang="ja-JP" sz="2200" dirty="0" smtClean="0"/>
          </a:p>
          <a:p>
            <a:pPr marL="0" indent="0">
              <a:buNone/>
            </a:pPr>
            <a:endParaRPr lang="en-US" altLang="ja-JP" sz="2200" dirty="0"/>
          </a:p>
          <a:p>
            <a:pPr marL="0" indent="0">
              <a:buNone/>
            </a:pPr>
            <a:endParaRPr lang="en-US" altLang="ja-JP" sz="2200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endParaRPr kumimoji="1" lang="en-US" altLang="ja-JP" dirty="0"/>
          </a:p>
        </p:txBody>
      </p:sp>
      <p:graphicFrame>
        <p:nvGraphicFramePr>
          <p:cNvPr id="6" name="表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895610"/>
              </p:ext>
            </p:extLst>
          </p:nvPr>
        </p:nvGraphicFramePr>
        <p:xfrm>
          <a:off x="539552" y="980728"/>
          <a:ext cx="7704856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"/>
                <a:gridCol w="2016224"/>
                <a:gridCol w="4968552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年度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組織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体制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H30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企画課温泉未来係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職員</a:t>
                      </a:r>
                      <a:r>
                        <a:rPr kumimoji="1" lang="en-US" altLang="ja-JP" sz="1400" dirty="0" smtClean="0"/>
                        <a:t>1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H31</a:t>
                      </a:r>
                      <a:endParaRPr kumimoji="1" lang="ja-JP" altLang="en-US" sz="140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endParaRPr kumimoji="1" lang="en-US" altLang="ja-JP" sz="1400" dirty="0" smtClean="0"/>
                    </a:p>
                    <a:p>
                      <a:pPr algn="ctr"/>
                      <a:endParaRPr kumimoji="1" lang="en-US" altLang="ja-JP" sz="1400" dirty="0" smtClean="0"/>
                    </a:p>
                    <a:p>
                      <a:pPr algn="ctr"/>
                      <a:r>
                        <a:rPr kumimoji="1" lang="ja-JP" altLang="en-US" sz="1400" dirty="0" smtClean="0"/>
                        <a:t>おんせん天国室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職員</a:t>
                      </a:r>
                      <a:r>
                        <a:rPr kumimoji="1" lang="en-US" altLang="ja-JP" sz="1400" dirty="0" smtClean="0"/>
                        <a:t>2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R2</a:t>
                      </a:r>
                      <a:endParaRPr kumimoji="1" lang="ja-JP" altLang="en-US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職員</a:t>
                      </a:r>
                      <a:r>
                        <a:rPr kumimoji="1" lang="en-US" altLang="ja-JP" sz="1400" dirty="0" smtClean="0"/>
                        <a:t>2</a:t>
                      </a:r>
                      <a:r>
                        <a:rPr kumimoji="1" lang="ja-JP" altLang="en-US" sz="1400" dirty="0" smtClean="0"/>
                        <a:t>・パート</a:t>
                      </a:r>
                      <a:r>
                        <a:rPr kumimoji="1" lang="en-US" altLang="ja-JP" sz="1400" dirty="0" smtClean="0"/>
                        <a:t>1</a:t>
                      </a:r>
                      <a:r>
                        <a:rPr kumimoji="1" lang="ja-JP" altLang="en-US" sz="1400" dirty="0" smtClean="0"/>
                        <a:t>・地域おこし協力隊</a:t>
                      </a:r>
                      <a:r>
                        <a:rPr kumimoji="1" lang="en-US" altLang="ja-JP" sz="1400" dirty="0" smtClean="0"/>
                        <a:t>3</a:t>
                      </a:r>
                      <a:r>
                        <a:rPr kumimoji="1" lang="ja-JP" altLang="en-US" sz="1400" dirty="0" smtClean="0"/>
                        <a:t>・地域おこし企業人</a:t>
                      </a:r>
                      <a:r>
                        <a:rPr kumimoji="1" lang="en-US" altLang="ja-JP" sz="1400" dirty="0" smtClean="0"/>
                        <a:t>1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R3</a:t>
                      </a:r>
                      <a:endParaRPr kumimoji="1" lang="ja-JP" altLang="en-US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職員</a:t>
                      </a:r>
                      <a:r>
                        <a:rPr kumimoji="1" lang="en-US" altLang="ja-JP" sz="1400" dirty="0" smtClean="0"/>
                        <a:t>2</a:t>
                      </a:r>
                      <a:r>
                        <a:rPr kumimoji="1" lang="ja-JP" altLang="en-US" sz="1400" dirty="0" smtClean="0"/>
                        <a:t>・パート</a:t>
                      </a:r>
                      <a:r>
                        <a:rPr kumimoji="1" lang="en-US" altLang="ja-JP" sz="1400" dirty="0" smtClean="0"/>
                        <a:t>1</a:t>
                      </a:r>
                      <a:r>
                        <a:rPr kumimoji="1" lang="ja-JP" altLang="en-US" sz="1400" dirty="0" smtClean="0"/>
                        <a:t>・地域おこし協力隊</a:t>
                      </a:r>
                      <a:r>
                        <a:rPr kumimoji="1" lang="en-US" altLang="ja-JP" sz="1400" dirty="0" smtClean="0"/>
                        <a:t>4</a:t>
                      </a:r>
                      <a:r>
                        <a:rPr kumimoji="1" lang="ja-JP" altLang="en-US" sz="1400" dirty="0" smtClean="0"/>
                        <a:t>・地域活性化起業人</a:t>
                      </a:r>
                      <a:r>
                        <a:rPr kumimoji="1" lang="en-US" altLang="ja-JP" sz="1400" dirty="0" smtClean="0"/>
                        <a:t>1</a:t>
                      </a:r>
                      <a:endParaRPr kumimoji="1" lang="ja-JP" altLang="en-US" sz="140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表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2949107"/>
              </p:ext>
            </p:extLst>
          </p:nvPr>
        </p:nvGraphicFramePr>
        <p:xfrm>
          <a:off x="539552" y="2996952"/>
          <a:ext cx="7704856" cy="357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87760"/>
                <a:gridCol w="6817096"/>
              </a:tblGrid>
              <a:tr h="370840">
                <a:tc>
                  <a:txBody>
                    <a:bodyPr/>
                    <a:lstStyle/>
                    <a:p>
                      <a:r>
                        <a:rPr kumimoji="1" lang="ja-JP" altLang="en-US" sz="1400" dirty="0" smtClean="0"/>
                        <a:t>年度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1400" dirty="0" smtClean="0"/>
                        <a:t>主な業務（予定）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H30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/>
                        <a:t>温泉活用アイデアの収集・チーム新湯治加入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554464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H31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en-US" altLang="ja-JP" sz="1400" dirty="0" smtClean="0"/>
                        <a:t>WAJ</a:t>
                      </a:r>
                      <a:r>
                        <a:rPr kumimoji="1" lang="ja-JP" altLang="en-US" sz="1400" dirty="0" smtClean="0"/>
                        <a:t>加入、日本の名湯百選、温泉総選挙</a:t>
                      </a:r>
                      <a:r>
                        <a:rPr kumimoji="1" lang="en-US" altLang="ja-JP" sz="1400" dirty="0" smtClean="0"/>
                        <a:t>2019</a:t>
                      </a:r>
                      <a:r>
                        <a:rPr kumimoji="1" lang="ja-JP" altLang="en-US" sz="1400" dirty="0" smtClean="0"/>
                        <a:t>（環境大臣賞）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湯村温泉まちづくり検討組織立ち上げ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地熱を活用した健康プログラム試行（企業人へ）・キャッシュレスお土産販売試行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640080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R2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/>
                        <a:t>まちづくり組織の自主活動開始（歴史資源や河川の活用）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まちづくり組織と協力隊によるカフェ・ワークスペース開業準備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地域おこし企業人による温泉健康プログラム開始（地元向け）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ワーケーションモニターツアー等（</a:t>
                      </a:r>
                      <a:r>
                        <a:rPr kumimoji="1" lang="en-US" altLang="ja-JP" sz="1400" dirty="0" smtClean="0"/>
                        <a:t>4</a:t>
                      </a:r>
                      <a:r>
                        <a:rPr kumimoji="1" lang="ja-JP" altLang="en-US" sz="1400" dirty="0" smtClean="0"/>
                        <a:t>事業</a:t>
                      </a:r>
                      <a:r>
                        <a:rPr kumimoji="1" lang="en-US" altLang="ja-JP" sz="1400" dirty="0" smtClean="0"/>
                        <a:t>2600</a:t>
                      </a:r>
                      <a:r>
                        <a:rPr kumimoji="1" lang="ja-JP" altLang="en-US" sz="1400" dirty="0" smtClean="0"/>
                        <a:t>万円）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町内団体によるワーケーション推進協議会設置</a:t>
                      </a:r>
                      <a:endParaRPr kumimoji="1" lang="ja-JP" altLang="en-US" sz="1400" dirty="0"/>
                    </a:p>
                  </a:txBody>
                  <a:tcPr/>
                </a:tc>
              </a:tr>
              <a:tr h="550333">
                <a:tc>
                  <a:txBody>
                    <a:bodyPr/>
                    <a:lstStyle/>
                    <a:p>
                      <a:r>
                        <a:rPr kumimoji="1" lang="en-US" altLang="ja-JP" sz="1400" dirty="0" smtClean="0"/>
                        <a:t>R3</a:t>
                      </a:r>
                      <a:endParaRPr kumimoji="1" lang="ja-JP" alt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kumimoji="1" lang="ja-JP" altLang="en-US" sz="1400" dirty="0" smtClean="0"/>
                        <a:t>カフェ・ワークスペース開業（２か所）・テレワーク交付金によるスペース拡充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コーディネーター公募・ワーカー</a:t>
                      </a:r>
                      <a:r>
                        <a:rPr kumimoji="1" lang="en-US" altLang="ja-JP" sz="1400" dirty="0" smtClean="0"/>
                        <a:t>×</a:t>
                      </a:r>
                      <a:r>
                        <a:rPr kumimoji="1" lang="ja-JP" altLang="en-US" sz="1400" dirty="0" smtClean="0"/>
                        <a:t>地域事業者連携モニター</a:t>
                      </a:r>
                      <a:endParaRPr kumimoji="1" lang="en-US" altLang="ja-JP" sz="14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400" dirty="0" smtClean="0"/>
                        <a:t>まちづくり組織による景観整備計画の細部決定・七釜温泉飲泉施設　協議→着工</a:t>
                      </a:r>
                      <a:endParaRPr kumimoji="1" lang="en-US" altLang="ja-JP" sz="1400" dirty="0" smtClean="0"/>
                    </a:p>
                    <a:p>
                      <a:pPr algn="l"/>
                      <a:r>
                        <a:rPr kumimoji="1" lang="ja-JP" altLang="en-US" sz="1400" dirty="0" smtClean="0"/>
                        <a:t>健康プログラム試験販売・オンライン化試行</a:t>
                      </a:r>
                      <a:r>
                        <a:rPr kumimoji="1" lang="en-US" altLang="ja-JP" sz="1400" dirty="0" smtClean="0"/>
                        <a:t>…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1931228"/>
      </p:ext>
    </p:extLst>
  </p:cSld>
  <p:clrMapOvr>
    <a:masterClrMapping/>
  </p:clrMapOvr>
  <p:transition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06090"/>
          </a:xfrm>
        </p:spPr>
        <p:txBody>
          <a:bodyPr/>
          <a:lstStyle/>
          <a:p>
            <a:r>
              <a:rPr lang="ja-JP" altLang="en-US" dirty="0" smtClean="0">
                <a:solidFill>
                  <a:srgbClr val="FF0000"/>
                </a:solidFill>
              </a:rPr>
              <a:t>おんせん天国を作る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quarter"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kumimoji="1" lang="ja-JP" altLang="en-US" dirty="0" smtClean="0"/>
              <a:t>天国＝皆が幸せを感じられる所（来訪者も住民も）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/>
              <a:t>必要</a:t>
            </a:r>
            <a:r>
              <a:rPr lang="ja-JP" altLang="en-US" dirty="0" smtClean="0"/>
              <a:t>要素：</a:t>
            </a:r>
            <a:r>
              <a:rPr kumimoji="1" lang="ja-JP" altLang="en-US" dirty="0" smtClean="0"/>
              <a:t>お金・健康・シビックプライド</a:t>
            </a:r>
            <a:endParaRPr kumimoji="1" lang="en-US" altLang="ja-JP" dirty="0" smtClean="0"/>
          </a:p>
          <a:p>
            <a:pPr marL="0" indent="0">
              <a:buNone/>
            </a:pP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●お金　←　来訪者の消費・生産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誘客と住民生活の両立（インフラ維持利害合致）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　観光消費も生活消費も重要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１泊２食観光　→　滞在型観光　→　短期住民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飲んで食べて　→　体験コンテンツ　→　生活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　「短期住民として生活」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仕事を持ち込む、仕事を創り出す（テレワーク・複業）</a:t>
            </a:r>
            <a:endParaRPr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住民との交流（リピート・お帰りなさい！）</a:t>
            </a:r>
            <a:endParaRPr kumimoji="1" lang="en-US" altLang="ja-JP" dirty="0" smtClean="0"/>
          </a:p>
          <a:p>
            <a:pPr marL="0" indent="0">
              <a:buNone/>
            </a:pPr>
            <a:r>
              <a:rPr kumimoji="1" lang="ja-JP" altLang="en-US" dirty="0" smtClean="0"/>
              <a:t>　　「温泉のある生活」を楽しむ</a:t>
            </a:r>
            <a:endParaRPr kumimoji="1"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 smtClean="0"/>
              <a:t>　→　ワーケーション　湯治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（将来的には二拠点居住やサテライトオフィス誘致）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endParaRPr kumimoji="1" lang="en-US" altLang="ja-JP" dirty="0" smtClean="0"/>
          </a:p>
        </p:txBody>
      </p:sp>
    </p:spTree>
    <p:extLst>
      <p:ext uri="{BB962C8B-B14F-4D97-AF65-F5344CB8AC3E}">
        <p14:creationId xmlns:p14="http://schemas.microsoft.com/office/powerpoint/2010/main" val="1878492621"/>
      </p:ext>
    </p:extLst>
  </p:cSld>
  <p:clrMapOvr>
    <a:masterClrMapping/>
  </p:clrMapOvr>
  <p:transition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82594"/>
          </a:xfrm>
        </p:spPr>
        <p:txBody>
          <a:bodyPr/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湯村温泉の歴史１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quarter" idx="1"/>
          </p:nvPr>
        </p:nvSpPr>
        <p:spPr>
          <a:xfrm>
            <a:off x="457200" y="1071546"/>
            <a:ext cx="8291264" cy="523777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ja-JP" altLang="en-US" dirty="0" smtClean="0"/>
              <a:t>・起源　伝承：慈</a:t>
            </a:r>
            <a:r>
              <a:rPr lang="ja-JP" altLang="en-US" dirty="0"/>
              <a:t>覚大師（平安時代）の指導に</a:t>
            </a:r>
            <a:r>
              <a:rPr lang="ja-JP" altLang="en-US" dirty="0" smtClean="0"/>
              <a:t>よる川替え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 smtClean="0"/>
              <a:t>　　　　物証：「</a:t>
            </a:r>
            <a:r>
              <a:rPr lang="ja-JP" altLang="en-US" dirty="0"/>
              <a:t>二方郡温泉郷</a:t>
            </a:r>
            <a:r>
              <a:rPr lang="ja-JP" altLang="en-US" dirty="0" smtClean="0"/>
              <a:t>」奈良</a:t>
            </a:r>
            <a:r>
              <a:rPr lang="ja-JP" altLang="en-US" dirty="0"/>
              <a:t>時代の</a:t>
            </a:r>
            <a:r>
              <a:rPr lang="ja-JP" altLang="en-US" dirty="0" smtClean="0"/>
              <a:t>木簡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 smtClean="0"/>
              <a:t>・江戸時代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温泉番付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　但馬</a:t>
            </a:r>
            <a:r>
              <a:rPr lang="ja-JP" altLang="en-US" dirty="0"/>
              <a:t>（但州）湯川原の</a:t>
            </a:r>
            <a:r>
              <a:rPr lang="ja-JP" altLang="en-US" dirty="0" smtClean="0"/>
              <a:t>湯</a:t>
            </a:r>
            <a:r>
              <a:rPr lang="ja-JP" altLang="en-US" dirty="0"/>
              <a:t>　西前頭</a:t>
            </a:r>
            <a:r>
              <a:rPr lang="ja-JP" altLang="en-US" dirty="0" smtClean="0"/>
              <a:t>１５枚目前後</a:t>
            </a:r>
            <a:endParaRPr lang="ja-JP" altLang="en-US" dirty="0"/>
          </a:p>
          <a:p>
            <a:pPr marL="0" indent="0">
              <a:buNone/>
            </a:pPr>
            <a:r>
              <a:rPr lang="ja-JP" altLang="en-US" dirty="0" smtClean="0"/>
              <a:t>　　　　旅館</a:t>
            </a:r>
            <a:r>
              <a:rPr lang="ja-JP" altLang="en-US" dirty="0"/>
              <a:t>～</a:t>
            </a:r>
            <a:r>
              <a:rPr lang="ja-JP" altLang="en-US" dirty="0" smtClean="0"/>
              <a:t>５・６軒　荒湯は楮・麻・綿等の加工作業の熱源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　　薬師堂（都市との交流・経済的繁栄）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/>
              <a:t>　</a:t>
            </a:r>
            <a:r>
              <a:rPr lang="ja-JP" altLang="en-US" dirty="0" smtClean="0"/>
              <a:t>　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lang="ja-JP" altLang="en-US" dirty="0"/>
          </a:p>
        </p:txBody>
      </p:sp>
      <p:pic>
        <p:nvPicPr>
          <p:cNvPr id="3074" name="Picture 2" descr="Z:\i_企画課\i_板垣\歴史・薬師堂\写真\20200409薬師堂\DSCF313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3640224"/>
            <a:ext cx="3384376" cy="25382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Z:\i_企画課\i_板垣\歴史・薬師堂\写真\天井絵全体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00000" y="3659621"/>
            <a:ext cx="4676456" cy="2631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09752365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634082"/>
          </a:xfrm>
        </p:spPr>
        <p:txBody>
          <a:bodyPr>
            <a:normAutofit/>
          </a:bodyPr>
          <a:lstStyle/>
          <a:p>
            <a:pPr algn="l"/>
            <a:r>
              <a:rPr lang="ja-JP" altLang="en-US" dirty="0" smtClean="0">
                <a:solidFill>
                  <a:srgbClr val="FF0000"/>
                </a:solidFill>
              </a:rPr>
              <a:t>湯村温泉の歴史２（二方考抄）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457200" y="980728"/>
            <a:ext cx="7715200" cy="549322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ja-JP" altLang="en-US" dirty="0" smtClean="0"/>
              <a:t>人家一七〇～一八〇戸あまり</a:t>
            </a:r>
          </a:p>
          <a:p>
            <a:pPr marL="0" indent="0">
              <a:buNone/>
            </a:pPr>
            <a:r>
              <a:rPr lang="ja-JP" altLang="en-US" dirty="0" smtClean="0"/>
              <a:t>村中に川あり　板橋をかける、橋の東十歩あまりに温泉あり</a:t>
            </a:r>
            <a:endParaRPr lang="en-US" altLang="ja-JP" dirty="0" smtClean="0"/>
          </a:p>
          <a:p>
            <a:pPr marL="0" indent="0">
              <a:buNone/>
            </a:pPr>
            <a:r>
              <a:rPr lang="ja-JP" altLang="en-US" dirty="0" smtClean="0"/>
              <a:t>浴室五・六、温熱は適宜なり　</a:t>
            </a:r>
          </a:p>
          <a:p>
            <a:pPr marL="0" indent="0">
              <a:buNone/>
            </a:pPr>
            <a:r>
              <a:rPr lang="ja-JP" altLang="en-US" dirty="0" smtClean="0"/>
              <a:t>また橋の下南に十歩あまりに湯出て熱湯特にはなはだし</a:t>
            </a:r>
          </a:p>
          <a:p>
            <a:pPr marL="0" indent="0">
              <a:buNone/>
            </a:pPr>
            <a:r>
              <a:rPr lang="ja-JP" altLang="en-US" dirty="0" smtClean="0"/>
              <a:t>村人麻草及び菽麦を蒸す　これで薪木の費いらず</a:t>
            </a:r>
          </a:p>
          <a:p>
            <a:pPr marL="0" indent="0">
              <a:buNone/>
            </a:pPr>
            <a:r>
              <a:rPr lang="ja-JP" altLang="en-US" dirty="0" smtClean="0"/>
              <a:t>疲れをいやす人四方よりきて混雑する</a:t>
            </a:r>
          </a:p>
          <a:p>
            <a:pPr marL="0" indent="0">
              <a:buNone/>
            </a:pPr>
            <a:r>
              <a:rPr lang="ja-JP" altLang="en-US" dirty="0" smtClean="0"/>
              <a:t>これより年の富凶にかかわらず村は繁盛する</a:t>
            </a: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r>
              <a:rPr lang="ja-JP" altLang="en-US" dirty="0"/>
              <a:t>郷の湯に渓流あり　沸泉まだその所に出る　</a:t>
            </a:r>
          </a:p>
          <a:p>
            <a:pPr marL="0" indent="0">
              <a:buNone/>
            </a:pPr>
            <a:r>
              <a:rPr lang="ja-JP" altLang="en-US" dirty="0"/>
              <a:t>蒸気盛んで雲海のごとし　灼熱人を襲う　</a:t>
            </a:r>
          </a:p>
          <a:p>
            <a:pPr marL="0" indent="0">
              <a:buNone/>
            </a:pPr>
            <a:r>
              <a:rPr lang="ja-JP" altLang="en-US" dirty="0"/>
              <a:t>だからその渓畔の人家</a:t>
            </a:r>
            <a:r>
              <a:rPr lang="ja-JP" altLang="en-US" dirty="0" smtClean="0"/>
              <a:t>は　冬</a:t>
            </a:r>
            <a:r>
              <a:rPr lang="ja-JP" altLang="en-US" dirty="0"/>
              <a:t>でも寝衣を用いずという　</a:t>
            </a:r>
          </a:p>
          <a:p>
            <a:pPr marL="0" indent="0">
              <a:buNone/>
            </a:pPr>
            <a:r>
              <a:rPr lang="ja-JP" altLang="en-US" dirty="0"/>
              <a:t>人々は石を積み　泉をたたえて池を</a:t>
            </a:r>
            <a:r>
              <a:rPr lang="ja-JP" altLang="en-US" dirty="0" smtClean="0"/>
              <a:t>作り　麻</a:t>
            </a:r>
            <a:r>
              <a:rPr lang="ja-JP" altLang="en-US" dirty="0"/>
              <a:t>　楮　布　綿を蒸す　</a:t>
            </a:r>
          </a:p>
          <a:p>
            <a:pPr marL="0" indent="0">
              <a:buNone/>
            </a:pPr>
            <a:r>
              <a:rPr lang="ja-JP" altLang="en-US" dirty="0"/>
              <a:t>郷人貴賤なく朝夕に浴して　汚れを知らず</a:t>
            </a:r>
          </a:p>
          <a:p>
            <a:pPr marL="0" indent="0">
              <a:buNone/>
            </a:pPr>
            <a:r>
              <a:rPr lang="ja-JP" altLang="en-US" dirty="0"/>
              <a:t>牛を引き、魚を担い、茶、ひさぎ、菓子を売る人、</a:t>
            </a:r>
          </a:p>
          <a:p>
            <a:pPr marL="0" indent="0">
              <a:buNone/>
            </a:pPr>
            <a:r>
              <a:rPr lang="ja-JP" altLang="en-US" dirty="0"/>
              <a:t>雨に風に往来する</a:t>
            </a:r>
          </a:p>
          <a:p>
            <a:pPr marL="0" indent="0">
              <a:buNone/>
            </a:pPr>
            <a:endParaRPr lang="en-US" altLang="ja-JP" dirty="0" smtClean="0"/>
          </a:p>
          <a:p>
            <a:pPr marL="0" indent="0">
              <a:buNone/>
            </a:pPr>
            <a:endParaRPr lang="en-US" altLang="ja-JP" dirty="0"/>
          </a:p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810257"/>
      </p:ext>
    </p:extLst>
  </p:cSld>
  <p:clrMapOvr>
    <a:masterClrMapping/>
  </p:clrMapOvr>
  <p:transition>
    <p:fade thruBlk="1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スパイス">
  <a:themeElements>
    <a:clrScheme name="スパイス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キュート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スパイス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3733</TotalTime>
  <Words>549</Words>
  <Application>Microsoft Office PowerPoint</Application>
  <PresentationFormat>画面に合わせる (4:3)</PresentationFormat>
  <Paragraphs>338</Paragraphs>
  <Slides>20</Slides>
  <Notes>3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20</vt:i4>
      </vt:variant>
    </vt:vector>
  </HeadingPairs>
  <TitlesOfParts>
    <vt:vector size="21" baseType="lpstr">
      <vt:lpstr>スパイス</vt:lpstr>
      <vt:lpstr>  健康と温泉フォーラム第99回月例研究会 コロナ新時代の温泉地の活性化、リモートワークとその現状を探る 　  2021.5.18　新温泉町おんせん天国室　福井崇弘</vt:lpstr>
      <vt:lpstr>町の位置</vt:lpstr>
      <vt:lpstr>新温泉町の概要　　資源はあるが担い手がいない</vt:lpstr>
      <vt:lpstr>　</vt:lpstr>
      <vt:lpstr>来訪者の動向</vt:lpstr>
      <vt:lpstr>おんせん天国室</vt:lpstr>
      <vt:lpstr>おんせん天国を作る</vt:lpstr>
      <vt:lpstr>湯村温泉の歴史１</vt:lpstr>
      <vt:lpstr>湯村温泉の歴史２（二方考抄）</vt:lpstr>
      <vt:lpstr>　</vt:lpstr>
      <vt:lpstr>　</vt:lpstr>
      <vt:lpstr>湯村温泉　歴史～生活文化</vt:lpstr>
      <vt:lpstr>昭和30年～50年の洗濯風景</vt:lpstr>
      <vt:lpstr>湯村温泉　温泉利用</vt:lpstr>
      <vt:lpstr>新温泉町課題解決型ワーケーション （R2.12～R3.2　湯村温泉旅館料飲組合実施・観光庁補助事業）</vt:lpstr>
      <vt:lpstr>結果は…</vt:lpstr>
      <vt:lpstr>アンケート結果（参加者による）</vt:lpstr>
      <vt:lpstr>ワーケーション誘致へのアプローチ</vt:lpstr>
      <vt:lpstr>ワークスペース整備</vt:lpstr>
      <vt:lpstr>地元の高３生にお話ししました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地域活性化のための仕掛け</dc:title>
  <dc:creator>asanoya</dc:creator>
  <cp:lastModifiedBy>福井崇弘</cp:lastModifiedBy>
  <cp:revision>370</cp:revision>
  <cp:lastPrinted>2019-10-02T11:13:02Z</cp:lastPrinted>
  <dcterms:created xsi:type="dcterms:W3CDTF">2007-09-21T11:56:53Z</dcterms:created>
  <dcterms:modified xsi:type="dcterms:W3CDTF">2021-05-20T08:43:15Z</dcterms:modified>
</cp:coreProperties>
</file>