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61" r:id="rId5"/>
    <p:sldId id="262" r:id="rId6"/>
  </p:sldIdLst>
  <p:sldSz cx="12192000" cy="6858000"/>
  <p:notesSz cx="6888163" cy="100203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86FEC41-F5D6-4267-90E3-2C49A79279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5E41A38A-DE69-4FB0-87D1-C020CECE9D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E7F2313-DB2B-4BEA-A368-5950645B95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BB9DA-150B-4E57-B905-9E7F879CD74C}" type="datetimeFigureOut">
              <a:rPr kumimoji="1" lang="ja-JP" altLang="en-US" smtClean="0"/>
              <a:t>2021/10/22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9CE4306-A4CB-45F9-8577-6B2E1D0D6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78CEEE6-CAF7-4037-8DE3-26141A053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61B6E-566C-49D4-ABF2-1574736D9B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17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B3E8EA9-F966-429D-9F86-02BB7F9E1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63EED73-F16E-4558-A6E0-E54207A422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E81F4C2-2539-43A4-8D51-E8C0F887B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BB9DA-150B-4E57-B905-9E7F879CD74C}" type="datetimeFigureOut">
              <a:rPr kumimoji="1" lang="ja-JP" altLang="en-US" smtClean="0"/>
              <a:t>2021/10/22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B5E6AB8-514C-487F-B172-E4D271980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F159BE5-1975-4036-BC70-28036D5CB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61B6E-566C-49D4-ABF2-1574736D9B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930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6973B493-5FE1-469B-A862-DA80D25797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2AB1E30-B220-4155-B154-FEB1016156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4DE7548-BB44-4036-8E48-9C1E319B0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BB9DA-150B-4E57-B905-9E7F879CD74C}" type="datetimeFigureOut">
              <a:rPr kumimoji="1" lang="ja-JP" altLang="en-US" smtClean="0"/>
              <a:t>2021/10/22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561BD42-FB96-4D62-82A9-09AD00E10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1359078-2FE9-4FB0-92EE-7A5FD0FD5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61B6E-566C-49D4-ABF2-1574736D9B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1297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7805CF2-A33B-40C5-9EC0-8075517E0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BBA10C3-AE28-4B5F-933B-A3CD14B1AC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252EE45-3148-4398-B368-EA3823DB3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BB9DA-150B-4E57-B905-9E7F879CD74C}" type="datetimeFigureOut">
              <a:rPr kumimoji="1" lang="ja-JP" altLang="en-US" smtClean="0"/>
              <a:t>2021/10/22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AABF1F6-FE7F-4D0B-BFDB-165F66CF4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53B7398-2F3E-436F-80AF-A4A42EA33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61B6E-566C-49D4-ABF2-1574736D9B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7533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E646B11-98BC-4584-8FAA-C0FB98337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B02A2FA-2516-49E7-95B6-17D57165BB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205F7CC-8A2F-4897-BC8A-9CDE86AD8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BB9DA-150B-4E57-B905-9E7F879CD74C}" type="datetimeFigureOut">
              <a:rPr kumimoji="1" lang="ja-JP" altLang="en-US" smtClean="0"/>
              <a:t>2021/10/22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42CFE47-9C61-4296-AA1E-84732FDCA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96B672C-AFE1-4B7A-A5F3-F5545A406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61B6E-566C-49D4-ABF2-1574736D9B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9180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30FEE53-9F59-4074-88F2-D3C42BF31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71C9DCA-A9E5-4505-A6EB-B48D27A372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D7356F4-BBAA-45AD-BBB7-4B7E84D54F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598F0EF-9732-4B70-BE72-ACD7D13AE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BB9DA-150B-4E57-B905-9E7F879CD74C}" type="datetimeFigureOut">
              <a:rPr kumimoji="1" lang="ja-JP" altLang="en-US" smtClean="0"/>
              <a:t>2021/10/22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95AB908-E2B8-4099-9D5F-7B864CF28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6F41824-DB1A-4306-B69F-624B1FB00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61B6E-566C-49D4-ABF2-1574736D9B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3329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348A104-C7BD-4250-9CD9-3955E5907D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3B36882-8B78-41F0-9C2F-3019D94403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EB01C3C-6BD4-4692-AA59-2E3BF9999D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87CF991-5D75-485B-BDAD-25DA20A13F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82C85B8D-AF36-4BE6-9C77-336C08C54E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1B84151B-EF87-461E-981A-34592B46C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BB9DA-150B-4E57-B905-9E7F879CD74C}" type="datetimeFigureOut">
              <a:rPr kumimoji="1" lang="ja-JP" altLang="en-US" smtClean="0"/>
              <a:t>2021/10/22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7B909748-ADFD-400A-B531-0AD3B64FF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4E9E0439-A57B-4B26-A635-DCDE6C51C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61B6E-566C-49D4-ABF2-1574736D9B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6325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C729202-EE89-4632-837E-CF37E0FADB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AACCFA8-5909-4E01-A240-8D47231B8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BB9DA-150B-4E57-B905-9E7F879CD74C}" type="datetimeFigureOut">
              <a:rPr kumimoji="1" lang="ja-JP" altLang="en-US" smtClean="0"/>
              <a:t>2021/10/22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C32FECB-2523-4AEF-8438-0439834E0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FE95FD2B-245F-4096-B6CD-5E8A8A4D1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61B6E-566C-49D4-ABF2-1574736D9B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6203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34683A5C-7A86-4EF3-97F1-4C55B0555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BB9DA-150B-4E57-B905-9E7F879CD74C}" type="datetimeFigureOut">
              <a:rPr kumimoji="1" lang="ja-JP" altLang="en-US" smtClean="0"/>
              <a:t>2021/10/22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E2C7A409-1DCB-41F6-8646-DF3990806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9F0F20C-A20A-4318-A4AD-90335E3DA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61B6E-566C-49D4-ABF2-1574736D9B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9582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77E5D9A-1FD0-4BF6-8102-B28E6DA11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4319D44-50BD-460E-B3C1-C3F509EF9A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3D563AD-EB6C-4C50-9006-33281E2A2C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3A374C2-7060-4354-932E-48600FFC2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BB9DA-150B-4E57-B905-9E7F879CD74C}" type="datetimeFigureOut">
              <a:rPr kumimoji="1" lang="ja-JP" altLang="en-US" smtClean="0"/>
              <a:t>2021/10/22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B4AABD8-5861-4F3D-8DDB-7B615050A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1624299-A499-4B5D-8CF5-4C6B184D6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61B6E-566C-49D4-ABF2-1574736D9B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2896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DB0DD07-84DB-4178-83C3-3F870FCFB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00475BF0-226E-4B89-8AB6-2060C084E2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E7AE2E3-07E3-4A6E-A8DF-603C4A9BE2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73E7742-3BED-4E3E-8B65-38BAA5B31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BB9DA-150B-4E57-B905-9E7F879CD74C}" type="datetimeFigureOut">
              <a:rPr kumimoji="1" lang="ja-JP" altLang="en-US" smtClean="0"/>
              <a:t>2021/10/22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5BBAA83-99E6-473B-AF32-196AFDB849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16FE680-9A29-4803-B454-2C7F2D81B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61B6E-566C-49D4-ABF2-1574736D9B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2469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74DC9E5-2AD5-437C-8D37-DBDA49934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E8F6F7A-AFB7-4B0B-9A49-164CE6B162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AAA206A-4170-40DB-A1D3-7747354E06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4BB9DA-150B-4E57-B905-9E7F879CD74C}" type="datetimeFigureOut">
              <a:rPr kumimoji="1" lang="ja-JP" altLang="en-US" smtClean="0"/>
              <a:t>2021/10/22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A9A39FA-6E09-48F6-87E0-B2E6FB64C4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E22C046-44EE-458D-AF3F-3A02CFB165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061B6E-566C-49D4-ABF2-1574736D9B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2075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C84B20D-EFF9-4212-8AF8-5E14C4148B74}"/>
              </a:ext>
            </a:extLst>
          </p:cNvPr>
          <p:cNvSpPr txBox="1"/>
          <p:nvPr/>
        </p:nvSpPr>
        <p:spPr>
          <a:xfrm>
            <a:off x="0" y="1520889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dirty="0"/>
              <a:t>NPO</a:t>
            </a:r>
            <a:r>
              <a:rPr kumimoji="1" lang="ja-JP" altLang="en-US" sz="2000" dirty="0"/>
              <a:t>法人健康と温泉フォーラム　第</a:t>
            </a:r>
            <a:r>
              <a:rPr kumimoji="1" lang="en-US" altLang="ja-JP" sz="2000" dirty="0"/>
              <a:t>100</a:t>
            </a:r>
            <a:r>
              <a:rPr lang="ja-JP" altLang="en-US" sz="2000" dirty="0"/>
              <a:t>回記念月例研究会</a:t>
            </a:r>
            <a:endParaRPr kumimoji="1" lang="ja-JP" altLang="en-US" sz="2000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BCB8352-91FA-4CE8-9D9E-EAABE528FD54}"/>
              </a:ext>
            </a:extLst>
          </p:cNvPr>
          <p:cNvSpPr txBox="1"/>
          <p:nvPr/>
        </p:nvSpPr>
        <p:spPr>
          <a:xfrm>
            <a:off x="0" y="5095879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dirty="0"/>
              <a:t>独立行政法人経済産業研究所 上席研究員</a:t>
            </a:r>
            <a:endParaRPr kumimoji="1" lang="en-US" altLang="ja-JP" sz="2000" dirty="0"/>
          </a:p>
          <a:p>
            <a:pPr algn="ctr"/>
            <a:r>
              <a:rPr lang="en-US" altLang="ja-JP" sz="2000" dirty="0"/>
              <a:t>NPO</a:t>
            </a:r>
            <a:r>
              <a:rPr lang="ja-JP" altLang="en-US" sz="2000" dirty="0"/>
              <a:t>法人健康と温泉フォーラム 専門委員</a:t>
            </a:r>
            <a:endParaRPr lang="en-US" altLang="ja-JP" sz="2000" dirty="0"/>
          </a:p>
          <a:p>
            <a:pPr algn="ctr"/>
            <a:r>
              <a:rPr kumimoji="1" lang="ja-JP" altLang="en-US" sz="2000" dirty="0"/>
              <a:t>関口 </a:t>
            </a:r>
            <a:r>
              <a:rPr lang="ja-JP" altLang="en-US" sz="2000" dirty="0"/>
              <a:t>陽一</a:t>
            </a:r>
            <a:endParaRPr kumimoji="1" lang="ja-JP" altLang="en-US" sz="2000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32F6F28-D98A-457E-93B1-64A6CF50A257}"/>
              </a:ext>
            </a:extLst>
          </p:cNvPr>
          <p:cNvSpPr txBox="1"/>
          <p:nvPr/>
        </p:nvSpPr>
        <p:spPr>
          <a:xfrm>
            <a:off x="0" y="2923663"/>
            <a:ext cx="121920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800" dirty="0"/>
              <a:t>提言集全体の傾向と解析まとめ</a:t>
            </a:r>
            <a:endParaRPr kumimoji="1" lang="en-US" altLang="ja-JP" sz="2800" dirty="0"/>
          </a:p>
          <a:p>
            <a:pPr algn="ctr"/>
            <a:endParaRPr lang="en-US" altLang="ja-JP" sz="1400" dirty="0"/>
          </a:p>
          <a:p>
            <a:pPr algn="ctr"/>
            <a:r>
              <a:rPr lang="ja-JP" altLang="en-US" sz="2800" dirty="0"/>
              <a:t>～ テキストマイニングから見えたこと ～</a:t>
            </a:r>
            <a:endParaRPr kumimoji="1" lang="ja-JP" altLang="en-US" sz="2800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ED71E13A-F338-4031-B219-29E86A02B4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3081" y="555698"/>
            <a:ext cx="985838" cy="671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827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7DB1DFF6-9F40-49DF-B872-17D511FE1B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0184" y="831703"/>
            <a:ext cx="3887695" cy="2774067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A95747C-D11D-4E0D-BE5F-8B05A8FCA640}"/>
              </a:ext>
            </a:extLst>
          </p:cNvPr>
          <p:cNvSpPr txBox="1"/>
          <p:nvPr/>
        </p:nvSpPr>
        <p:spPr>
          <a:xfrm>
            <a:off x="0" y="180422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/>
              <a:t>『</a:t>
            </a:r>
            <a:r>
              <a:rPr kumimoji="1" lang="ja-JP" altLang="en-US" dirty="0"/>
              <a:t>提言集</a:t>
            </a:r>
            <a:r>
              <a:rPr kumimoji="1" lang="en-US" altLang="ja-JP" dirty="0"/>
              <a:t>』</a:t>
            </a:r>
            <a:r>
              <a:rPr kumimoji="1" lang="ja-JP" altLang="en-US" dirty="0"/>
              <a:t>のテキストマイニングをしてみると </a:t>
            </a:r>
            <a:r>
              <a:rPr kumimoji="1" lang="en-US" altLang="ja-JP" dirty="0"/>
              <a:t>…</a:t>
            </a:r>
            <a:r>
              <a:rPr kumimoji="1" lang="ja-JP" altLang="en-US" dirty="0"/>
              <a:t> </a:t>
            </a:r>
            <a:r>
              <a:rPr kumimoji="1" lang="ja-JP" altLang="en-US" sz="1400" dirty="0"/>
              <a:t>ワードクラウド（テキストマイニングツール </a:t>
            </a:r>
            <a:r>
              <a:rPr kumimoji="1" lang="en-US" altLang="ja-JP" sz="1400" dirty="0"/>
              <a:t>by </a:t>
            </a:r>
            <a:r>
              <a:rPr kumimoji="1" lang="ja-JP" altLang="en-US" sz="1400" dirty="0"/>
              <a:t>ユーザーローカルを用いて作成）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729CA433-F06A-4CE8-87BC-AFDD7DE9D4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2994" y="831703"/>
            <a:ext cx="3875684" cy="2761945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D341218-AB6E-46B9-BC57-A2BC9D2069D3}"/>
              </a:ext>
            </a:extLst>
          </p:cNvPr>
          <p:cNvSpPr txBox="1"/>
          <p:nvPr/>
        </p:nvSpPr>
        <p:spPr>
          <a:xfrm>
            <a:off x="4140184" y="570491"/>
            <a:ext cx="38876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dirty="0"/>
              <a:t>行政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171100E-01D3-4542-BFB3-FA07B6176AFC}"/>
              </a:ext>
            </a:extLst>
          </p:cNvPr>
          <p:cNvSpPr txBox="1"/>
          <p:nvPr/>
        </p:nvSpPr>
        <p:spPr>
          <a:xfrm>
            <a:off x="8110983" y="528233"/>
            <a:ext cx="38876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dirty="0"/>
              <a:t>旅館</a:t>
            </a: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3C80E7BA-73F7-4F62-A2AB-90DD6DDE66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536" y="3962421"/>
            <a:ext cx="3867690" cy="2754062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338BFFE-F409-4BBA-8A70-A8A792041020}"/>
              </a:ext>
            </a:extLst>
          </p:cNvPr>
          <p:cNvSpPr txBox="1"/>
          <p:nvPr/>
        </p:nvSpPr>
        <p:spPr>
          <a:xfrm>
            <a:off x="104536" y="3654644"/>
            <a:ext cx="38876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dirty="0"/>
              <a:t>医療・保健</a:t>
            </a:r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65E89CA5-31CD-429E-BD76-391D23B7A3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0184" y="3959087"/>
            <a:ext cx="3881027" cy="2760730"/>
          </a:xfrm>
          <a:prstGeom prst="rect">
            <a:avLst/>
          </a:prstGeom>
        </p:spPr>
      </p:pic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6B8AEC4E-F22D-4ED3-9051-DEC55DCF7F10}"/>
              </a:ext>
            </a:extLst>
          </p:cNvPr>
          <p:cNvSpPr txBox="1"/>
          <p:nvPr/>
        </p:nvSpPr>
        <p:spPr>
          <a:xfrm>
            <a:off x="4120179" y="3654644"/>
            <a:ext cx="38876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dirty="0"/>
              <a:t>研究・</a:t>
            </a:r>
            <a:r>
              <a:rPr lang="ja-JP" altLang="en-US" sz="1400" dirty="0"/>
              <a:t>教育</a:t>
            </a:r>
            <a:endParaRPr kumimoji="1" lang="en-US" altLang="ja-JP" sz="1400" dirty="0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4D3DAE43-B27D-44FE-9F7B-52AF255A61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22994" y="3962421"/>
            <a:ext cx="3881027" cy="2754062"/>
          </a:xfrm>
          <a:prstGeom prst="rect">
            <a:avLst/>
          </a:prstGeom>
        </p:spPr>
      </p:pic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075E20D3-B303-4D22-B8A3-D3AE2EF3FF6F}"/>
              </a:ext>
            </a:extLst>
          </p:cNvPr>
          <p:cNvSpPr txBox="1"/>
          <p:nvPr/>
        </p:nvSpPr>
        <p:spPr>
          <a:xfrm>
            <a:off x="8129177" y="3628540"/>
            <a:ext cx="38876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dirty="0"/>
              <a:t>オピニオン・</a:t>
            </a:r>
            <a:r>
              <a:rPr lang="ja-JP" altLang="en-US" sz="1400" dirty="0"/>
              <a:t>リーダーズ</a:t>
            </a:r>
            <a:endParaRPr kumimoji="1" lang="en-US" altLang="ja-JP" sz="1400" dirty="0"/>
          </a:p>
        </p:txBody>
      </p:sp>
      <p:pic>
        <p:nvPicPr>
          <p:cNvPr id="20" name="図 19">
            <a:extLst>
              <a:ext uri="{FF2B5EF4-FFF2-40B4-BE49-F238E27FC236}">
                <a16:creationId xmlns:a16="http://schemas.microsoft.com/office/drawing/2014/main" id="{23C25B9F-2BC6-4DF6-972B-00373268587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536" y="861141"/>
            <a:ext cx="3881027" cy="2767399"/>
          </a:xfrm>
          <a:prstGeom prst="rect">
            <a:avLst/>
          </a:prstGeom>
        </p:spPr>
      </p:pic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40B65ED-7E43-4C85-9900-7D4FD932B831}"/>
              </a:ext>
            </a:extLst>
          </p:cNvPr>
          <p:cNvSpPr txBox="1"/>
          <p:nvPr/>
        </p:nvSpPr>
        <p:spPr>
          <a:xfrm>
            <a:off x="93148" y="559085"/>
            <a:ext cx="38876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400" dirty="0"/>
              <a:t>全体</a:t>
            </a:r>
            <a:endParaRPr kumimoji="1" lang="ja-JP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259914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7DB1DFF6-9F40-49DF-B872-17D511FE1B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615" y="2380586"/>
            <a:ext cx="5553850" cy="3962953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A95747C-D11D-4E0D-BE5F-8B05A8FCA640}"/>
              </a:ext>
            </a:extLst>
          </p:cNvPr>
          <p:cNvSpPr txBox="1"/>
          <p:nvPr/>
        </p:nvSpPr>
        <p:spPr>
          <a:xfrm>
            <a:off x="410547" y="2104564"/>
            <a:ext cx="54024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dirty="0"/>
              <a:t>行政</a:t>
            </a:r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BA6FA943-CD1B-44FD-9374-13BAF9AB35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3362" y="2389244"/>
            <a:ext cx="5536692" cy="3945636"/>
          </a:xfrm>
          <a:prstGeom prst="rect">
            <a:avLst/>
          </a:prstGeom>
        </p:spPr>
      </p:pic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3D7BD747-23A9-4260-917D-2EF37D367271}"/>
              </a:ext>
            </a:extLst>
          </p:cNvPr>
          <p:cNvSpPr txBox="1"/>
          <p:nvPr/>
        </p:nvSpPr>
        <p:spPr>
          <a:xfrm>
            <a:off x="6379031" y="2104564"/>
            <a:ext cx="54024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dirty="0"/>
              <a:t>旅館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14A1A62-011E-4952-B523-F02ACE93A35F}"/>
              </a:ext>
            </a:extLst>
          </p:cNvPr>
          <p:cNvSpPr txBox="1"/>
          <p:nvPr/>
        </p:nvSpPr>
        <p:spPr>
          <a:xfrm>
            <a:off x="342615" y="681149"/>
            <a:ext cx="11497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/>
              <a:t>地域は温泉地として何に取り組むのか？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5283E68-5408-4DF8-A7AB-45F9428B3CBD}"/>
              </a:ext>
            </a:extLst>
          </p:cNvPr>
          <p:cNvSpPr txBox="1"/>
          <p:nvPr/>
        </p:nvSpPr>
        <p:spPr>
          <a:xfrm>
            <a:off x="3107095" y="1263618"/>
            <a:ext cx="59529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ja-JP" altLang="en-US" sz="1600" dirty="0"/>
              <a:t>湯治と滞在が基本、健康、自然、インバウンドなどで補強</a:t>
            </a:r>
            <a:endParaRPr kumimoji="1" lang="en-US" altLang="ja-JP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ja-JP" altLang="en-US" sz="1600" dirty="0"/>
              <a:t>面的な連携も重要？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AECF11C-078B-49B2-A79A-D4D010D3ECAE}"/>
              </a:ext>
            </a:extLst>
          </p:cNvPr>
          <p:cNvSpPr/>
          <p:nvPr/>
        </p:nvSpPr>
        <p:spPr>
          <a:xfrm>
            <a:off x="1698171" y="4823928"/>
            <a:ext cx="410547" cy="233265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E5579D3-E920-44DE-9783-782F048BE57A}"/>
              </a:ext>
            </a:extLst>
          </p:cNvPr>
          <p:cNvSpPr/>
          <p:nvPr/>
        </p:nvSpPr>
        <p:spPr>
          <a:xfrm>
            <a:off x="3912636" y="4509799"/>
            <a:ext cx="410547" cy="233265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D56F6B1-2A81-43BB-8F18-1ED8E5219141}"/>
              </a:ext>
            </a:extLst>
          </p:cNvPr>
          <p:cNvSpPr/>
          <p:nvPr/>
        </p:nvSpPr>
        <p:spPr>
          <a:xfrm>
            <a:off x="8335347" y="4509799"/>
            <a:ext cx="538066" cy="290427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5C686309-6813-438A-8557-D4DC2700E992}"/>
              </a:ext>
            </a:extLst>
          </p:cNvPr>
          <p:cNvSpPr/>
          <p:nvPr/>
        </p:nvSpPr>
        <p:spPr>
          <a:xfrm>
            <a:off x="8529734" y="4851641"/>
            <a:ext cx="410547" cy="233265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E71FF7D0-5A3A-4D5B-8078-4D2F92C4262E}"/>
              </a:ext>
            </a:extLst>
          </p:cNvPr>
          <p:cNvSpPr/>
          <p:nvPr/>
        </p:nvSpPr>
        <p:spPr>
          <a:xfrm>
            <a:off x="2416628" y="3228394"/>
            <a:ext cx="410547" cy="223935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5F691B93-BDA3-44A7-AC64-7F57E5141567}"/>
              </a:ext>
            </a:extLst>
          </p:cNvPr>
          <p:cNvSpPr/>
          <p:nvPr/>
        </p:nvSpPr>
        <p:spPr>
          <a:xfrm>
            <a:off x="2855168" y="4729068"/>
            <a:ext cx="410547" cy="223935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8744314-71EB-41DA-B3C6-3C19F68F3EA5}"/>
              </a:ext>
            </a:extLst>
          </p:cNvPr>
          <p:cNvSpPr/>
          <p:nvPr/>
        </p:nvSpPr>
        <p:spPr>
          <a:xfrm>
            <a:off x="3097764" y="3329201"/>
            <a:ext cx="727788" cy="226631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5E5C677E-305C-4F32-A3D2-B0C47D37CFB0}"/>
              </a:ext>
            </a:extLst>
          </p:cNvPr>
          <p:cNvSpPr/>
          <p:nvPr/>
        </p:nvSpPr>
        <p:spPr>
          <a:xfrm>
            <a:off x="9060024" y="3788365"/>
            <a:ext cx="1175656" cy="307777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431A9017-A2D6-493B-A1A5-A9738E3DCA96}"/>
              </a:ext>
            </a:extLst>
          </p:cNvPr>
          <p:cNvSpPr/>
          <p:nvPr/>
        </p:nvSpPr>
        <p:spPr>
          <a:xfrm>
            <a:off x="10128380" y="3415077"/>
            <a:ext cx="410547" cy="233265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07273001-716A-4A37-B0AC-A48A5CF497A1}"/>
              </a:ext>
            </a:extLst>
          </p:cNvPr>
          <p:cNvSpPr/>
          <p:nvPr/>
        </p:nvSpPr>
        <p:spPr>
          <a:xfrm>
            <a:off x="4368523" y="4682135"/>
            <a:ext cx="410547" cy="223935"/>
          </a:xfrm>
          <a:prstGeom prst="rect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D03AED06-E3FD-48B4-9F66-59F92FB78597}"/>
              </a:ext>
            </a:extLst>
          </p:cNvPr>
          <p:cNvSpPr/>
          <p:nvPr/>
        </p:nvSpPr>
        <p:spPr>
          <a:xfrm>
            <a:off x="3903305" y="3596673"/>
            <a:ext cx="528735" cy="223935"/>
          </a:xfrm>
          <a:prstGeom prst="rect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35336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図 13">
            <a:extLst>
              <a:ext uri="{FF2B5EF4-FFF2-40B4-BE49-F238E27FC236}">
                <a16:creationId xmlns:a16="http://schemas.microsoft.com/office/drawing/2014/main" id="{65E89CA5-31CD-429E-BD76-391D23B7A3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268" y="2214244"/>
            <a:ext cx="5544324" cy="3943900"/>
          </a:xfrm>
          <a:prstGeom prst="rect">
            <a:avLst/>
          </a:prstGeom>
        </p:spPr>
      </p:pic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6A85605-2AF8-422B-8024-A02AC267D16E}"/>
              </a:ext>
            </a:extLst>
          </p:cNvPr>
          <p:cNvSpPr txBox="1"/>
          <p:nvPr/>
        </p:nvSpPr>
        <p:spPr>
          <a:xfrm>
            <a:off x="333268" y="1925248"/>
            <a:ext cx="55443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dirty="0"/>
              <a:t>研究・教育</a:t>
            </a:r>
          </a:p>
        </p:txBody>
      </p:sp>
      <p:pic>
        <p:nvPicPr>
          <p:cNvPr id="19" name="図 18">
            <a:extLst>
              <a:ext uri="{FF2B5EF4-FFF2-40B4-BE49-F238E27FC236}">
                <a16:creationId xmlns:a16="http://schemas.microsoft.com/office/drawing/2014/main" id="{1C1DBD2D-DAA6-4755-B27F-52B408DE8B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3514" y="2226930"/>
            <a:ext cx="5544324" cy="3934374"/>
          </a:xfrm>
          <a:prstGeom prst="rect">
            <a:avLst/>
          </a:prstGeom>
        </p:spPr>
      </p:pic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3EC882D5-7FFA-417E-802E-5D1B7C6F6C36}"/>
              </a:ext>
            </a:extLst>
          </p:cNvPr>
          <p:cNvSpPr txBox="1"/>
          <p:nvPr/>
        </p:nvSpPr>
        <p:spPr>
          <a:xfrm>
            <a:off x="6303514" y="1925247"/>
            <a:ext cx="55443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dirty="0"/>
              <a:t>オピニオン・リーダーズ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A91F5D02-775E-4C8C-8F05-1FA77F2370F5}"/>
              </a:ext>
            </a:extLst>
          </p:cNvPr>
          <p:cNvSpPr txBox="1"/>
          <p:nvPr/>
        </p:nvSpPr>
        <p:spPr>
          <a:xfrm>
            <a:off x="342615" y="681149"/>
            <a:ext cx="11497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/>
              <a:t>有識者の考えは？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B40EA968-80E3-48EE-B873-93E89163B948}"/>
              </a:ext>
            </a:extLst>
          </p:cNvPr>
          <p:cNvSpPr txBox="1"/>
          <p:nvPr/>
        </p:nvSpPr>
        <p:spPr>
          <a:xfrm>
            <a:off x="410547" y="1319604"/>
            <a:ext cx="114295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kumimoji="1" lang="ja-JP" altLang="en-US" sz="1600" dirty="0"/>
              <a:t>日本と地域の（入浴）文化、自然、体験、いのちと健康を大切に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85E5626-3382-421D-B19C-B38A62F4738C}"/>
              </a:ext>
            </a:extLst>
          </p:cNvPr>
          <p:cNvSpPr/>
          <p:nvPr/>
        </p:nvSpPr>
        <p:spPr>
          <a:xfrm>
            <a:off x="4152122" y="3153747"/>
            <a:ext cx="401217" cy="214604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33B43EC9-2627-4E4B-AE0A-F8B17D428871}"/>
              </a:ext>
            </a:extLst>
          </p:cNvPr>
          <p:cNvSpPr/>
          <p:nvPr/>
        </p:nvSpPr>
        <p:spPr>
          <a:xfrm>
            <a:off x="9874899" y="4845699"/>
            <a:ext cx="401217" cy="214604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9565BFB-A96D-4C33-8F7A-801BF896D964}"/>
              </a:ext>
            </a:extLst>
          </p:cNvPr>
          <p:cNvSpPr/>
          <p:nvPr/>
        </p:nvSpPr>
        <p:spPr>
          <a:xfrm>
            <a:off x="10304109" y="4447697"/>
            <a:ext cx="401217" cy="214604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2300119-F6B3-4091-9EE4-A9E29980E4F8}"/>
              </a:ext>
            </a:extLst>
          </p:cNvPr>
          <p:cNvSpPr/>
          <p:nvPr/>
        </p:nvSpPr>
        <p:spPr>
          <a:xfrm>
            <a:off x="10763392" y="4517675"/>
            <a:ext cx="401217" cy="214604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8F9DECE5-BD4D-465A-8FEF-BFC2A0AA6C3A}"/>
              </a:ext>
            </a:extLst>
          </p:cNvPr>
          <p:cNvSpPr/>
          <p:nvPr/>
        </p:nvSpPr>
        <p:spPr>
          <a:xfrm>
            <a:off x="1869232" y="4489682"/>
            <a:ext cx="401217" cy="214604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A2C2062-F5D1-4893-8FFB-3C2BBCD6D130}"/>
              </a:ext>
            </a:extLst>
          </p:cNvPr>
          <p:cNvSpPr/>
          <p:nvPr/>
        </p:nvSpPr>
        <p:spPr>
          <a:xfrm>
            <a:off x="9317449" y="4752389"/>
            <a:ext cx="401217" cy="214604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8654819B-7F44-4B5C-906D-33754D9EEC4B}"/>
              </a:ext>
            </a:extLst>
          </p:cNvPr>
          <p:cNvSpPr/>
          <p:nvPr/>
        </p:nvSpPr>
        <p:spPr>
          <a:xfrm>
            <a:off x="3926544" y="3377682"/>
            <a:ext cx="401217" cy="214604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57DA747F-28FC-44EC-8316-980C4F908215}"/>
              </a:ext>
            </a:extLst>
          </p:cNvPr>
          <p:cNvSpPr/>
          <p:nvPr/>
        </p:nvSpPr>
        <p:spPr>
          <a:xfrm>
            <a:off x="3864250" y="2802815"/>
            <a:ext cx="401217" cy="214604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D91DA833-0B7E-454F-AC07-C48F28F105E1}"/>
              </a:ext>
            </a:extLst>
          </p:cNvPr>
          <p:cNvSpPr/>
          <p:nvPr/>
        </p:nvSpPr>
        <p:spPr>
          <a:xfrm>
            <a:off x="8944225" y="3045412"/>
            <a:ext cx="401217" cy="214604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7CB37E04-938B-45C6-8C3C-632582B9229E}"/>
              </a:ext>
            </a:extLst>
          </p:cNvPr>
          <p:cNvSpPr/>
          <p:nvPr/>
        </p:nvSpPr>
        <p:spPr>
          <a:xfrm>
            <a:off x="8968377" y="3256383"/>
            <a:ext cx="604835" cy="233265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ABB16401-ED0D-4863-B68F-ABF481F14E8B}"/>
              </a:ext>
            </a:extLst>
          </p:cNvPr>
          <p:cNvSpPr/>
          <p:nvPr/>
        </p:nvSpPr>
        <p:spPr>
          <a:xfrm>
            <a:off x="1849503" y="3110164"/>
            <a:ext cx="401217" cy="214604"/>
          </a:xfrm>
          <a:prstGeom prst="rect">
            <a:avLst/>
          </a:prstGeom>
          <a:noFill/>
          <a:ln w="25400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B22E9516-BF3B-4967-9FA1-5562B2E6BA4A}"/>
              </a:ext>
            </a:extLst>
          </p:cNvPr>
          <p:cNvSpPr/>
          <p:nvPr/>
        </p:nvSpPr>
        <p:spPr>
          <a:xfrm>
            <a:off x="7785965" y="4331064"/>
            <a:ext cx="401217" cy="214604"/>
          </a:xfrm>
          <a:prstGeom prst="rect">
            <a:avLst/>
          </a:prstGeom>
          <a:noFill/>
          <a:ln w="25400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CCE053C0-FFDF-414F-894B-E101CE14177B}"/>
              </a:ext>
            </a:extLst>
          </p:cNvPr>
          <p:cNvSpPr/>
          <p:nvPr/>
        </p:nvSpPr>
        <p:spPr>
          <a:xfrm>
            <a:off x="9847941" y="4419704"/>
            <a:ext cx="401217" cy="214604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C39352A-C51D-439F-B392-5D7CED877F89}"/>
              </a:ext>
            </a:extLst>
          </p:cNvPr>
          <p:cNvSpPr/>
          <p:nvPr/>
        </p:nvSpPr>
        <p:spPr>
          <a:xfrm>
            <a:off x="2621902" y="4438366"/>
            <a:ext cx="466531" cy="265920"/>
          </a:xfrm>
          <a:prstGeom prst="rect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F3F77826-21BE-4FDE-BAEC-04096D7C6A24}"/>
              </a:ext>
            </a:extLst>
          </p:cNvPr>
          <p:cNvSpPr/>
          <p:nvPr/>
        </p:nvSpPr>
        <p:spPr>
          <a:xfrm>
            <a:off x="2836505" y="4161463"/>
            <a:ext cx="401217" cy="265920"/>
          </a:xfrm>
          <a:prstGeom prst="rect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62E39ECB-31D0-4A81-A0A2-5C72840DEB84}"/>
              </a:ext>
            </a:extLst>
          </p:cNvPr>
          <p:cNvSpPr/>
          <p:nvPr/>
        </p:nvSpPr>
        <p:spPr>
          <a:xfrm>
            <a:off x="9724709" y="3262709"/>
            <a:ext cx="401217" cy="214604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858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6A85605-2AF8-422B-8024-A02AC267D16E}"/>
              </a:ext>
            </a:extLst>
          </p:cNvPr>
          <p:cNvSpPr txBox="1"/>
          <p:nvPr/>
        </p:nvSpPr>
        <p:spPr>
          <a:xfrm>
            <a:off x="333268" y="1925248"/>
            <a:ext cx="55443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dirty="0"/>
              <a:t>全体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3EC882D5-7FFA-417E-802E-5D1B7C6F6C36}"/>
              </a:ext>
            </a:extLst>
          </p:cNvPr>
          <p:cNvSpPr txBox="1"/>
          <p:nvPr/>
        </p:nvSpPr>
        <p:spPr>
          <a:xfrm>
            <a:off x="6303514" y="1925247"/>
            <a:ext cx="55443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dirty="0"/>
              <a:t>医療・保健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A91F5D02-775E-4C8C-8F05-1FA77F2370F5}"/>
              </a:ext>
            </a:extLst>
          </p:cNvPr>
          <p:cNvSpPr txBox="1"/>
          <p:nvPr/>
        </p:nvSpPr>
        <p:spPr>
          <a:xfrm>
            <a:off x="342615" y="681149"/>
            <a:ext cx="11497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/>
              <a:t>医療・保健関係者への期待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B40EA968-80E3-48EE-B873-93E89163B948}"/>
              </a:ext>
            </a:extLst>
          </p:cNvPr>
          <p:cNvSpPr txBox="1"/>
          <p:nvPr/>
        </p:nvSpPr>
        <p:spPr>
          <a:xfrm>
            <a:off x="410547" y="1319604"/>
            <a:ext cx="114295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kumimoji="1" lang="ja-JP" altLang="en-US" sz="1600" dirty="0"/>
              <a:t>新型コロナウイルスの予防、感染対策、収束への貢献に加え、温泉・自然の健康への活用に向けた研究を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5D431712-F07B-4221-8D8B-082A383268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163" y="2226930"/>
            <a:ext cx="5544324" cy="3953427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2D111B9A-1E65-42E5-B60F-B179D1D72A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3461" y="2226930"/>
            <a:ext cx="5525271" cy="3934374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9B67667-B132-44AC-B6B4-8D726364E0AF}"/>
              </a:ext>
            </a:extLst>
          </p:cNvPr>
          <p:cNvSpPr/>
          <p:nvPr/>
        </p:nvSpPr>
        <p:spPr>
          <a:xfrm>
            <a:off x="4068147" y="4170784"/>
            <a:ext cx="363894" cy="205273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447E67DE-8E50-4AF1-B07B-BB6642B34C3B}"/>
              </a:ext>
            </a:extLst>
          </p:cNvPr>
          <p:cNvSpPr/>
          <p:nvPr/>
        </p:nvSpPr>
        <p:spPr>
          <a:xfrm>
            <a:off x="8391330" y="3614056"/>
            <a:ext cx="363894" cy="205273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D261B093-0D8C-4904-8311-EFDAFE507BB3}"/>
              </a:ext>
            </a:extLst>
          </p:cNvPr>
          <p:cNvSpPr/>
          <p:nvPr/>
        </p:nvSpPr>
        <p:spPr>
          <a:xfrm>
            <a:off x="3455437" y="3107792"/>
            <a:ext cx="363894" cy="205273"/>
          </a:xfrm>
          <a:prstGeom prst="rect">
            <a:avLst/>
          </a:prstGeom>
          <a:noFill/>
          <a:ln w="25400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B32C78F1-9A48-469C-98BC-CC36218E4710}"/>
              </a:ext>
            </a:extLst>
          </p:cNvPr>
          <p:cNvSpPr/>
          <p:nvPr/>
        </p:nvSpPr>
        <p:spPr>
          <a:xfrm>
            <a:off x="3931622" y="3285072"/>
            <a:ext cx="363894" cy="205273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8FABC9BE-BDCA-4DDC-AE3C-F176126955FD}"/>
              </a:ext>
            </a:extLst>
          </p:cNvPr>
          <p:cNvSpPr/>
          <p:nvPr/>
        </p:nvSpPr>
        <p:spPr>
          <a:xfrm>
            <a:off x="9560768" y="5044751"/>
            <a:ext cx="363894" cy="205273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69830328-B324-4C12-82FC-097AADEDD393}"/>
              </a:ext>
            </a:extLst>
          </p:cNvPr>
          <p:cNvSpPr/>
          <p:nvPr/>
        </p:nvSpPr>
        <p:spPr>
          <a:xfrm>
            <a:off x="7937241" y="3847005"/>
            <a:ext cx="363894" cy="205273"/>
          </a:xfrm>
          <a:prstGeom prst="rect">
            <a:avLst/>
          </a:prstGeom>
          <a:noFill/>
          <a:ln w="25400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442ADE92-9BFA-4805-9356-F2498890A405}"/>
              </a:ext>
            </a:extLst>
          </p:cNvPr>
          <p:cNvSpPr/>
          <p:nvPr/>
        </p:nvSpPr>
        <p:spPr>
          <a:xfrm>
            <a:off x="2485053" y="5016757"/>
            <a:ext cx="363894" cy="205273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64DC2C09-8AFA-4F7C-A886-1B35E1A1998A}"/>
              </a:ext>
            </a:extLst>
          </p:cNvPr>
          <p:cNvSpPr/>
          <p:nvPr/>
        </p:nvSpPr>
        <p:spPr>
          <a:xfrm>
            <a:off x="7376427" y="3679368"/>
            <a:ext cx="363894" cy="205273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562822DB-5EDF-4A4D-BBB4-FADA2C86D1BC}"/>
              </a:ext>
            </a:extLst>
          </p:cNvPr>
          <p:cNvSpPr/>
          <p:nvPr/>
        </p:nvSpPr>
        <p:spPr>
          <a:xfrm>
            <a:off x="2730766" y="3126454"/>
            <a:ext cx="363894" cy="205273"/>
          </a:xfrm>
          <a:prstGeom prst="rect">
            <a:avLst/>
          </a:prstGeom>
          <a:noFill/>
          <a:ln w="25400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A7525667-66A7-478B-B13F-09FFEA58EC5A}"/>
              </a:ext>
            </a:extLst>
          </p:cNvPr>
          <p:cNvSpPr/>
          <p:nvPr/>
        </p:nvSpPr>
        <p:spPr>
          <a:xfrm>
            <a:off x="995265" y="3558069"/>
            <a:ext cx="363894" cy="205273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425BBD36-4725-40D5-AE15-C947B47EABF6}"/>
              </a:ext>
            </a:extLst>
          </p:cNvPr>
          <p:cNvSpPr/>
          <p:nvPr/>
        </p:nvSpPr>
        <p:spPr>
          <a:xfrm>
            <a:off x="9826693" y="4513009"/>
            <a:ext cx="363894" cy="205273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9061E841-D874-468B-BB81-A32B18B61677}"/>
              </a:ext>
            </a:extLst>
          </p:cNvPr>
          <p:cNvSpPr/>
          <p:nvPr/>
        </p:nvSpPr>
        <p:spPr>
          <a:xfrm>
            <a:off x="7164175" y="4839478"/>
            <a:ext cx="363894" cy="205273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D08ED47-0815-41D0-81C9-BF3EC3643478}"/>
              </a:ext>
            </a:extLst>
          </p:cNvPr>
          <p:cNvSpPr/>
          <p:nvPr/>
        </p:nvSpPr>
        <p:spPr>
          <a:xfrm>
            <a:off x="7595118" y="4876802"/>
            <a:ext cx="415597" cy="205273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16CB6B3-81B7-43B8-9614-FDE9740E9BE9}"/>
              </a:ext>
            </a:extLst>
          </p:cNvPr>
          <p:cNvSpPr/>
          <p:nvPr/>
        </p:nvSpPr>
        <p:spPr>
          <a:xfrm>
            <a:off x="9470572" y="3265019"/>
            <a:ext cx="802432" cy="234657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02237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174</Words>
  <Application>Microsoft Office PowerPoint</Application>
  <PresentationFormat>ワイド画面</PresentationFormat>
  <Paragraphs>27</Paragraphs>
  <Slides>5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9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関口 陽一</dc:creator>
  <cp:lastModifiedBy>関口 陽一 / SEKIGUCHI Yoichi</cp:lastModifiedBy>
  <cp:revision>6</cp:revision>
  <cp:lastPrinted>2021-09-25T09:28:56Z</cp:lastPrinted>
  <dcterms:created xsi:type="dcterms:W3CDTF">2021-09-25T05:50:23Z</dcterms:created>
  <dcterms:modified xsi:type="dcterms:W3CDTF">2021-10-22T07:26:37Z</dcterms:modified>
</cp:coreProperties>
</file>