
<file path=[Content_Types].xml><?xml version="1.0" encoding="utf-8"?>
<Types xmlns="http://schemas.openxmlformats.org/package/2006/content-types">
  <Default Extension="jpeg" ContentType="image/jpe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9"/>
  </p:notesMasterIdLst>
  <p:sldIdLst>
    <p:sldId id="256" r:id="rId3"/>
    <p:sldId id="272" r:id="rId4"/>
    <p:sldId id="294" r:id="rId5"/>
    <p:sldId id="273" r:id="rId6"/>
    <p:sldId id="289" r:id="rId7"/>
    <p:sldId id="292" r:id="rId8"/>
  </p:sldIdLst>
  <p:sldSz cx="9144000" cy="6858000" type="screen4x3"/>
  <p:notesSz cx="6858000" cy="994568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326" autoAdjust="0"/>
    <p:restoredTop sz="77509" autoAdjust="0"/>
  </p:normalViewPr>
  <p:slideViewPr>
    <p:cSldViewPr>
      <p:cViewPr varScale="1">
        <p:scale>
          <a:sx n="72" d="100"/>
          <a:sy n="72" d="100"/>
        </p:scale>
        <p:origin x="1050"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77AF2338-327D-40AD-BBAF-A4EA475BD812}" type="datetimeFigureOut">
              <a:rPr kumimoji="1" lang="ja-JP" altLang="en-US" smtClean="0"/>
              <a:pPr/>
              <a:t>2021/10/23</a:t>
            </a:fld>
            <a:endParaRPr kumimoji="1" lang="ja-JP" altLang="en-US"/>
          </a:p>
        </p:txBody>
      </p:sp>
      <p:sp>
        <p:nvSpPr>
          <p:cNvPr id="4" name="スライド イメージ プレースホルダ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98AB1EF3-E2D7-462A-8E47-B3D15A2D6FD5}" type="slidenum">
              <a:rPr kumimoji="1" lang="ja-JP" altLang="en-US" smtClean="0"/>
              <a:pPr/>
              <a:t>‹#›</a:t>
            </a:fld>
            <a:endParaRPr kumimoji="1" lang="ja-JP" altLang="en-US"/>
          </a:p>
        </p:txBody>
      </p:sp>
    </p:spTree>
    <p:extLst>
      <p:ext uri="{BB962C8B-B14F-4D97-AF65-F5344CB8AC3E}">
        <p14:creationId xmlns:p14="http://schemas.microsoft.com/office/powerpoint/2010/main" val="193534535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8AB1EF3-E2D7-462A-8E47-B3D15A2D6FD5}" type="slidenum">
              <a:rPr kumimoji="1" lang="ja-JP" altLang="en-US" smtClean="0"/>
              <a:pPr/>
              <a:t>2</a:t>
            </a:fld>
            <a:endParaRPr kumimoji="1" lang="ja-JP" altLang="en-US"/>
          </a:p>
        </p:txBody>
      </p:sp>
    </p:spTree>
    <p:extLst>
      <p:ext uri="{BB962C8B-B14F-4D97-AF65-F5344CB8AC3E}">
        <p14:creationId xmlns:p14="http://schemas.microsoft.com/office/powerpoint/2010/main" val="33599311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8AB1EF3-E2D7-462A-8E47-B3D15A2D6FD5}" type="slidenum">
              <a:rPr kumimoji="1" lang="ja-JP" altLang="en-US" smtClean="0"/>
              <a:pPr/>
              <a:t>3</a:t>
            </a:fld>
            <a:endParaRPr kumimoji="1" lang="ja-JP" altLang="en-US"/>
          </a:p>
        </p:txBody>
      </p:sp>
    </p:spTree>
    <p:extLst>
      <p:ext uri="{BB962C8B-B14F-4D97-AF65-F5344CB8AC3E}">
        <p14:creationId xmlns:p14="http://schemas.microsoft.com/office/powerpoint/2010/main" val="3122513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a:t>
            </a:r>
          </a:p>
        </p:txBody>
      </p:sp>
      <p:sp>
        <p:nvSpPr>
          <p:cNvPr id="4" name="スライド番号プレースホルダー 3"/>
          <p:cNvSpPr>
            <a:spLocks noGrp="1"/>
          </p:cNvSpPr>
          <p:nvPr>
            <p:ph type="sldNum" sz="quarter" idx="10"/>
          </p:nvPr>
        </p:nvSpPr>
        <p:spPr/>
        <p:txBody>
          <a:bodyPr/>
          <a:lstStyle/>
          <a:p>
            <a:fld id="{98AB1EF3-E2D7-462A-8E47-B3D15A2D6FD5}" type="slidenum">
              <a:rPr kumimoji="1" lang="ja-JP" altLang="en-US" smtClean="0"/>
              <a:pPr/>
              <a:t>5</a:t>
            </a:fld>
            <a:endParaRPr kumimoji="1" lang="ja-JP" altLang="en-US"/>
          </a:p>
        </p:txBody>
      </p:sp>
    </p:spTree>
    <p:extLst>
      <p:ext uri="{BB962C8B-B14F-4D97-AF65-F5344CB8AC3E}">
        <p14:creationId xmlns:p14="http://schemas.microsoft.com/office/powerpoint/2010/main" val="5380493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p:bgPr>
        <a:blipFill dpi="0" rotWithShape="1">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F5F7F59D-9AC7-48FA-9786-166FEB2A30B1}" type="datetime1">
              <a:rPr kumimoji="1" lang="ja-JP" altLang="en-US" smtClean="0"/>
              <a:pPr/>
              <a:t>2021/10/23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3575120A-283E-4E99-8FA6-4990833E765E}" type="slidenum">
              <a:rPr kumimoji="1" lang="ja-JP" altLang="en-US" smtClean="0"/>
              <a:pPr/>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A8908C3B-2FBA-43EE-B8E3-464450500C46}" type="datetime1">
              <a:rPr kumimoji="1" lang="ja-JP" altLang="en-US" smtClean="0"/>
              <a:pPr/>
              <a:t>2021/10/23</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3575120A-283E-4E99-8FA6-4990833E765E}" type="slidenum">
              <a:rPr kumimoji="1" lang="ja-JP" altLang="en-US" smtClean="0"/>
              <a:pPr/>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641E361E-97E2-4678-8BE3-E4E057944BED}" type="datetime1">
              <a:rPr kumimoji="1" lang="ja-JP" altLang="en-US" smtClean="0"/>
              <a:pPr/>
              <a:t>2021/10/23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3575120A-283E-4E99-8FA6-4990833E765E}" type="slidenum">
              <a:rPr kumimoji="1" lang="ja-JP" altLang="en-US" smtClean="0"/>
              <a:pPr/>
              <a:t>‹#›</a:t>
            </a:fld>
            <a:endParaRPr kumimoji="1" lang="ja-JP"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7C9AE3C4-983E-4DE9-8388-13C413A6860F}" type="datetime1">
              <a:rPr kumimoji="1" lang="ja-JP" altLang="en-US" smtClean="0"/>
              <a:pPr/>
              <a:t>2021/10/23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3575120A-283E-4E99-8FA6-4990833E765E}" type="slidenum">
              <a:rPr kumimoji="1" lang="ja-JP" altLang="en-US" smtClean="0"/>
              <a:pPr/>
              <a:t>‹#›</a:t>
            </a:fld>
            <a:endParaRPr kumimoji="1" lang="ja-JP"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grpSp>
        <p:nvGrpSpPr>
          <p:cNvPr id="25" name="Group 24"/>
          <p:cNvGrpSpPr/>
          <p:nvPr/>
        </p:nvGrpSpPr>
        <p:grpSpPr>
          <a:xfrm>
            <a:off x="203200" y="0"/>
            <a:ext cx="3778250"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a:xfrm>
            <a:off x="7325773" y="6117336"/>
            <a:ext cx="857473" cy="365125"/>
          </a:xfrm>
        </p:spPr>
        <p:txBody>
          <a:bodyPr/>
          <a:lstStyle/>
          <a:p>
            <a:fld id="{9F914B15-92A3-4C12-AD21-D9D09F03BB64}" type="datetimeFigureOut">
              <a:rPr kumimoji="1" lang="ja-JP" altLang="en-US" smtClean="0"/>
              <a:t>2021/10/23</a:t>
            </a:fld>
            <a:endParaRPr kumimoji="1" lang="ja-JP" altLang="en-US"/>
          </a:p>
        </p:txBody>
      </p:sp>
      <p:sp>
        <p:nvSpPr>
          <p:cNvPr id="5" name="Footer Placeholder 4"/>
          <p:cNvSpPr>
            <a:spLocks noGrp="1"/>
          </p:cNvSpPr>
          <p:nvPr>
            <p:ph type="ftr" sz="quarter" idx="11"/>
          </p:nvPr>
        </p:nvSpPr>
        <p:spPr>
          <a:xfrm>
            <a:off x="3623733" y="6117336"/>
            <a:ext cx="3609438" cy="365125"/>
          </a:xfrm>
        </p:spPr>
        <p:txBody>
          <a:bodyPr/>
          <a:lstStyle/>
          <a:p>
            <a:endParaRPr kumimoji="1" lang="ja-JP" altLang="en-US"/>
          </a:p>
        </p:txBody>
      </p:sp>
      <p:sp>
        <p:nvSpPr>
          <p:cNvPr id="6" name="Slide Number Placeholder 5"/>
          <p:cNvSpPr>
            <a:spLocks noGrp="1"/>
          </p:cNvSpPr>
          <p:nvPr>
            <p:ph type="sldNum" sz="quarter" idx="12"/>
          </p:nvPr>
        </p:nvSpPr>
        <p:spPr>
          <a:xfrm>
            <a:off x="8275320" y="6117336"/>
            <a:ext cx="411480" cy="365125"/>
          </a:xfrm>
        </p:spPr>
        <p:txBody>
          <a:bodyPr/>
          <a:lstStyle/>
          <a:p>
            <a:fld id="{981D30CA-1CDB-42D1-AB4C-AD93A58E9EFF}" type="slidenum">
              <a:rPr kumimoji="1" lang="ja-JP" altLang="en-US" smtClean="0"/>
              <a:t>‹#›</a:t>
            </a:fld>
            <a:endParaRPr kumimoji="1" lang="ja-JP" altLang="en-US"/>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a14="http://schemas.microsoft.com/office/drawing/2010/main" w="9525">
                <a:solidFill>
                  <a:srgbClr val="000000"/>
                </a:solidFill>
                <a:round/>
                <a:headEnd/>
                <a:tailEnd/>
              </a14:hiddenLine>
            </a:ext>
          </a:extLst>
        </p:spPr>
      </p:sp>
    </p:spTree>
    <p:extLst>
      <p:ext uri="{BB962C8B-B14F-4D97-AF65-F5344CB8AC3E}">
        <p14:creationId xmlns:p14="http://schemas.microsoft.com/office/powerpoint/2010/main" val="27002743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ja-JP" altLang="en-US"/>
              <a:t>マスター タイトルの書式設定</a:t>
            </a:r>
            <a:endParaRPr lang="en-US" dirty="0"/>
          </a:p>
        </p:txBody>
      </p:sp>
      <p:sp>
        <p:nvSpPr>
          <p:cNvPr id="3" name="Content Placeholder 2"/>
          <p:cNvSpPr>
            <a:spLocks noGrp="1"/>
          </p:cNvSpPr>
          <p:nvPr>
            <p:ph idx="1"/>
          </p:nvPr>
        </p:nvSpPr>
        <p:spPr>
          <a:xfrm>
            <a:off x="982133" y="2667000"/>
            <a:ext cx="7704667" cy="3332816"/>
          </a:xfrm>
        </p:spPr>
        <p:txBody>
          <a:bodyPr anchor="ct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a:xfrm>
            <a:off x="7344329" y="6108173"/>
            <a:ext cx="857473" cy="365125"/>
          </a:xfrm>
        </p:spPr>
        <p:txBody>
          <a:bodyPr/>
          <a:lstStyle/>
          <a:p>
            <a:fld id="{9F914B15-92A3-4C12-AD21-D9D09F03BB64}" type="datetimeFigureOut">
              <a:rPr kumimoji="1" lang="ja-JP" altLang="en-US" smtClean="0"/>
              <a:t>2021/10/23</a:t>
            </a:fld>
            <a:endParaRPr kumimoji="1" lang="ja-JP" altLang="en-US"/>
          </a:p>
        </p:txBody>
      </p:sp>
      <p:sp>
        <p:nvSpPr>
          <p:cNvPr id="5" name="Footer Placeholder 4"/>
          <p:cNvSpPr>
            <a:spLocks noGrp="1"/>
          </p:cNvSpPr>
          <p:nvPr>
            <p:ph type="ftr" sz="quarter" idx="11"/>
          </p:nvPr>
        </p:nvSpPr>
        <p:spPr>
          <a:xfrm>
            <a:off x="1972647" y="6108173"/>
            <a:ext cx="5314517" cy="365125"/>
          </a:xfrm>
        </p:spPr>
        <p:txBody>
          <a:bodyPr/>
          <a:lstStyle/>
          <a:p>
            <a:endParaRPr kumimoji="1" lang="ja-JP" altLang="en-US"/>
          </a:p>
        </p:txBody>
      </p:sp>
      <p:sp>
        <p:nvSpPr>
          <p:cNvPr id="6" name="Slide Number Placeholder 5"/>
          <p:cNvSpPr>
            <a:spLocks noGrp="1"/>
          </p:cNvSpPr>
          <p:nvPr>
            <p:ph type="sldNum" sz="quarter" idx="12"/>
          </p:nvPr>
        </p:nvSpPr>
        <p:spPr>
          <a:xfrm>
            <a:off x="8258967" y="6108173"/>
            <a:ext cx="427833" cy="365125"/>
          </a:xfrm>
        </p:spPr>
        <p:txBody>
          <a:bodyPr/>
          <a:lstStyle/>
          <a:p>
            <a:fld id="{981D30CA-1CDB-42D1-AB4C-AD93A58E9EFF}" type="slidenum">
              <a:rPr kumimoji="1" lang="ja-JP" altLang="en-US" smtClean="0"/>
              <a:t>‹#›</a:t>
            </a:fld>
            <a:endParaRPr kumimoji="1" lang="ja-JP" altLang="en-US"/>
          </a:p>
        </p:txBody>
      </p:sp>
    </p:spTree>
    <p:extLst>
      <p:ext uri="{BB962C8B-B14F-4D97-AF65-F5344CB8AC3E}">
        <p14:creationId xmlns:p14="http://schemas.microsoft.com/office/powerpoint/2010/main" val="710959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F914B15-92A3-4C12-AD21-D9D09F03BB64}" type="datetimeFigureOut">
              <a:rPr kumimoji="1" lang="ja-JP" altLang="en-US" smtClean="0"/>
              <a:t>2021/10/23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a:xfrm>
            <a:off x="8273317" y="6116070"/>
            <a:ext cx="413483" cy="365125"/>
          </a:xfrm>
        </p:spPr>
        <p:txBody>
          <a:bodyPr/>
          <a:lstStyle/>
          <a:p>
            <a:fld id="{981D30CA-1CDB-42D1-AB4C-AD93A58E9EFF}" type="slidenum">
              <a:rPr kumimoji="1" lang="ja-JP" altLang="en-US" smtClean="0"/>
              <a:t>‹#›</a:t>
            </a:fld>
            <a:endParaRPr kumimoji="1" lang="ja-JP" altLang="en-US"/>
          </a:p>
        </p:txBody>
      </p:sp>
    </p:spTree>
    <p:extLst>
      <p:ext uri="{BB962C8B-B14F-4D97-AF65-F5344CB8AC3E}">
        <p14:creationId xmlns:p14="http://schemas.microsoft.com/office/powerpoint/2010/main" val="18381583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F914B15-92A3-4C12-AD21-D9D09F03BB64}" type="datetimeFigureOut">
              <a:rPr kumimoji="1" lang="ja-JP" altLang="en-US" smtClean="0"/>
              <a:t>2021/10/23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1D30CA-1CDB-42D1-AB4C-AD93A58E9EFF}" type="slidenum">
              <a:rPr kumimoji="1" lang="ja-JP" altLang="en-US" smtClean="0"/>
              <a:t>‹#›</a:t>
            </a:fld>
            <a:endParaRPr kumimoji="1" lang="ja-JP" altLang="en-US"/>
          </a:p>
        </p:txBody>
      </p:sp>
    </p:spTree>
    <p:extLst>
      <p:ext uri="{BB962C8B-B14F-4D97-AF65-F5344CB8AC3E}">
        <p14:creationId xmlns:p14="http://schemas.microsoft.com/office/powerpoint/2010/main" val="13989994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F914B15-92A3-4C12-AD21-D9D09F03BB64}" type="datetimeFigureOut">
              <a:rPr kumimoji="1" lang="ja-JP" altLang="en-US" smtClean="0"/>
              <a:t>2021/10/23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81D30CA-1CDB-42D1-AB4C-AD93A58E9EFF}" type="slidenum">
              <a:rPr kumimoji="1" lang="ja-JP" altLang="en-US" smtClean="0"/>
              <a:t>‹#›</a:t>
            </a:fld>
            <a:endParaRPr kumimoji="1" lang="ja-JP" altLang="en-US"/>
          </a:p>
        </p:txBody>
      </p:sp>
    </p:spTree>
    <p:extLst>
      <p:ext uri="{BB962C8B-B14F-4D97-AF65-F5344CB8AC3E}">
        <p14:creationId xmlns:p14="http://schemas.microsoft.com/office/powerpoint/2010/main" val="4936102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9F914B15-92A3-4C12-AD21-D9D09F03BB64}" type="datetimeFigureOut">
              <a:rPr kumimoji="1" lang="ja-JP" altLang="en-US" smtClean="0"/>
              <a:t>2021/10/23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81D30CA-1CDB-42D1-AB4C-AD93A58E9EFF}" type="slidenum">
              <a:rPr kumimoji="1" lang="ja-JP" altLang="en-US" smtClean="0"/>
              <a:t>‹#›</a:t>
            </a:fld>
            <a:endParaRPr kumimoji="1" lang="ja-JP" altLang="en-US"/>
          </a:p>
        </p:txBody>
      </p:sp>
    </p:spTree>
    <p:extLst>
      <p:ext uri="{BB962C8B-B14F-4D97-AF65-F5344CB8AC3E}">
        <p14:creationId xmlns:p14="http://schemas.microsoft.com/office/powerpoint/2010/main" val="3067182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F914B15-92A3-4C12-AD21-D9D09F03BB64}" type="datetimeFigureOut">
              <a:rPr kumimoji="1" lang="ja-JP" altLang="en-US" smtClean="0"/>
              <a:t>2021/10/23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81D30CA-1CDB-42D1-AB4C-AD93A58E9EFF}" type="slidenum">
              <a:rPr kumimoji="1" lang="ja-JP" altLang="en-US" smtClean="0"/>
              <a:t>‹#›</a:t>
            </a:fld>
            <a:endParaRPr kumimoji="1" lang="ja-JP" altLang="en-US"/>
          </a:p>
        </p:txBody>
      </p:sp>
    </p:spTree>
    <p:extLst>
      <p:ext uri="{BB962C8B-B14F-4D97-AF65-F5344CB8AC3E}">
        <p14:creationId xmlns:p14="http://schemas.microsoft.com/office/powerpoint/2010/main" val="3417650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1_タイトルのみ">
    <p:bg>
      <p:bgPr>
        <a:blipFill dpi="0" rotWithShape="1">
          <a:blip r:embed="rId2" cstate="print">
            <a:lum/>
          </a:blip>
          <a:srcRect/>
          <a:stretch>
            <a:fillRect l="-11000" r="-11000"/>
          </a:stretch>
        </a:blip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994122"/>
          </a:xfrm>
          <a:prstGeom prst="rect">
            <a:avLst/>
          </a:prstGeom>
          <a:noFill/>
          <a:ln w="57150">
            <a:noFill/>
          </a:ln>
          <a:effectLst>
            <a:outerShdw blurRad="50800" dist="38100" dir="2700000" algn="tl" rotWithShape="0">
              <a:prstClr val="black">
                <a:alpha val="40000"/>
              </a:prstClr>
            </a:outerShdw>
          </a:effectLst>
        </p:spPr>
        <p:style>
          <a:lnRef idx="2">
            <a:schemeClr val="accent2"/>
          </a:lnRef>
          <a:fillRef idx="1">
            <a:schemeClr val="lt1"/>
          </a:fillRef>
          <a:effectRef idx="0">
            <a:schemeClr val="accent2"/>
          </a:effectRef>
          <a:fontRef idx="none"/>
        </p:style>
        <p:txBody>
          <a:bodyPr>
            <a:normAutofit/>
          </a:bodyPr>
          <a:lstStyle>
            <a:lvl1pPr>
              <a:defRPr sz="4000">
                <a:solidFill>
                  <a:srgbClr val="FFFF00"/>
                </a:solidFill>
              </a:defRPr>
            </a:lvl1p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D9B60340-E4E4-478C-9CDA-7AE836DB0FFF}" type="datetime1">
              <a:rPr kumimoji="1" lang="ja-JP" altLang="en-US" smtClean="0"/>
              <a:pPr/>
              <a:t>2021/10/23</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6EC46D2E-B86B-4122-9AE3-A1DD4DB9B17E}" type="slidenum">
              <a:rPr kumimoji="1" lang="ja-JP" altLang="en-US" smtClean="0"/>
              <a:pPr/>
              <a:t>‹#›</a:t>
            </a:fld>
            <a:endParaRPr kumimoji="1" lang="ja-JP" altLang="en-US"/>
          </a:p>
        </p:txBody>
      </p:sp>
      <p:pic>
        <p:nvPicPr>
          <p:cNvPr id="6" name="図 5" descr="医師会ロゴ.wmf"/>
          <p:cNvPicPr>
            <a:picLocks noChangeAspect="1"/>
          </p:cNvPicPr>
          <p:nvPr userDrawn="1"/>
        </p:nvPicPr>
        <p:blipFill>
          <a:blip r:embed="rId3" cstate="print"/>
          <a:stretch>
            <a:fillRect/>
          </a:stretch>
        </p:blipFill>
        <p:spPr>
          <a:xfrm>
            <a:off x="60548" y="6071392"/>
            <a:ext cx="1440160" cy="755285"/>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ja-JP" altLang="en-US"/>
              <a:t>マスター タイトルの書式設定</a:t>
            </a:r>
            <a:endParaRPr lang="en-US" dirty="0"/>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F914B15-92A3-4C12-AD21-D9D09F03BB64}" type="datetimeFigureOut">
              <a:rPr kumimoji="1" lang="ja-JP" altLang="en-US" smtClean="0"/>
              <a:t>2021/10/23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1D30CA-1CDB-42D1-AB4C-AD93A58E9EFF}" type="slidenum">
              <a:rPr kumimoji="1" lang="ja-JP" altLang="en-US" smtClean="0"/>
              <a:t>‹#›</a:t>
            </a:fld>
            <a:endParaRPr kumimoji="1" lang="ja-JP" altLang="en-US"/>
          </a:p>
        </p:txBody>
      </p:sp>
    </p:spTree>
    <p:extLst>
      <p:ext uri="{BB962C8B-B14F-4D97-AF65-F5344CB8AC3E}">
        <p14:creationId xmlns:p14="http://schemas.microsoft.com/office/powerpoint/2010/main" val="21697920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ja-JP" altLang="en-US"/>
              <a:t>マスター タイトルの書式設定</a:t>
            </a:r>
            <a:endParaRPr lang="en-US" dirty="0"/>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F914B15-92A3-4C12-AD21-D9D09F03BB64}" type="datetimeFigureOut">
              <a:rPr kumimoji="1" lang="ja-JP" altLang="en-US" smtClean="0"/>
              <a:t>2021/10/23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1D30CA-1CDB-42D1-AB4C-AD93A58E9EFF}" type="slidenum">
              <a:rPr kumimoji="1" lang="ja-JP" altLang="en-US" smtClean="0"/>
              <a:t>‹#›</a:t>
            </a:fld>
            <a:endParaRPr kumimoji="1" lang="ja-JP" altLang="en-US"/>
          </a:p>
        </p:txBody>
      </p:sp>
    </p:spTree>
    <p:extLst>
      <p:ext uri="{BB962C8B-B14F-4D97-AF65-F5344CB8AC3E}">
        <p14:creationId xmlns:p14="http://schemas.microsoft.com/office/powerpoint/2010/main" val="20082032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パノラマ写真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F914B15-92A3-4C12-AD21-D9D09F03BB64}" type="datetimeFigureOut">
              <a:rPr kumimoji="1" lang="ja-JP" altLang="en-US" smtClean="0"/>
              <a:t>2021/10/23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1D30CA-1CDB-42D1-AB4C-AD93A58E9EFF}" type="slidenum">
              <a:rPr kumimoji="1" lang="ja-JP" altLang="en-US" smtClean="0"/>
              <a:t>‹#›</a:t>
            </a:fld>
            <a:endParaRPr kumimoji="1" lang="ja-JP" altLang="en-US"/>
          </a:p>
        </p:txBody>
      </p:sp>
    </p:spTree>
    <p:extLst>
      <p:ext uri="{BB962C8B-B14F-4D97-AF65-F5344CB8AC3E}">
        <p14:creationId xmlns:p14="http://schemas.microsoft.com/office/powerpoint/2010/main" val="25210581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F914B15-92A3-4C12-AD21-D9D09F03BB64}" type="datetimeFigureOut">
              <a:rPr kumimoji="1" lang="ja-JP" altLang="en-US" smtClean="0"/>
              <a:t>2021/10/23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1D30CA-1CDB-42D1-AB4C-AD93A58E9EFF}" type="slidenum">
              <a:rPr kumimoji="1" lang="ja-JP" altLang="en-US" smtClean="0"/>
              <a:t>‹#›</a:t>
            </a:fld>
            <a:endParaRPr kumimoji="1" lang="ja-JP" altLang="en-US"/>
          </a:p>
        </p:txBody>
      </p:sp>
    </p:spTree>
    <p:extLst>
      <p:ext uri="{BB962C8B-B14F-4D97-AF65-F5344CB8AC3E}">
        <p14:creationId xmlns:p14="http://schemas.microsoft.com/office/powerpoint/2010/main" val="17102670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ja-JP" altLang="en-US"/>
              <a:t>マスター タイトルの書式設定</a:t>
            </a:r>
            <a:endParaRPr lang="en-US" dirty="0"/>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F914B15-92A3-4C12-AD21-D9D09F03BB64}" type="datetimeFigureOut">
              <a:rPr kumimoji="1" lang="ja-JP" altLang="en-US" smtClean="0"/>
              <a:t>2021/10/23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1D30CA-1CDB-42D1-AB4C-AD93A58E9EFF}" type="slidenum">
              <a:rPr kumimoji="1" lang="ja-JP" altLang="en-US" smtClean="0"/>
              <a:t>‹#›</a:t>
            </a:fld>
            <a:endParaRPr kumimoji="1" lang="ja-JP" altLang="en-US"/>
          </a:p>
        </p:txBody>
      </p:sp>
    </p:spTree>
    <p:extLst>
      <p:ext uri="{BB962C8B-B14F-4D97-AF65-F5344CB8AC3E}">
        <p14:creationId xmlns:p14="http://schemas.microsoft.com/office/powerpoint/2010/main" val="18876087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F914B15-92A3-4C12-AD21-D9D09F03BB64}" type="datetimeFigureOut">
              <a:rPr kumimoji="1" lang="ja-JP" altLang="en-US" smtClean="0"/>
              <a:t>2021/10/23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1D30CA-1CDB-42D1-AB4C-AD93A58E9EFF}" type="slidenum">
              <a:rPr kumimoji="1" lang="ja-JP" altLang="en-US" smtClean="0"/>
              <a:t>‹#›</a:t>
            </a:fld>
            <a:endParaRPr kumimoji="1" lang="ja-JP" altLang="en-US"/>
          </a:p>
        </p:txBody>
      </p:sp>
    </p:spTree>
    <p:extLst>
      <p:ext uri="{BB962C8B-B14F-4D97-AF65-F5344CB8AC3E}">
        <p14:creationId xmlns:p14="http://schemas.microsoft.com/office/powerpoint/2010/main" val="4160557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ja-JP" altLang="en-US"/>
              <a:t>マスター タイトルの書式設定</a:t>
            </a:r>
            <a:endParaRPr lang="en-US" dirty="0"/>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ja-JP" altLang="en-US"/>
              <a:t>マスター テキストの書式設定</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F914B15-92A3-4C12-AD21-D9D09F03BB64}" type="datetimeFigureOut">
              <a:rPr kumimoji="1" lang="ja-JP" altLang="en-US" smtClean="0"/>
              <a:t>2021/10/23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1D30CA-1CDB-42D1-AB4C-AD93A58E9EFF}" type="slidenum">
              <a:rPr kumimoji="1" lang="ja-JP" altLang="en-US" smtClean="0"/>
              <a:t>‹#›</a:t>
            </a:fld>
            <a:endParaRPr kumimoji="1" lang="ja-JP" altLang="en-US"/>
          </a:p>
        </p:txBody>
      </p:sp>
    </p:spTree>
    <p:extLst>
      <p:ext uri="{BB962C8B-B14F-4D97-AF65-F5344CB8AC3E}">
        <p14:creationId xmlns:p14="http://schemas.microsoft.com/office/powerpoint/2010/main" val="18933885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ja-JP" altLang="en-US"/>
              <a:t>マスター タイトルの書式設定</a:t>
            </a:r>
            <a:endParaRPr lang="en-US" dirty="0"/>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ja-JP" altLang="en-US"/>
              <a:t>マスター テキストの書式設定</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F914B15-92A3-4C12-AD21-D9D09F03BB64}" type="datetimeFigureOut">
              <a:rPr kumimoji="1" lang="ja-JP" altLang="en-US" smtClean="0"/>
              <a:t>2021/10/23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1D30CA-1CDB-42D1-AB4C-AD93A58E9EFF}" type="slidenum">
              <a:rPr kumimoji="1" lang="ja-JP" altLang="en-US" smtClean="0"/>
              <a:t>‹#›</a:t>
            </a:fld>
            <a:endParaRPr kumimoji="1" lang="ja-JP" altLang="en-US"/>
          </a:p>
        </p:txBody>
      </p:sp>
    </p:spTree>
    <p:extLst>
      <p:ext uri="{BB962C8B-B14F-4D97-AF65-F5344CB8AC3E}">
        <p14:creationId xmlns:p14="http://schemas.microsoft.com/office/powerpoint/2010/main" val="39327185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F914B15-92A3-4C12-AD21-D9D09F03BB64}" type="datetimeFigureOut">
              <a:rPr kumimoji="1" lang="ja-JP" altLang="en-US" smtClean="0"/>
              <a:t>2021/10/23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1D30CA-1CDB-42D1-AB4C-AD93A58E9EFF}" type="slidenum">
              <a:rPr kumimoji="1" lang="ja-JP" altLang="en-US" smtClean="0"/>
              <a:t>‹#›</a:t>
            </a:fld>
            <a:endParaRPr kumimoji="1" lang="ja-JP" altLang="en-US"/>
          </a:p>
        </p:txBody>
      </p:sp>
    </p:spTree>
    <p:extLst>
      <p:ext uri="{BB962C8B-B14F-4D97-AF65-F5344CB8AC3E}">
        <p14:creationId xmlns:p14="http://schemas.microsoft.com/office/powerpoint/2010/main" val="30052916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F914B15-92A3-4C12-AD21-D9D09F03BB64}" type="datetimeFigureOut">
              <a:rPr kumimoji="1" lang="ja-JP" altLang="en-US" smtClean="0"/>
              <a:t>2021/10/23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1D30CA-1CDB-42D1-AB4C-AD93A58E9EFF}" type="slidenum">
              <a:rPr kumimoji="1" lang="ja-JP" altLang="en-US" smtClean="0"/>
              <a:t>‹#›</a:t>
            </a:fld>
            <a:endParaRPr kumimoji="1" lang="ja-JP" altLang="en-US"/>
          </a:p>
        </p:txBody>
      </p:sp>
    </p:spTree>
    <p:extLst>
      <p:ext uri="{BB962C8B-B14F-4D97-AF65-F5344CB8AC3E}">
        <p14:creationId xmlns:p14="http://schemas.microsoft.com/office/powerpoint/2010/main" val="2643159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FFCF97AC-7E76-4425-8E1D-F2FBAD00ECAC}" type="datetime1">
              <a:rPr kumimoji="1" lang="ja-JP" altLang="en-US" smtClean="0"/>
              <a:pPr/>
              <a:t>2021/10/23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3575120A-283E-4E99-8FA6-4990833E765E}" type="slidenum">
              <a:rPr kumimoji="1" lang="ja-JP" altLang="en-US" smtClean="0"/>
              <a:pPr/>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08E2B17F-ACA8-462E-95BF-B63D56B02E1A}" type="datetime1">
              <a:rPr kumimoji="1" lang="ja-JP" altLang="en-US" smtClean="0"/>
              <a:pPr/>
              <a:t>2021/10/23</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3575120A-283E-4E99-8FA6-4990833E765E}" type="slidenum">
              <a:rPr kumimoji="1" lang="ja-JP" altLang="en-US" smtClean="0"/>
              <a:pPr/>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FEEDEC20-AD3A-4D37-B58C-EB03C138FAD0}" type="datetime1">
              <a:rPr kumimoji="1" lang="ja-JP" altLang="en-US" smtClean="0"/>
              <a:pPr/>
              <a:t>2021/10/23</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3575120A-283E-4E99-8FA6-4990833E765E}" type="slidenum">
              <a:rPr kumimoji="1" lang="ja-JP" altLang="en-US" smtClean="0"/>
              <a:pPr/>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0964B5B9-1816-46E3-B681-6AD4280A02FE}" type="datetime1">
              <a:rPr kumimoji="1" lang="ja-JP" altLang="en-US" smtClean="0"/>
              <a:pPr/>
              <a:t>2021/10/23</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3575120A-283E-4E99-8FA6-4990833E765E}" type="slidenum">
              <a:rPr kumimoji="1" lang="ja-JP" altLang="en-US" smtClean="0"/>
              <a:pPr/>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8E811977-2EF3-439F-B6ED-CBA0E39D982D}" type="datetime1">
              <a:rPr kumimoji="1" lang="ja-JP" altLang="en-US" smtClean="0"/>
              <a:pPr/>
              <a:t>2021/10/23</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3575120A-283E-4E99-8FA6-4990833E765E}" type="slidenum">
              <a:rPr kumimoji="1" lang="ja-JP" altLang="en-US" smtClean="0"/>
              <a:pPr/>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2F30C9A5-80EC-4051-A358-8495F0509A45}" type="datetime1">
              <a:rPr kumimoji="1" lang="ja-JP" altLang="en-US" smtClean="0"/>
              <a:pPr/>
              <a:t>2021/10/23</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3575120A-283E-4E99-8FA6-4990833E765E}" type="slidenum">
              <a:rPr kumimoji="1" lang="ja-JP" altLang="en-US" smtClean="0"/>
              <a:pPr/>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05CFBEF5-036D-400D-AB73-FAA5B4F86726}" type="datetime1">
              <a:rPr kumimoji="1" lang="ja-JP" altLang="en-US" smtClean="0"/>
              <a:pPr/>
              <a:t>2021/10/23</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3575120A-283E-4E99-8FA6-4990833E765E}" type="slidenum">
              <a:rPr kumimoji="1" lang="ja-JP" altLang="en-US" smtClean="0"/>
              <a:pPr/>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B4087C-9187-46CF-99E6-49F195AD3A56}" type="datetime1">
              <a:rPr kumimoji="1" lang="ja-JP" altLang="en-US" smtClean="0"/>
              <a:pPr/>
              <a:t>2021/10/23</a:t>
            </a:fld>
            <a:endParaRPr kumimoji="1"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75120A-283E-4E99-8FA6-4990833E765E}" type="slidenum">
              <a:rPr kumimoji="1" lang="ja-JP" altLang="en-US" smtClean="0"/>
              <a:pPr/>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0" y="0"/>
            <a:ext cx="2132013"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F914B15-92A3-4C12-AD21-D9D09F03BB64}" type="datetimeFigureOut">
              <a:rPr kumimoji="1" lang="ja-JP" altLang="en-US" smtClean="0"/>
              <a:t>2021/10/23</a:t>
            </a:fld>
            <a:endParaRPr kumimoji="1" lang="ja-JP" altLang="en-US"/>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kumimoji="1" lang="ja-JP" altLang="en-US"/>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81D30CA-1CDB-42D1-AB4C-AD93A58E9EFF}" type="slidenum">
              <a:rPr kumimoji="1" lang="ja-JP" altLang="en-US" smtClean="0"/>
              <a:t>‹#›</a:t>
            </a:fld>
            <a:endParaRPr kumimoji="1" lang="ja-JP" altLang="en-US"/>
          </a:p>
        </p:txBody>
      </p:sp>
    </p:spTree>
    <p:extLst>
      <p:ext uri="{BB962C8B-B14F-4D97-AF65-F5344CB8AC3E}">
        <p14:creationId xmlns:p14="http://schemas.microsoft.com/office/powerpoint/2010/main" val="233246824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Lst>
  <p:txStyles>
    <p:titleStyle>
      <a:lvl1pPr algn="ctr" defTabSz="457200" rtl="0" eaLnBrk="1" latinLnBrk="0" hangingPunct="1">
        <a:spcBef>
          <a:spcPct val="0"/>
        </a:spcBef>
        <a:buNone/>
        <a:defRPr kumimoji="1" sz="4000" kern="1200" cap="none">
          <a:ln w="3175" cmpd="sng">
            <a:noFill/>
          </a:ln>
          <a:solidFill>
            <a:schemeClr val="tx1"/>
          </a:solidFill>
          <a:effectLst/>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kumimoji="1"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kumimoji="1"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kumimoji="1"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kumimoji="1"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kumimoji="1"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kumimoji="1"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kumimoji="1"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kumimoji="1"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kumimoji="1"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7CDDE92-558B-43E6-97D6-C39117CA5FF5}"/>
              </a:ext>
            </a:extLst>
          </p:cNvPr>
          <p:cNvSpPr>
            <a:spLocks noGrp="1"/>
          </p:cNvSpPr>
          <p:nvPr>
            <p:ph type="ctrTitle"/>
          </p:nvPr>
        </p:nvSpPr>
        <p:spPr/>
        <p:txBody>
          <a:bodyPr>
            <a:normAutofit fontScale="90000"/>
          </a:bodyPr>
          <a:lstStyle/>
          <a:p>
            <a:r>
              <a:rPr lang="ja-JP" altLang="en-US" sz="3600" dirty="0">
                <a:solidFill>
                  <a:srgbClr val="C00000"/>
                </a:solidFill>
              </a:rPr>
              <a:t>コロナ禍を超えて日本の温泉の今後</a:t>
            </a:r>
            <a:br>
              <a:rPr kumimoji="1" lang="en-US" altLang="ja-JP" sz="4400" dirty="0">
                <a:solidFill>
                  <a:srgbClr val="C00000"/>
                </a:solidFill>
              </a:rPr>
            </a:br>
            <a:r>
              <a:rPr lang="ja-JP" altLang="en-US" sz="4000" dirty="0">
                <a:solidFill>
                  <a:srgbClr val="C00000"/>
                </a:solidFill>
              </a:rPr>
              <a:t>提言集から見えてきたこと</a:t>
            </a:r>
            <a:br>
              <a:rPr lang="en-US" altLang="ja-JP" sz="4000" dirty="0">
                <a:solidFill>
                  <a:srgbClr val="C00000"/>
                </a:solidFill>
              </a:rPr>
            </a:br>
            <a:r>
              <a:rPr lang="ja-JP" altLang="en-US" sz="2800" dirty="0">
                <a:solidFill>
                  <a:srgbClr val="C00000"/>
                </a:solidFill>
              </a:rPr>
              <a:t>温泉・保健部門</a:t>
            </a:r>
            <a:br>
              <a:rPr kumimoji="1" lang="en-US" altLang="ja-JP" sz="4400" dirty="0"/>
            </a:br>
            <a:br>
              <a:rPr kumimoji="1" lang="en-US" altLang="ja-JP" sz="4400" dirty="0"/>
            </a:br>
            <a:r>
              <a:rPr kumimoji="1" lang="ja-JP" altLang="en-US" sz="3200" dirty="0"/>
              <a:t>健康と温泉フォーラム</a:t>
            </a:r>
            <a:br>
              <a:rPr kumimoji="1" lang="en-US" altLang="ja-JP" sz="3200" dirty="0"/>
            </a:br>
            <a:r>
              <a:rPr kumimoji="1" lang="ja-JP" altLang="en-US" sz="3200" dirty="0"/>
              <a:t>第</a:t>
            </a:r>
            <a:r>
              <a:rPr kumimoji="1" lang="en-US" altLang="ja-JP" sz="3200" dirty="0"/>
              <a:t>100</a:t>
            </a:r>
            <a:r>
              <a:rPr kumimoji="1" lang="ja-JP" altLang="en-US" sz="3200" dirty="0"/>
              <a:t>回月例研究会</a:t>
            </a:r>
            <a:br>
              <a:rPr kumimoji="1" lang="en-US" altLang="ja-JP" sz="3200" dirty="0"/>
            </a:br>
            <a:r>
              <a:rPr kumimoji="1" lang="ja-JP" altLang="en-US" sz="2400" dirty="0"/>
              <a:t>令和</a:t>
            </a:r>
            <a:r>
              <a:rPr kumimoji="1" lang="en-US" altLang="ja-JP" sz="2400" dirty="0"/>
              <a:t>3</a:t>
            </a:r>
            <a:r>
              <a:rPr kumimoji="1" lang="ja-JP" altLang="en-US" sz="2400" dirty="0"/>
              <a:t>年</a:t>
            </a:r>
            <a:r>
              <a:rPr lang="en-US" altLang="ja-JP" sz="2400" dirty="0"/>
              <a:t>10</a:t>
            </a:r>
            <a:r>
              <a:rPr lang="ja-JP" altLang="en-US" sz="2400" dirty="0"/>
              <a:t>月</a:t>
            </a:r>
            <a:r>
              <a:rPr kumimoji="1" lang="en-US" altLang="ja-JP" sz="2400" dirty="0"/>
              <a:t>27</a:t>
            </a:r>
            <a:r>
              <a:rPr kumimoji="1" lang="ja-JP" altLang="en-US" sz="2400" dirty="0"/>
              <a:t>日</a:t>
            </a:r>
          </a:p>
        </p:txBody>
      </p:sp>
      <p:sp>
        <p:nvSpPr>
          <p:cNvPr id="3" name="字幕 2">
            <a:extLst>
              <a:ext uri="{FF2B5EF4-FFF2-40B4-BE49-F238E27FC236}">
                <a16:creationId xmlns:a16="http://schemas.microsoft.com/office/drawing/2014/main" id="{E2C39F4D-EE1D-4F0A-B316-C1E876B7D0E5}"/>
              </a:ext>
            </a:extLst>
          </p:cNvPr>
          <p:cNvSpPr>
            <a:spLocks noGrp="1"/>
          </p:cNvSpPr>
          <p:nvPr>
            <p:ph type="subTitle" idx="1"/>
          </p:nvPr>
        </p:nvSpPr>
        <p:spPr>
          <a:xfrm>
            <a:off x="2924238" y="5141843"/>
            <a:ext cx="5762563" cy="1524000"/>
          </a:xfrm>
        </p:spPr>
        <p:txBody>
          <a:bodyPr>
            <a:normAutofit fontScale="92500" lnSpcReduction="10000"/>
          </a:bodyPr>
          <a:lstStyle/>
          <a:p>
            <a:endParaRPr kumimoji="1" lang="en-US" altLang="ja-JP" dirty="0"/>
          </a:p>
          <a:p>
            <a:endParaRPr lang="en-US" altLang="ja-JP" dirty="0"/>
          </a:p>
          <a:p>
            <a:r>
              <a:rPr lang="ja-JP" altLang="en-US" sz="2000" dirty="0"/>
              <a:t>医療法人楽山会　大湯リハビリ温泉病院</a:t>
            </a:r>
            <a:endParaRPr lang="en-US" altLang="ja-JP" sz="2000" dirty="0"/>
          </a:p>
          <a:p>
            <a:r>
              <a:rPr kumimoji="1" lang="ja-JP" altLang="en-US" sz="2000" dirty="0"/>
              <a:t>小笠原 </a:t>
            </a:r>
            <a:r>
              <a:rPr lang="ja-JP" altLang="en-US" sz="2000" dirty="0"/>
              <a:t>真澄</a:t>
            </a:r>
            <a:endParaRPr kumimoji="1" lang="ja-JP" altLang="en-US" sz="2000" dirty="0"/>
          </a:p>
        </p:txBody>
      </p:sp>
    </p:spTree>
    <p:extLst>
      <p:ext uri="{BB962C8B-B14F-4D97-AF65-F5344CB8AC3E}">
        <p14:creationId xmlns:p14="http://schemas.microsoft.com/office/powerpoint/2010/main" val="1079232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a:noFill/>
          <a:ln>
            <a:solidFill>
              <a:srgbClr val="00B050"/>
            </a:solidFill>
          </a:ln>
        </p:spPr>
        <p:txBody>
          <a:bodyPr>
            <a:noAutofit/>
          </a:bodyPr>
          <a:lstStyle/>
          <a:p>
            <a:r>
              <a:rPr lang="ja-JP" altLang="en-US" sz="3200" dirty="0"/>
              <a:t>「日本の温泉の今後を考える」提言集より</a:t>
            </a:r>
            <a:br>
              <a:rPr kumimoji="1" lang="en-US" altLang="ja-JP" sz="2900" dirty="0"/>
            </a:br>
            <a:r>
              <a:rPr kumimoji="1" lang="ja-JP" altLang="en-US" sz="2900" dirty="0"/>
              <a:t>　　　　　　　　　　　　　　　　（</a:t>
            </a:r>
            <a:r>
              <a:rPr lang="ja-JP" altLang="en-US" sz="2400" dirty="0"/>
              <a:t>医療・保健部門　猪熊氏小括）</a:t>
            </a:r>
            <a:endParaRPr kumimoji="1" lang="ja-JP" altLang="en-US" sz="3200" dirty="0"/>
          </a:p>
        </p:txBody>
      </p:sp>
      <p:sp>
        <p:nvSpPr>
          <p:cNvPr id="4" name="テキスト ボックス 3"/>
          <p:cNvSpPr txBox="1"/>
          <p:nvPr/>
        </p:nvSpPr>
        <p:spPr>
          <a:xfrm>
            <a:off x="683568" y="1424781"/>
            <a:ext cx="7848872" cy="523220"/>
          </a:xfrm>
          <a:prstGeom prst="rect">
            <a:avLst/>
          </a:prstGeom>
          <a:noFill/>
        </p:spPr>
        <p:txBody>
          <a:bodyPr wrap="square" rtlCol="0">
            <a:spAutoFit/>
          </a:bodyPr>
          <a:lstStyle/>
          <a:p>
            <a:r>
              <a:rPr lang="en-US" altLang="ja-JP" sz="2200" dirty="0">
                <a:solidFill>
                  <a:schemeClr val="bg1"/>
                </a:solidFill>
              </a:rPr>
              <a:t>9</a:t>
            </a:r>
            <a:r>
              <a:rPr lang="ja-JP" altLang="en-US" sz="2200" dirty="0">
                <a:solidFill>
                  <a:schemeClr val="bg1"/>
                </a:solidFill>
              </a:rPr>
              <a:t>名（医師</a:t>
            </a:r>
            <a:r>
              <a:rPr lang="en-US" altLang="ja-JP" sz="2200" dirty="0">
                <a:solidFill>
                  <a:schemeClr val="bg1"/>
                </a:solidFill>
              </a:rPr>
              <a:t>6</a:t>
            </a:r>
            <a:r>
              <a:rPr lang="ja-JP" altLang="en-US" sz="2200" dirty="0">
                <a:solidFill>
                  <a:schemeClr val="bg1"/>
                </a:solidFill>
              </a:rPr>
              <a:t>名・保健師</a:t>
            </a:r>
            <a:r>
              <a:rPr lang="en-US" altLang="ja-JP" sz="2200" dirty="0">
                <a:solidFill>
                  <a:schemeClr val="bg1"/>
                </a:solidFill>
              </a:rPr>
              <a:t>1</a:t>
            </a:r>
            <a:r>
              <a:rPr lang="ja-JP" altLang="en-US" sz="2200" dirty="0">
                <a:solidFill>
                  <a:schemeClr val="bg1"/>
                </a:solidFill>
              </a:rPr>
              <a:t>名・看護師</a:t>
            </a:r>
            <a:r>
              <a:rPr lang="en-US" altLang="ja-JP" sz="2200" dirty="0">
                <a:solidFill>
                  <a:schemeClr val="bg1"/>
                </a:solidFill>
              </a:rPr>
              <a:t>1</a:t>
            </a:r>
            <a:r>
              <a:rPr lang="ja-JP" altLang="en-US" sz="2200" dirty="0">
                <a:solidFill>
                  <a:schemeClr val="bg1"/>
                </a:solidFill>
              </a:rPr>
              <a:t>名・ホメオパス</a:t>
            </a:r>
            <a:r>
              <a:rPr lang="en-US" altLang="ja-JP" sz="2200" dirty="0">
                <a:solidFill>
                  <a:schemeClr val="bg1"/>
                </a:solidFill>
              </a:rPr>
              <a:t>1</a:t>
            </a:r>
            <a:r>
              <a:rPr lang="ja-JP" altLang="en-US" sz="2200" dirty="0">
                <a:solidFill>
                  <a:schemeClr val="bg1"/>
                </a:solidFill>
              </a:rPr>
              <a:t>名）より提言</a:t>
            </a:r>
            <a:r>
              <a:rPr lang="ja-JP" altLang="en-US" sz="2800" dirty="0">
                <a:solidFill>
                  <a:schemeClr val="bg1"/>
                </a:solidFill>
              </a:rPr>
              <a:t>　　　　　　　　　　　　　　</a:t>
            </a:r>
            <a:endParaRPr lang="en-US" altLang="ja-JP" sz="2800" dirty="0">
              <a:solidFill>
                <a:schemeClr val="bg1"/>
              </a:solidFill>
            </a:endParaRPr>
          </a:p>
        </p:txBody>
      </p:sp>
      <p:sp>
        <p:nvSpPr>
          <p:cNvPr id="5" name="正方形/長方形 4"/>
          <p:cNvSpPr/>
          <p:nvPr/>
        </p:nvSpPr>
        <p:spPr>
          <a:xfrm>
            <a:off x="457200" y="2104022"/>
            <a:ext cx="8408458" cy="4401205"/>
          </a:xfrm>
          <a:prstGeom prst="rect">
            <a:avLst/>
          </a:prstGeom>
          <a:noFill/>
        </p:spPr>
        <p:txBody>
          <a:bodyPr wrap="square">
            <a:spAutoFit/>
          </a:bodyPr>
          <a:lstStyle/>
          <a:p>
            <a:pPr marL="539750" indent="-539750"/>
            <a:r>
              <a:rPr lang="ja-JP" altLang="en-US" sz="2800" dirty="0">
                <a:solidFill>
                  <a:srgbClr val="FFFF00"/>
                </a:solidFill>
              </a:rPr>
              <a:t>日本の温泉の今後のあり方</a:t>
            </a:r>
            <a:endParaRPr lang="en-US" altLang="ja-JP" sz="2800" dirty="0">
              <a:solidFill>
                <a:srgbClr val="FFFF00"/>
              </a:solidFill>
            </a:endParaRPr>
          </a:p>
          <a:p>
            <a:pPr marL="539750" indent="-539750"/>
            <a:r>
              <a:rPr lang="ja-JP" altLang="en-US" sz="3000" dirty="0">
                <a:solidFill>
                  <a:schemeClr val="bg1"/>
                </a:solidFill>
              </a:rPr>
              <a:t> </a:t>
            </a:r>
            <a:r>
              <a:rPr lang="ja-JP" altLang="en-US" sz="2400" dirty="0">
                <a:solidFill>
                  <a:schemeClr val="bg1"/>
                </a:solidFill>
              </a:rPr>
              <a:t>●柱になるべき活動は</a:t>
            </a:r>
            <a:endParaRPr lang="en-US" altLang="ja-JP" sz="2400" dirty="0">
              <a:solidFill>
                <a:schemeClr val="bg1"/>
              </a:solidFill>
            </a:endParaRPr>
          </a:p>
          <a:p>
            <a:pPr marL="539750" indent="-539750"/>
            <a:r>
              <a:rPr lang="ja-JP" altLang="en-US" sz="2400" dirty="0">
                <a:solidFill>
                  <a:schemeClr val="bg1"/>
                </a:solidFill>
              </a:rPr>
              <a:t>　　　健康増進・介護予防等に寄与する温泉の効果に</a:t>
            </a:r>
            <a:endParaRPr lang="en-US" altLang="ja-JP" sz="2400" dirty="0">
              <a:solidFill>
                <a:schemeClr val="bg1"/>
              </a:solidFill>
            </a:endParaRPr>
          </a:p>
          <a:p>
            <a:pPr marL="539750" indent="-539750"/>
            <a:r>
              <a:rPr lang="ja-JP" altLang="en-US" sz="2400" dirty="0">
                <a:solidFill>
                  <a:schemeClr val="bg1"/>
                </a:solidFill>
              </a:rPr>
              <a:t>　　　</a:t>
            </a:r>
            <a:r>
              <a:rPr lang="ja-JP" altLang="en-US" sz="2400">
                <a:solidFill>
                  <a:schemeClr val="bg1"/>
                </a:solidFill>
              </a:rPr>
              <a:t>ついてのエビデンス</a:t>
            </a:r>
            <a:r>
              <a:rPr lang="ja-JP" altLang="en-US" sz="2400" dirty="0">
                <a:solidFill>
                  <a:schemeClr val="bg1"/>
                </a:solidFill>
              </a:rPr>
              <a:t>の蓄積</a:t>
            </a:r>
            <a:endParaRPr lang="en-US" altLang="ja-JP" sz="2400" dirty="0">
              <a:solidFill>
                <a:schemeClr val="bg1"/>
              </a:solidFill>
            </a:endParaRPr>
          </a:p>
          <a:p>
            <a:pPr marL="539750" indent="-539750"/>
            <a:r>
              <a:rPr lang="ja-JP" altLang="en-US" sz="2400" dirty="0">
                <a:solidFill>
                  <a:schemeClr val="bg1"/>
                </a:solidFill>
              </a:rPr>
              <a:t> ●研究課題の例として</a:t>
            </a:r>
            <a:endParaRPr lang="en-US" altLang="ja-JP" sz="2400" dirty="0">
              <a:solidFill>
                <a:schemeClr val="bg1"/>
              </a:solidFill>
            </a:endParaRPr>
          </a:p>
          <a:p>
            <a:pPr marL="539750" indent="-539750"/>
            <a:r>
              <a:rPr lang="ja-JP" altLang="en-US" sz="2400" dirty="0">
                <a:solidFill>
                  <a:schemeClr val="bg1"/>
                </a:solidFill>
              </a:rPr>
              <a:t>　　・</a:t>
            </a:r>
            <a:r>
              <a:rPr lang="en-US" altLang="ja-JP" sz="2400" dirty="0">
                <a:solidFill>
                  <a:schemeClr val="bg1"/>
                </a:solidFill>
              </a:rPr>
              <a:t>COVID-19</a:t>
            </a:r>
            <a:r>
              <a:rPr lang="ja-JP" altLang="en-US" sz="2400" dirty="0">
                <a:solidFill>
                  <a:schemeClr val="bg1"/>
                </a:solidFill>
              </a:rPr>
              <a:t>下でのストレスへの効能</a:t>
            </a:r>
            <a:endParaRPr lang="en-US" altLang="ja-JP" sz="2400" dirty="0">
              <a:solidFill>
                <a:schemeClr val="bg1"/>
              </a:solidFill>
            </a:endParaRPr>
          </a:p>
          <a:p>
            <a:pPr marL="539750" indent="-539750"/>
            <a:r>
              <a:rPr lang="ja-JP" altLang="en-US" sz="2400" dirty="0">
                <a:solidFill>
                  <a:schemeClr val="bg1"/>
                </a:solidFill>
              </a:rPr>
              <a:t>　　・大浴場での接触リスクの回避法</a:t>
            </a:r>
            <a:endParaRPr lang="en-US" altLang="ja-JP" sz="2400" dirty="0">
              <a:solidFill>
                <a:schemeClr val="bg1"/>
              </a:solidFill>
            </a:endParaRPr>
          </a:p>
          <a:p>
            <a:pPr marL="539750" indent="-539750"/>
            <a:r>
              <a:rPr lang="ja-JP" altLang="en-US" sz="2400" dirty="0">
                <a:solidFill>
                  <a:schemeClr val="bg1"/>
                </a:solidFill>
              </a:rPr>
              <a:t>　　・入浴関連事故低減のための研究　等</a:t>
            </a:r>
            <a:endParaRPr lang="en-US" altLang="ja-JP" sz="2400" dirty="0">
              <a:solidFill>
                <a:schemeClr val="bg1"/>
              </a:solidFill>
            </a:endParaRPr>
          </a:p>
          <a:p>
            <a:pPr marL="539750" indent="-539750"/>
            <a:r>
              <a:rPr lang="ja-JP" altLang="en-US" sz="2400" dirty="0">
                <a:solidFill>
                  <a:schemeClr val="bg1"/>
                </a:solidFill>
              </a:rPr>
              <a:t> ●ライフスタイルに関して</a:t>
            </a:r>
            <a:endParaRPr lang="en-US" altLang="ja-JP" sz="2400" dirty="0">
              <a:solidFill>
                <a:schemeClr val="bg1"/>
              </a:solidFill>
            </a:endParaRPr>
          </a:p>
          <a:p>
            <a:pPr marL="539750" indent="-539750"/>
            <a:r>
              <a:rPr lang="ja-JP" altLang="en-US" sz="2400" dirty="0">
                <a:solidFill>
                  <a:schemeClr val="bg1"/>
                </a:solidFill>
              </a:rPr>
              <a:t>　　・温泉地での長期「逗留」生活を支えるモデル開発</a:t>
            </a:r>
            <a:endParaRPr lang="en-US" altLang="ja-JP" sz="2400" dirty="0">
              <a:solidFill>
                <a:schemeClr val="bg1"/>
              </a:solidFill>
            </a:endParaRPr>
          </a:p>
          <a:p>
            <a:pPr marL="539750" indent="-539750"/>
            <a:r>
              <a:rPr lang="ja-JP" altLang="en-US" sz="3000" dirty="0">
                <a:solidFill>
                  <a:schemeClr val="bg1"/>
                </a:solidFill>
              </a:rPr>
              <a:t>　  </a:t>
            </a:r>
            <a:r>
              <a:rPr lang="ja-JP" altLang="en-US" sz="2400" dirty="0">
                <a:solidFill>
                  <a:schemeClr val="bg1"/>
                </a:solidFill>
              </a:rPr>
              <a:t>・子どもを交えての温泉地に拠点を置いた「新しい生活様式」</a:t>
            </a:r>
            <a:endParaRPr lang="en-US" altLang="ja-JP" sz="3000" dirty="0">
              <a:solidFill>
                <a:schemeClr val="bg1"/>
              </a:solidFill>
            </a:endParaRP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a:noFill/>
          <a:ln>
            <a:solidFill>
              <a:srgbClr val="00B050"/>
            </a:solidFill>
          </a:ln>
        </p:spPr>
        <p:txBody>
          <a:bodyPr>
            <a:noAutofit/>
          </a:bodyPr>
          <a:lstStyle/>
          <a:p>
            <a:r>
              <a:rPr lang="ja-JP" altLang="en-US" sz="3200" dirty="0"/>
              <a:t>「日本の温泉の今後を考える」提言集より</a:t>
            </a:r>
            <a:br>
              <a:rPr kumimoji="1" lang="en-US" altLang="ja-JP" sz="2900" dirty="0"/>
            </a:br>
            <a:r>
              <a:rPr kumimoji="1" lang="ja-JP" altLang="en-US" sz="2900" dirty="0"/>
              <a:t>　　　　　　　　　　　　　　　　（</a:t>
            </a:r>
            <a:r>
              <a:rPr lang="ja-JP" altLang="en-US" sz="2400" dirty="0"/>
              <a:t>医療・保健部門　猪熊氏小括）</a:t>
            </a:r>
            <a:endParaRPr kumimoji="1" lang="ja-JP" altLang="en-US" sz="3200" dirty="0"/>
          </a:p>
        </p:txBody>
      </p:sp>
      <p:sp>
        <p:nvSpPr>
          <p:cNvPr id="5" name="正方形/長方形 4"/>
          <p:cNvSpPr/>
          <p:nvPr/>
        </p:nvSpPr>
        <p:spPr>
          <a:xfrm>
            <a:off x="345649" y="1471910"/>
            <a:ext cx="8452701" cy="5386090"/>
          </a:xfrm>
          <a:prstGeom prst="rect">
            <a:avLst/>
          </a:prstGeom>
          <a:noFill/>
        </p:spPr>
        <p:txBody>
          <a:bodyPr wrap="square">
            <a:spAutoFit/>
          </a:bodyPr>
          <a:lstStyle/>
          <a:p>
            <a:pPr marL="539750" indent="-539750"/>
            <a:r>
              <a:rPr lang="ja-JP" altLang="en-US" sz="2400" dirty="0">
                <a:solidFill>
                  <a:srgbClr val="FFFF00"/>
                </a:solidFill>
              </a:rPr>
              <a:t>健康と温泉フォーラム活動への期待・提言</a:t>
            </a:r>
            <a:endParaRPr lang="en-US" altLang="ja-JP" sz="2400" dirty="0">
              <a:solidFill>
                <a:srgbClr val="FFFF00"/>
              </a:solidFill>
            </a:endParaRPr>
          </a:p>
          <a:p>
            <a:pPr marL="539750" indent="-539750"/>
            <a:r>
              <a:rPr lang="ja-JP" altLang="en-US" sz="2400" dirty="0">
                <a:solidFill>
                  <a:schemeClr val="bg1"/>
                </a:solidFill>
              </a:rPr>
              <a:t>●研究会の開催形式として</a:t>
            </a:r>
            <a:endParaRPr lang="en-US" altLang="ja-JP" sz="3000" dirty="0">
              <a:solidFill>
                <a:schemeClr val="bg1"/>
              </a:solidFill>
            </a:endParaRPr>
          </a:p>
          <a:p>
            <a:pPr marL="539750" indent="-539750"/>
            <a:r>
              <a:rPr lang="ja-JP" altLang="en-US" sz="2200" dirty="0">
                <a:solidFill>
                  <a:schemeClr val="bg1"/>
                </a:solidFill>
              </a:rPr>
              <a:t>　  コロナ禍でなくも会合参加は難しいことが多いので、今後も</a:t>
            </a:r>
            <a:endParaRPr lang="en-US" altLang="ja-JP" sz="2200" dirty="0">
              <a:solidFill>
                <a:schemeClr val="bg1"/>
              </a:solidFill>
            </a:endParaRPr>
          </a:p>
          <a:p>
            <a:pPr marL="539750" indent="-539750"/>
            <a:r>
              <a:rPr lang="ja-JP" altLang="en-US" sz="2200" dirty="0">
                <a:solidFill>
                  <a:schemeClr val="bg1"/>
                </a:solidFill>
              </a:rPr>
              <a:t>　  ハイブリッド（現地参加・オンライン・オンデマンド）形式が望まれる</a:t>
            </a:r>
            <a:endParaRPr lang="en-US" altLang="ja-JP" sz="2200" dirty="0">
              <a:solidFill>
                <a:schemeClr val="bg1"/>
              </a:solidFill>
            </a:endParaRPr>
          </a:p>
          <a:p>
            <a:pPr marL="539750" indent="-539750"/>
            <a:r>
              <a:rPr lang="ja-JP" altLang="en-US" sz="2400" dirty="0">
                <a:solidFill>
                  <a:schemeClr val="bg1"/>
                </a:solidFill>
              </a:rPr>
              <a:t>●多様なネットワークの構築</a:t>
            </a:r>
            <a:endParaRPr lang="en-US" altLang="ja-JP" sz="2400" dirty="0">
              <a:solidFill>
                <a:schemeClr val="bg1"/>
              </a:solidFill>
            </a:endParaRPr>
          </a:p>
          <a:p>
            <a:pPr marL="539750" indent="-539750"/>
            <a:r>
              <a:rPr lang="ja-JP" altLang="en-US" sz="2400" dirty="0">
                <a:solidFill>
                  <a:schemeClr val="bg1"/>
                </a:solidFill>
              </a:rPr>
              <a:t>　・</a:t>
            </a:r>
            <a:r>
              <a:rPr lang="ja-JP" altLang="en-US" sz="2200" dirty="0">
                <a:solidFill>
                  <a:schemeClr val="bg1"/>
                </a:solidFill>
              </a:rPr>
              <a:t>温泉関連団体（日本温泉協会・日本温泉気候物理医学会・</a:t>
            </a:r>
            <a:endParaRPr lang="en-US" altLang="ja-JP" sz="2200" dirty="0">
              <a:solidFill>
                <a:schemeClr val="bg1"/>
              </a:solidFill>
            </a:endParaRPr>
          </a:p>
          <a:p>
            <a:pPr marL="539750" indent="-539750"/>
            <a:r>
              <a:rPr lang="ja-JP" altLang="en-US" sz="2200" dirty="0">
                <a:solidFill>
                  <a:schemeClr val="bg1"/>
                </a:solidFill>
              </a:rPr>
              <a:t>　   日本温泉科学会・健康と温泉フォーラム等）の共同作業</a:t>
            </a:r>
            <a:endParaRPr lang="en-US" altLang="ja-JP" sz="2200" dirty="0">
              <a:solidFill>
                <a:schemeClr val="bg1"/>
              </a:solidFill>
            </a:endParaRPr>
          </a:p>
          <a:p>
            <a:pPr marL="539750" indent="-539750"/>
            <a:r>
              <a:rPr lang="en-US" altLang="ja-JP" sz="2200" dirty="0">
                <a:solidFill>
                  <a:schemeClr val="bg1"/>
                </a:solidFill>
              </a:rPr>
              <a:t>   </a:t>
            </a:r>
            <a:r>
              <a:rPr lang="ja-JP" altLang="en-US" sz="2200" dirty="0">
                <a:solidFill>
                  <a:schemeClr val="bg1"/>
                </a:solidFill>
              </a:rPr>
              <a:t>・同じ泉質の温泉地グループで活動を共有・他との差別化</a:t>
            </a:r>
            <a:endParaRPr lang="en-US" altLang="ja-JP" sz="2200" dirty="0">
              <a:solidFill>
                <a:schemeClr val="bg1"/>
              </a:solidFill>
            </a:endParaRPr>
          </a:p>
          <a:p>
            <a:pPr marL="539750" indent="-539750"/>
            <a:r>
              <a:rPr lang="ja-JP" altLang="en-US" sz="2200" dirty="0">
                <a:solidFill>
                  <a:schemeClr val="bg1"/>
                </a:solidFill>
              </a:rPr>
              <a:t>　・業界横断的・学際的なネットワーク</a:t>
            </a:r>
            <a:endParaRPr lang="en-US" altLang="ja-JP" sz="2200" dirty="0">
              <a:solidFill>
                <a:schemeClr val="bg1"/>
              </a:solidFill>
            </a:endParaRPr>
          </a:p>
          <a:p>
            <a:pPr marL="539750" indent="-539750"/>
            <a:r>
              <a:rPr lang="en-US" altLang="ja-JP" sz="2200" dirty="0">
                <a:solidFill>
                  <a:schemeClr val="bg1"/>
                </a:solidFill>
              </a:rPr>
              <a:t>       </a:t>
            </a:r>
            <a:r>
              <a:rPr lang="ja-JP" altLang="en-US" sz="2200" dirty="0">
                <a:solidFill>
                  <a:schemeClr val="bg1"/>
                </a:solidFill>
              </a:rPr>
              <a:t>　　　⇒　入湯税の研究費利用の実現へ</a:t>
            </a:r>
            <a:endParaRPr lang="en-US" altLang="ja-JP" sz="2200" dirty="0">
              <a:solidFill>
                <a:schemeClr val="bg1"/>
              </a:solidFill>
            </a:endParaRPr>
          </a:p>
          <a:p>
            <a:pPr marL="539750" indent="-539750"/>
            <a:endParaRPr lang="en-US" altLang="ja-JP" sz="2200" dirty="0">
              <a:solidFill>
                <a:schemeClr val="bg1"/>
              </a:solidFill>
            </a:endParaRPr>
          </a:p>
          <a:p>
            <a:pPr marL="539750" indent="-539750"/>
            <a:r>
              <a:rPr lang="ja-JP" altLang="en-US" sz="2400" dirty="0">
                <a:solidFill>
                  <a:srgbClr val="FFFF00"/>
                </a:solidFill>
              </a:rPr>
              <a:t>将来への課題</a:t>
            </a:r>
            <a:endParaRPr lang="en-US" altLang="ja-JP" sz="2400" dirty="0">
              <a:solidFill>
                <a:srgbClr val="FFFF00"/>
              </a:solidFill>
            </a:endParaRPr>
          </a:p>
          <a:p>
            <a:pPr marL="539750" indent="-539750"/>
            <a:r>
              <a:rPr lang="ja-JP" altLang="en-US" sz="2400" dirty="0">
                <a:solidFill>
                  <a:srgbClr val="FFFF00"/>
                </a:solidFill>
              </a:rPr>
              <a:t>　　</a:t>
            </a:r>
            <a:r>
              <a:rPr lang="ja-JP" altLang="en-US" sz="2200" dirty="0">
                <a:solidFill>
                  <a:schemeClr val="bg1"/>
                </a:solidFill>
              </a:rPr>
              <a:t>疾病予防・重症化抑制・介護度軽減等へつながる温泉の効果を</a:t>
            </a:r>
            <a:endParaRPr lang="en-US" altLang="ja-JP" sz="2200" dirty="0">
              <a:solidFill>
                <a:schemeClr val="bg1"/>
              </a:solidFill>
            </a:endParaRPr>
          </a:p>
          <a:p>
            <a:pPr marL="539750" indent="-539750"/>
            <a:r>
              <a:rPr lang="ja-JP" altLang="en-US" sz="2200" dirty="0">
                <a:solidFill>
                  <a:schemeClr val="bg1"/>
                </a:solidFill>
              </a:rPr>
              <a:t>　　データで示すことが必要</a:t>
            </a:r>
            <a:endParaRPr lang="en-US" altLang="ja-JP" sz="2400" dirty="0">
              <a:solidFill>
                <a:srgbClr val="FFFF00"/>
              </a:solidFill>
            </a:endParaRPr>
          </a:p>
          <a:p>
            <a:pPr marL="539750" indent="-539750"/>
            <a:r>
              <a:rPr lang="en-US" altLang="ja-JP" sz="2400" dirty="0">
                <a:solidFill>
                  <a:srgbClr val="FFFF00"/>
                </a:solidFill>
              </a:rPr>
              <a:t>    </a:t>
            </a:r>
            <a:r>
              <a:rPr lang="ja-JP" altLang="en-US" sz="2400" dirty="0">
                <a:solidFill>
                  <a:srgbClr val="FFFF00"/>
                </a:solidFill>
              </a:rPr>
              <a:t>　</a:t>
            </a:r>
            <a:endParaRPr lang="en-US" altLang="ja-JP" sz="2400" dirty="0">
              <a:solidFill>
                <a:srgbClr val="FFFF00"/>
              </a:solidFill>
            </a:endParaRPr>
          </a:p>
        </p:txBody>
      </p:sp>
    </p:spTree>
    <p:extLst>
      <p:ext uri="{BB962C8B-B14F-4D97-AF65-F5344CB8AC3E}">
        <p14:creationId xmlns:p14="http://schemas.microsoft.com/office/powerpoint/2010/main" val="1368674237"/>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562074"/>
          </a:xfrm>
        </p:spPr>
        <p:txBody>
          <a:bodyPr>
            <a:normAutofit fontScale="90000"/>
          </a:bodyPr>
          <a:lstStyle/>
          <a:p>
            <a:r>
              <a:rPr kumimoji="1" lang="ja-JP" altLang="en-US" sz="3200" dirty="0">
                <a:solidFill>
                  <a:schemeClr val="bg1"/>
                </a:solidFill>
              </a:rPr>
              <a:t>日本の温泉の今後を考える（私見）</a:t>
            </a:r>
          </a:p>
        </p:txBody>
      </p:sp>
      <p:sp>
        <p:nvSpPr>
          <p:cNvPr id="3" name="スライド番号プレースホルダ 2"/>
          <p:cNvSpPr>
            <a:spLocks noGrp="1"/>
          </p:cNvSpPr>
          <p:nvPr>
            <p:ph type="sldNum" sz="quarter" idx="12"/>
          </p:nvPr>
        </p:nvSpPr>
        <p:spPr>
          <a:xfrm>
            <a:off x="6633243" y="6312580"/>
            <a:ext cx="2133600" cy="365125"/>
          </a:xfrm>
        </p:spPr>
        <p:txBody>
          <a:bodyPr/>
          <a:lstStyle/>
          <a:p>
            <a:fld id="{6EC46D2E-B86B-4122-9AE3-A1DD4DB9B17E}" type="slidenum">
              <a:rPr kumimoji="1" lang="ja-JP" altLang="en-US" smtClean="0"/>
              <a:pPr/>
              <a:t>4</a:t>
            </a:fld>
            <a:endParaRPr kumimoji="1" lang="ja-JP" altLang="en-US"/>
          </a:p>
        </p:txBody>
      </p:sp>
      <p:sp>
        <p:nvSpPr>
          <p:cNvPr id="4" name="テキスト ボックス 3"/>
          <p:cNvSpPr txBox="1"/>
          <p:nvPr/>
        </p:nvSpPr>
        <p:spPr>
          <a:xfrm>
            <a:off x="683568" y="923806"/>
            <a:ext cx="7828108" cy="1804749"/>
          </a:xfrm>
          <a:prstGeom prst="roundRect">
            <a:avLst/>
          </a:prstGeom>
          <a:noFill/>
          <a:ln>
            <a:solidFill>
              <a:srgbClr val="FFC000"/>
            </a:solidFill>
          </a:ln>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sz="2000" dirty="0">
                <a:solidFill>
                  <a:schemeClr val="bg1"/>
                </a:solidFill>
              </a:rPr>
              <a:t>人生</a:t>
            </a:r>
            <a:r>
              <a:rPr kumimoji="1" lang="en-US" altLang="ja-JP" sz="2000" dirty="0">
                <a:solidFill>
                  <a:schemeClr val="bg1"/>
                </a:solidFill>
              </a:rPr>
              <a:t>100</a:t>
            </a:r>
            <a:r>
              <a:rPr kumimoji="1" lang="ja-JP" altLang="en-US" sz="2000" dirty="0">
                <a:solidFill>
                  <a:schemeClr val="bg1"/>
                </a:solidFill>
              </a:rPr>
              <a:t>年時代を迎えて、厚生労働省は「健康寿命延伸プラン」を提示</a:t>
            </a:r>
            <a:endParaRPr kumimoji="1" lang="en-US" altLang="ja-JP" sz="2000" dirty="0">
              <a:solidFill>
                <a:schemeClr val="bg1"/>
              </a:solidFill>
            </a:endParaRPr>
          </a:p>
          <a:p>
            <a:r>
              <a:rPr kumimoji="1" lang="ja-JP" altLang="en-US" sz="2000" dirty="0">
                <a:solidFill>
                  <a:schemeClr val="bg1"/>
                </a:solidFill>
              </a:rPr>
              <a:t>①次世代を含めたすべての人の健やかな生活習慣形成等</a:t>
            </a:r>
            <a:endParaRPr kumimoji="1" lang="en-US" altLang="ja-JP" sz="2000" dirty="0">
              <a:solidFill>
                <a:schemeClr val="bg1"/>
              </a:solidFill>
            </a:endParaRPr>
          </a:p>
          <a:p>
            <a:r>
              <a:rPr lang="ja-JP" altLang="en-US" sz="2000" dirty="0">
                <a:solidFill>
                  <a:schemeClr val="bg1"/>
                </a:solidFill>
              </a:rPr>
              <a:t>②疾病予防・重症化予防</a:t>
            </a:r>
            <a:endParaRPr lang="en-US" altLang="ja-JP" sz="2000" dirty="0">
              <a:solidFill>
                <a:schemeClr val="bg1"/>
              </a:solidFill>
            </a:endParaRPr>
          </a:p>
          <a:p>
            <a:r>
              <a:rPr kumimoji="1" lang="ja-JP" altLang="en-US" sz="2000" dirty="0">
                <a:solidFill>
                  <a:schemeClr val="bg1"/>
                </a:solidFill>
              </a:rPr>
              <a:t>③介護予防・フレイル対策・認知症予防</a:t>
            </a:r>
            <a:endParaRPr kumimoji="1" lang="en-US" altLang="ja-JP" sz="2000" dirty="0">
              <a:solidFill>
                <a:schemeClr val="bg1"/>
              </a:solidFill>
            </a:endParaRPr>
          </a:p>
          <a:p>
            <a:r>
              <a:rPr lang="ja-JP" altLang="en-US" sz="2000" dirty="0">
                <a:solidFill>
                  <a:schemeClr val="bg1"/>
                </a:solidFill>
              </a:rPr>
              <a:t>→</a:t>
            </a:r>
            <a:r>
              <a:rPr lang="en-US" altLang="ja-JP" sz="2000" dirty="0">
                <a:solidFill>
                  <a:srgbClr val="FFFF00"/>
                </a:solidFill>
              </a:rPr>
              <a:t>2040</a:t>
            </a:r>
            <a:r>
              <a:rPr lang="ja-JP" altLang="en-US" sz="2000" dirty="0">
                <a:solidFill>
                  <a:srgbClr val="FFFF00"/>
                </a:solidFill>
              </a:rPr>
              <a:t>までに健康寿命を男女ともに</a:t>
            </a:r>
            <a:r>
              <a:rPr lang="en-US" altLang="ja-JP" sz="2000" dirty="0">
                <a:solidFill>
                  <a:srgbClr val="FFFF00"/>
                </a:solidFill>
              </a:rPr>
              <a:t>3</a:t>
            </a:r>
            <a:r>
              <a:rPr lang="ja-JP" altLang="en-US" sz="2000" dirty="0">
                <a:solidFill>
                  <a:srgbClr val="FFFF00"/>
                </a:solidFill>
              </a:rPr>
              <a:t>年以上延伸</a:t>
            </a:r>
            <a:r>
              <a:rPr lang="ja-JP" altLang="en-US" sz="1600" dirty="0">
                <a:solidFill>
                  <a:srgbClr val="FFFF00"/>
                </a:solidFill>
              </a:rPr>
              <a:t>（</a:t>
            </a:r>
            <a:r>
              <a:rPr lang="en-US" altLang="ja-JP" sz="1600" dirty="0">
                <a:solidFill>
                  <a:srgbClr val="FFFF00"/>
                </a:solidFill>
              </a:rPr>
              <a:t>2016</a:t>
            </a:r>
            <a:r>
              <a:rPr lang="ja-JP" altLang="en-US" sz="1600" dirty="0">
                <a:solidFill>
                  <a:srgbClr val="FFFF00"/>
                </a:solidFill>
              </a:rPr>
              <a:t>年比）　</a:t>
            </a:r>
            <a:r>
              <a:rPr lang="en-US" altLang="ja-JP" sz="1600" dirty="0">
                <a:solidFill>
                  <a:srgbClr val="FFFF00"/>
                </a:solidFill>
              </a:rPr>
              <a:t>75</a:t>
            </a:r>
            <a:r>
              <a:rPr lang="ja-JP" altLang="en-US" sz="1600" dirty="0">
                <a:solidFill>
                  <a:srgbClr val="FFFF00"/>
                </a:solidFill>
              </a:rPr>
              <a:t>歳以上へ</a:t>
            </a:r>
            <a:endParaRPr lang="en-US" altLang="ja-JP" sz="1600" dirty="0">
              <a:solidFill>
                <a:schemeClr val="bg1"/>
              </a:solidFill>
            </a:endParaRPr>
          </a:p>
        </p:txBody>
      </p:sp>
      <p:sp>
        <p:nvSpPr>
          <p:cNvPr id="11" name="テキスト ボックス 10">
            <a:extLst>
              <a:ext uri="{FF2B5EF4-FFF2-40B4-BE49-F238E27FC236}">
                <a16:creationId xmlns:a16="http://schemas.microsoft.com/office/drawing/2014/main" id="{9A5CF810-F303-4333-BB19-50D153991056}"/>
              </a:ext>
            </a:extLst>
          </p:cNvPr>
          <p:cNvSpPr txBox="1"/>
          <p:nvPr/>
        </p:nvSpPr>
        <p:spPr>
          <a:xfrm>
            <a:off x="323528" y="2837791"/>
            <a:ext cx="4608512" cy="2319401"/>
          </a:xfrm>
          <a:prstGeom prst="rect">
            <a:avLst/>
          </a:prstGeom>
          <a:noFill/>
          <a:ln w="28575">
            <a:solidFill>
              <a:srgbClr val="92D050"/>
            </a:solidFill>
          </a:ln>
        </p:spPr>
        <p:txBody>
          <a:bodyPr wrap="square" rtlCol="0">
            <a:spAutoFit/>
          </a:bodyPr>
          <a:lstStyle/>
          <a:p>
            <a:r>
              <a:rPr lang="ja-JP" altLang="en-US" dirty="0">
                <a:solidFill>
                  <a:schemeClr val="bg1"/>
                </a:solidFill>
              </a:rPr>
              <a:t>平均寿命（</a:t>
            </a:r>
            <a:r>
              <a:rPr lang="en-US" altLang="ja-JP" dirty="0">
                <a:solidFill>
                  <a:schemeClr val="bg1"/>
                </a:solidFill>
              </a:rPr>
              <a:t>2019</a:t>
            </a:r>
            <a:r>
              <a:rPr lang="ja-JP" altLang="en-US" dirty="0">
                <a:solidFill>
                  <a:schemeClr val="bg1"/>
                </a:solidFill>
              </a:rPr>
              <a:t>年）　　　　健康寿命（</a:t>
            </a:r>
            <a:r>
              <a:rPr lang="en-US" altLang="ja-JP" dirty="0">
                <a:solidFill>
                  <a:schemeClr val="bg1"/>
                </a:solidFill>
              </a:rPr>
              <a:t>2016</a:t>
            </a:r>
            <a:r>
              <a:rPr lang="ja-JP" altLang="en-US" dirty="0">
                <a:solidFill>
                  <a:schemeClr val="bg1"/>
                </a:solidFill>
              </a:rPr>
              <a:t>年）</a:t>
            </a:r>
            <a:endParaRPr lang="en-US" altLang="ja-JP" dirty="0">
              <a:solidFill>
                <a:schemeClr val="bg1"/>
              </a:solidFill>
            </a:endParaRPr>
          </a:p>
          <a:p>
            <a:r>
              <a:rPr lang="ja-JP" altLang="en-US" dirty="0">
                <a:solidFill>
                  <a:schemeClr val="bg1"/>
                </a:solidFill>
              </a:rPr>
              <a:t>　男性　</a:t>
            </a:r>
            <a:r>
              <a:rPr lang="en-US" altLang="ja-JP" dirty="0">
                <a:solidFill>
                  <a:schemeClr val="bg1"/>
                </a:solidFill>
              </a:rPr>
              <a:t>81.41</a:t>
            </a:r>
            <a:r>
              <a:rPr lang="ja-JP" altLang="en-US" dirty="0">
                <a:solidFill>
                  <a:schemeClr val="bg1"/>
                </a:solidFill>
              </a:rPr>
              <a:t>歳　　　　　　　男性</a:t>
            </a:r>
            <a:r>
              <a:rPr lang="en-US" altLang="ja-JP" dirty="0">
                <a:solidFill>
                  <a:schemeClr val="bg1"/>
                </a:solidFill>
              </a:rPr>
              <a:t>72.14</a:t>
            </a:r>
            <a:r>
              <a:rPr lang="ja-JP" altLang="en-US" dirty="0">
                <a:solidFill>
                  <a:schemeClr val="bg1"/>
                </a:solidFill>
              </a:rPr>
              <a:t>歳</a:t>
            </a:r>
            <a:endParaRPr lang="en-US" altLang="ja-JP" dirty="0">
              <a:solidFill>
                <a:schemeClr val="bg1"/>
              </a:solidFill>
            </a:endParaRPr>
          </a:p>
          <a:p>
            <a:r>
              <a:rPr lang="ja-JP" altLang="en-US" dirty="0">
                <a:solidFill>
                  <a:schemeClr val="bg1"/>
                </a:solidFill>
              </a:rPr>
              <a:t>　女性　</a:t>
            </a:r>
            <a:r>
              <a:rPr lang="en-US" altLang="ja-JP" dirty="0">
                <a:solidFill>
                  <a:schemeClr val="bg1"/>
                </a:solidFill>
              </a:rPr>
              <a:t>87.42</a:t>
            </a:r>
            <a:r>
              <a:rPr lang="ja-JP" altLang="en-US" dirty="0">
                <a:solidFill>
                  <a:schemeClr val="bg1"/>
                </a:solidFill>
              </a:rPr>
              <a:t>歳　　　　　　　女性</a:t>
            </a:r>
            <a:r>
              <a:rPr lang="en-US" altLang="ja-JP" dirty="0">
                <a:solidFill>
                  <a:schemeClr val="bg1"/>
                </a:solidFill>
              </a:rPr>
              <a:t>74.79</a:t>
            </a:r>
            <a:r>
              <a:rPr lang="ja-JP" altLang="en-US" dirty="0">
                <a:solidFill>
                  <a:schemeClr val="bg1"/>
                </a:solidFill>
              </a:rPr>
              <a:t>歳</a:t>
            </a:r>
            <a:endParaRPr lang="en-US" altLang="ja-JP" dirty="0">
              <a:solidFill>
                <a:schemeClr val="bg1"/>
              </a:solidFill>
            </a:endParaRPr>
          </a:p>
          <a:p>
            <a:r>
              <a:rPr lang="ja-JP" altLang="en-US" dirty="0">
                <a:solidFill>
                  <a:schemeClr val="bg1"/>
                </a:solidFill>
              </a:rPr>
              <a:t>　　　　　　　　　　</a:t>
            </a:r>
            <a:endParaRPr lang="en-US" altLang="ja-JP" dirty="0">
              <a:solidFill>
                <a:schemeClr val="bg1"/>
              </a:solidFill>
            </a:endParaRPr>
          </a:p>
          <a:p>
            <a:r>
              <a:rPr lang="ja-JP" altLang="en-US" dirty="0">
                <a:solidFill>
                  <a:schemeClr val="bg1"/>
                </a:solidFill>
              </a:rPr>
              <a:t>・</a:t>
            </a:r>
            <a:r>
              <a:rPr lang="en-US" altLang="ja-JP" dirty="0">
                <a:solidFill>
                  <a:schemeClr val="bg1"/>
                </a:solidFill>
              </a:rPr>
              <a:t>2025</a:t>
            </a:r>
            <a:r>
              <a:rPr lang="ja-JP" altLang="en-US" dirty="0">
                <a:solidFill>
                  <a:schemeClr val="bg1"/>
                </a:solidFill>
              </a:rPr>
              <a:t>年から</a:t>
            </a:r>
            <a:r>
              <a:rPr lang="en-US" altLang="ja-JP" dirty="0">
                <a:solidFill>
                  <a:schemeClr val="bg1"/>
                </a:solidFill>
              </a:rPr>
              <a:t>65</a:t>
            </a:r>
            <a:r>
              <a:rPr lang="ja-JP" altLang="en-US" dirty="0">
                <a:solidFill>
                  <a:schemeClr val="bg1"/>
                </a:solidFill>
              </a:rPr>
              <a:t>歳定年義務化　</a:t>
            </a:r>
            <a:endParaRPr lang="en-US" altLang="ja-JP" dirty="0">
              <a:solidFill>
                <a:schemeClr val="bg1"/>
              </a:solidFill>
            </a:endParaRPr>
          </a:p>
          <a:p>
            <a:r>
              <a:rPr lang="ja-JP" altLang="en-US" dirty="0">
                <a:solidFill>
                  <a:schemeClr val="bg1"/>
                </a:solidFill>
              </a:rPr>
              <a:t>・特定健診（</a:t>
            </a:r>
            <a:r>
              <a:rPr lang="en-US" altLang="ja-JP" dirty="0">
                <a:solidFill>
                  <a:schemeClr val="bg1"/>
                </a:solidFill>
              </a:rPr>
              <a:t>65</a:t>
            </a:r>
            <a:r>
              <a:rPr lang="ja-JP" altLang="en-US" dirty="0">
                <a:solidFill>
                  <a:schemeClr val="bg1"/>
                </a:solidFill>
              </a:rPr>
              <a:t>歳</a:t>
            </a:r>
            <a:r>
              <a:rPr lang="en-US" altLang="ja-JP" dirty="0">
                <a:solidFill>
                  <a:schemeClr val="bg1"/>
                </a:solidFill>
              </a:rPr>
              <a:t>~74</a:t>
            </a:r>
            <a:r>
              <a:rPr lang="ja-JP" altLang="en-US" dirty="0">
                <a:solidFill>
                  <a:schemeClr val="bg1"/>
                </a:solidFill>
              </a:rPr>
              <a:t>歳）では、健診・保健指導</a:t>
            </a:r>
            <a:endParaRPr lang="en-US" altLang="ja-JP" dirty="0">
              <a:solidFill>
                <a:schemeClr val="bg1"/>
              </a:solidFill>
            </a:endParaRPr>
          </a:p>
          <a:p>
            <a:r>
              <a:rPr lang="ja-JP" altLang="en-US" dirty="0">
                <a:solidFill>
                  <a:schemeClr val="bg1"/>
                </a:solidFill>
              </a:rPr>
              <a:t>　で体重変化や歩行速度・身体活動量の有無</a:t>
            </a:r>
            <a:endParaRPr lang="en-US" altLang="ja-JP" dirty="0">
              <a:solidFill>
                <a:schemeClr val="bg1"/>
              </a:solidFill>
            </a:endParaRPr>
          </a:p>
          <a:p>
            <a:r>
              <a:rPr lang="ja-JP" altLang="en-US" dirty="0">
                <a:solidFill>
                  <a:schemeClr val="bg1"/>
                </a:solidFill>
              </a:rPr>
              <a:t>　を確認することを推奨</a:t>
            </a:r>
            <a:endParaRPr lang="en-US" altLang="ja-JP" dirty="0">
              <a:solidFill>
                <a:schemeClr val="bg1"/>
              </a:solidFill>
            </a:endParaRPr>
          </a:p>
        </p:txBody>
      </p:sp>
      <p:sp>
        <p:nvSpPr>
          <p:cNvPr id="6" name="矢印: 右 5">
            <a:extLst>
              <a:ext uri="{FF2B5EF4-FFF2-40B4-BE49-F238E27FC236}">
                <a16:creationId xmlns:a16="http://schemas.microsoft.com/office/drawing/2014/main" id="{35BC64B5-C6DB-4C8B-9C73-3ADBE0D321C8}"/>
              </a:ext>
            </a:extLst>
          </p:cNvPr>
          <p:cNvSpPr/>
          <p:nvPr/>
        </p:nvSpPr>
        <p:spPr>
          <a:xfrm>
            <a:off x="5004048" y="3633585"/>
            <a:ext cx="504056" cy="49586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0E965948-3209-4314-A6D6-6DB127654278}"/>
              </a:ext>
            </a:extLst>
          </p:cNvPr>
          <p:cNvSpPr txBox="1"/>
          <p:nvPr/>
        </p:nvSpPr>
        <p:spPr>
          <a:xfrm>
            <a:off x="5593214" y="2837791"/>
            <a:ext cx="3240360" cy="3139321"/>
          </a:xfrm>
          <a:prstGeom prst="rect">
            <a:avLst/>
          </a:prstGeom>
          <a:noFill/>
          <a:ln w="28575">
            <a:solidFill>
              <a:srgbClr val="92D050"/>
            </a:solidFill>
          </a:ln>
        </p:spPr>
        <p:txBody>
          <a:bodyPr wrap="square" rtlCol="0">
            <a:spAutoFit/>
          </a:bodyPr>
          <a:lstStyle/>
          <a:p>
            <a:r>
              <a:rPr lang="ja-JP" altLang="en-US" dirty="0">
                <a:solidFill>
                  <a:schemeClr val="bg1"/>
                </a:solidFill>
              </a:rPr>
              <a:t>次世代からの生活習慣形成</a:t>
            </a:r>
            <a:endParaRPr lang="en-US" altLang="ja-JP" dirty="0">
              <a:solidFill>
                <a:schemeClr val="bg1"/>
              </a:solidFill>
            </a:endParaRPr>
          </a:p>
          <a:p>
            <a:r>
              <a:rPr lang="ja-JP" altLang="en-US" dirty="0">
                <a:solidFill>
                  <a:schemeClr val="bg1"/>
                </a:solidFill>
              </a:rPr>
              <a:t>および健康増進・介護予防の視点から以下の</a:t>
            </a:r>
            <a:r>
              <a:rPr lang="en-US" altLang="ja-JP" dirty="0">
                <a:solidFill>
                  <a:schemeClr val="bg1"/>
                </a:solidFill>
              </a:rPr>
              <a:t>2</a:t>
            </a:r>
            <a:r>
              <a:rPr lang="ja-JP" altLang="en-US" dirty="0">
                <a:solidFill>
                  <a:schemeClr val="bg1"/>
                </a:solidFill>
              </a:rPr>
              <a:t>つの年齢層に特に力を入れることを提案</a:t>
            </a:r>
            <a:endParaRPr lang="en-US" altLang="ja-JP" dirty="0">
              <a:solidFill>
                <a:schemeClr val="bg1"/>
              </a:solidFill>
            </a:endParaRPr>
          </a:p>
          <a:p>
            <a:endParaRPr lang="en-US" altLang="ja-JP" dirty="0">
              <a:solidFill>
                <a:schemeClr val="bg1"/>
              </a:solidFill>
            </a:endParaRPr>
          </a:p>
          <a:p>
            <a:r>
              <a:rPr lang="ja-JP" altLang="en-US" dirty="0">
                <a:solidFill>
                  <a:schemeClr val="bg1"/>
                </a:solidFill>
              </a:rPr>
              <a:t>●温泉シニアとして</a:t>
            </a:r>
            <a:endParaRPr lang="en-US" altLang="ja-JP" dirty="0">
              <a:solidFill>
                <a:schemeClr val="bg1"/>
              </a:solidFill>
            </a:endParaRPr>
          </a:p>
          <a:p>
            <a:r>
              <a:rPr lang="ja-JP" altLang="en-US" dirty="0">
                <a:solidFill>
                  <a:schemeClr val="bg1"/>
                </a:solidFill>
              </a:rPr>
              <a:t>　　　（前期高齢者</a:t>
            </a:r>
            <a:r>
              <a:rPr lang="en-US" altLang="ja-JP" dirty="0">
                <a:solidFill>
                  <a:schemeClr val="bg1"/>
                </a:solidFill>
              </a:rPr>
              <a:t>/</a:t>
            </a:r>
            <a:r>
              <a:rPr lang="ja-JP" altLang="en-US" dirty="0">
                <a:solidFill>
                  <a:schemeClr val="bg1"/>
                </a:solidFill>
              </a:rPr>
              <a:t>准高齢者）</a:t>
            </a:r>
            <a:endParaRPr lang="en-US" altLang="ja-JP" dirty="0">
              <a:solidFill>
                <a:schemeClr val="bg1"/>
              </a:solidFill>
            </a:endParaRPr>
          </a:p>
          <a:p>
            <a:r>
              <a:rPr lang="ja-JP" altLang="en-US" dirty="0">
                <a:solidFill>
                  <a:schemeClr val="bg1"/>
                </a:solidFill>
              </a:rPr>
              <a:t>　　</a:t>
            </a:r>
            <a:r>
              <a:rPr lang="en-US" altLang="ja-JP" dirty="0">
                <a:solidFill>
                  <a:schemeClr val="bg1"/>
                </a:solidFill>
              </a:rPr>
              <a:t>65~74</a:t>
            </a:r>
            <a:r>
              <a:rPr lang="ja-JP" altLang="en-US" dirty="0">
                <a:solidFill>
                  <a:schemeClr val="bg1"/>
                </a:solidFill>
              </a:rPr>
              <a:t>歳　</a:t>
            </a:r>
            <a:r>
              <a:rPr lang="en-US" altLang="ja-JP" dirty="0">
                <a:solidFill>
                  <a:schemeClr val="bg1"/>
                </a:solidFill>
              </a:rPr>
              <a:t>1800</a:t>
            </a:r>
            <a:r>
              <a:rPr lang="ja-JP" altLang="en-US" dirty="0">
                <a:solidFill>
                  <a:schemeClr val="bg1"/>
                </a:solidFill>
              </a:rPr>
              <a:t>万人</a:t>
            </a:r>
            <a:endParaRPr lang="en-US" altLang="ja-JP" dirty="0">
              <a:solidFill>
                <a:schemeClr val="bg1"/>
              </a:solidFill>
            </a:endParaRPr>
          </a:p>
          <a:p>
            <a:r>
              <a:rPr lang="ja-JP" altLang="en-US" dirty="0">
                <a:solidFill>
                  <a:schemeClr val="bg1"/>
                </a:solidFill>
              </a:rPr>
              <a:t>●温泉キッズとして</a:t>
            </a:r>
            <a:endParaRPr lang="en-US" altLang="ja-JP" dirty="0">
              <a:solidFill>
                <a:schemeClr val="bg1"/>
              </a:solidFill>
            </a:endParaRPr>
          </a:p>
          <a:p>
            <a:r>
              <a:rPr lang="ja-JP" altLang="en-US" dirty="0">
                <a:solidFill>
                  <a:schemeClr val="bg1"/>
                </a:solidFill>
              </a:rPr>
              <a:t>　　</a:t>
            </a:r>
            <a:r>
              <a:rPr lang="en-US" altLang="ja-JP" dirty="0">
                <a:solidFill>
                  <a:schemeClr val="bg1"/>
                </a:solidFill>
              </a:rPr>
              <a:t>15</a:t>
            </a:r>
            <a:r>
              <a:rPr lang="ja-JP" altLang="en-US" dirty="0">
                <a:solidFill>
                  <a:schemeClr val="bg1"/>
                </a:solidFill>
              </a:rPr>
              <a:t>歳未満</a:t>
            </a:r>
            <a:r>
              <a:rPr lang="en-US" altLang="ja-JP" dirty="0">
                <a:solidFill>
                  <a:schemeClr val="bg1"/>
                </a:solidFill>
              </a:rPr>
              <a:t>1480</a:t>
            </a:r>
            <a:r>
              <a:rPr lang="ja-JP" altLang="en-US" dirty="0">
                <a:solidFill>
                  <a:schemeClr val="bg1"/>
                </a:solidFill>
              </a:rPr>
              <a:t>万人＋</a:t>
            </a:r>
            <a:r>
              <a:rPr lang="en-US" altLang="ja-JP" dirty="0">
                <a:solidFill>
                  <a:schemeClr val="bg1"/>
                </a:solidFill>
              </a:rPr>
              <a:t>α</a:t>
            </a:r>
          </a:p>
          <a:p>
            <a:r>
              <a:rPr lang="ja-JP" altLang="en-US" dirty="0">
                <a:solidFill>
                  <a:schemeClr val="bg1"/>
                </a:solidFill>
              </a:rPr>
              <a:t>　　　　　　　  　（</a:t>
            </a:r>
            <a:r>
              <a:rPr lang="en-US" altLang="ja-JP" dirty="0">
                <a:solidFill>
                  <a:schemeClr val="bg1"/>
                </a:solidFill>
              </a:rPr>
              <a:t>2021</a:t>
            </a:r>
            <a:r>
              <a:rPr lang="ja-JP" altLang="en-US" dirty="0">
                <a:solidFill>
                  <a:schemeClr val="bg1"/>
                </a:solidFill>
              </a:rPr>
              <a:t>年速報値）</a:t>
            </a:r>
            <a:endParaRPr lang="en-US" altLang="ja-JP" dirty="0">
              <a:solidFill>
                <a:schemeClr val="bg1"/>
              </a:solidFill>
            </a:endParaRPr>
          </a:p>
        </p:txBody>
      </p:sp>
      <p:sp>
        <p:nvSpPr>
          <p:cNvPr id="7" name="正方形/長方形 6">
            <a:extLst>
              <a:ext uri="{FF2B5EF4-FFF2-40B4-BE49-F238E27FC236}">
                <a16:creationId xmlns:a16="http://schemas.microsoft.com/office/drawing/2014/main" id="{8ABE7C08-2F75-4CAA-8918-DAE877B87A43}"/>
              </a:ext>
            </a:extLst>
          </p:cNvPr>
          <p:cNvSpPr/>
          <p:nvPr/>
        </p:nvSpPr>
        <p:spPr>
          <a:xfrm>
            <a:off x="457200" y="5266428"/>
            <a:ext cx="4474840" cy="1316934"/>
          </a:xfrm>
          <a:prstGeom prst="rect">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ja-JP" dirty="0"/>
          </a:p>
          <a:p>
            <a:pPr algn="ctr"/>
            <a:r>
              <a:rPr lang="ja-JP" altLang="en-US" dirty="0"/>
              <a:t>次世代に対するアプローチ</a:t>
            </a:r>
            <a:endParaRPr lang="en-US" altLang="ja-JP" dirty="0"/>
          </a:p>
          <a:p>
            <a:pPr algn="ctr"/>
            <a:r>
              <a:rPr kumimoji="1" lang="ja-JP" altLang="en-US" dirty="0"/>
              <a:t>子育て世代に対する支援センター設置</a:t>
            </a:r>
            <a:r>
              <a:rPr lang="ja-JP" altLang="en-US" dirty="0"/>
              <a:t>や</a:t>
            </a:r>
            <a:endParaRPr lang="en-US" altLang="ja-JP" dirty="0"/>
          </a:p>
          <a:p>
            <a:pPr algn="ctr"/>
            <a:r>
              <a:rPr lang="ja-JP" altLang="en-US" dirty="0"/>
              <a:t>　栄養（食環境づくり）等が</a:t>
            </a:r>
            <a:endParaRPr lang="en-US" altLang="ja-JP"/>
          </a:p>
          <a:p>
            <a:pPr algn="ctr"/>
            <a:r>
              <a:rPr lang="ja-JP" altLang="en-US"/>
              <a:t>「</a:t>
            </a:r>
            <a:r>
              <a:rPr lang="ja-JP" altLang="en-US" dirty="0"/>
              <a:t>健康</a:t>
            </a:r>
            <a:r>
              <a:rPr lang="ja-JP" altLang="en-US"/>
              <a:t>寿命延伸プラン</a:t>
            </a:r>
            <a:r>
              <a:rPr lang="ja-JP" altLang="en-US" dirty="0"/>
              <a:t>」の取り組みに記載</a:t>
            </a:r>
            <a:endParaRPr lang="en-US" altLang="ja-JP" dirty="0"/>
          </a:p>
          <a:p>
            <a:pPr algn="ctr"/>
            <a:endParaRPr kumimoji="1" lang="ja-JP" altLang="en-US" dirty="0"/>
          </a:p>
        </p:txBody>
      </p:sp>
      <p:sp>
        <p:nvSpPr>
          <p:cNvPr id="5" name="矢印: 右 4">
            <a:extLst>
              <a:ext uri="{FF2B5EF4-FFF2-40B4-BE49-F238E27FC236}">
                <a16:creationId xmlns:a16="http://schemas.microsoft.com/office/drawing/2014/main" id="{ACCFABB7-D19D-4544-B823-C538CADF2734}"/>
              </a:ext>
            </a:extLst>
          </p:cNvPr>
          <p:cNvSpPr/>
          <p:nvPr/>
        </p:nvSpPr>
        <p:spPr>
          <a:xfrm>
            <a:off x="4992346" y="5445224"/>
            <a:ext cx="504056" cy="4889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吹き出し: 角を丸めた四角形 8">
            <a:extLst>
              <a:ext uri="{FF2B5EF4-FFF2-40B4-BE49-F238E27FC236}">
                <a16:creationId xmlns:a16="http://schemas.microsoft.com/office/drawing/2014/main" id="{144CB5F2-ED70-431A-B8C5-F4FF190C0E83}"/>
              </a:ext>
            </a:extLst>
          </p:cNvPr>
          <p:cNvSpPr/>
          <p:nvPr/>
        </p:nvSpPr>
        <p:spPr>
          <a:xfrm>
            <a:off x="3019566" y="3140968"/>
            <a:ext cx="2128498" cy="792088"/>
          </a:xfrm>
          <a:prstGeom prst="wedgeRoundRectCallout">
            <a:avLst>
              <a:gd name="adj1" fmla="val -59307"/>
              <a:gd name="adj2" fmla="val 56534"/>
              <a:gd name="adj3" fmla="val 16667"/>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kumimoji="1" lang="ja-JP" altLang="en-US" dirty="0"/>
              <a:t>労働安全衛生法による事業者健診</a:t>
            </a:r>
          </a:p>
        </p:txBody>
      </p:sp>
      <p:sp>
        <p:nvSpPr>
          <p:cNvPr id="12" name="吹き出し: 角を丸めた四角形 11">
            <a:extLst>
              <a:ext uri="{FF2B5EF4-FFF2-40B4-BE49-F238E27FC236}">
                <a16:creationId xmlns:a16="http://schemas.microsoft.com/office/drawing/2014/main" id="{00892C66-5ECE-4206-8C91-E97ACFE21F34}"/>
              </a:ext>
            </a:extLst>
          </p:cNvPr>
          <p:cNvSpPr/>
          <p:nvPr/>
        </p:nvSpPr>
        <p:spPr>
          <a:xfrm>
            <a:off x="3019566" y="4423310"/>
            <a:ext cx="2128498" cy="612648"/>
          </a:xfrm>
          <a:prstGeom prst="wedgeRoundRectCallout">
            <a:avLst>
              <a:gd name="adj1" fmla="val -83152"/>
              <a:gd name="adj2" fmla="val -49981"/>
              <a:gd name="adj3" fmla="val 16667"/>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dirty="0"/>
              <a:t>高齢者医療確保法による特定健診</a:t>
            </a:r>
            <a:endParaRPr kumimoji="1" lang="en-US" altLang="ja-JP"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6" grpId="0" animBg="1"/>
      <p:bldP spid="8" grpId="0" animBg="1"/>
      <p:bldP spid="7" grpId="0" animBg="1"/>
      <p:bldP spid="5" grpId="0" animBg="1"/>
      <p:bldP spid="9" grpId="0" animBg="1"/>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a:xfrm>
            <a:off x="305780" y="404664"/>
            <a:ext cx="8532440" cy="648072"/>
          </a:xfrm>
        </p:spPr>
        <p:txBody>
          <a:bodyPr>
            <a:normAutofit fontScale="90000"/>
          </a:bodyPr>
          <a:lstStyle/>
          <a:p>
            <a:pPr algn="l"/>
            <a:r>
              <a:rPr lang="ja-JP" altLang="en-US" sz="2400" dirty="0"/>
              <a:t>　　　　　　</a:t>
            </a:r>
            <a:br>
              <a:rPr lang="en-US" altLang="ja-JP" sz="2400" dirty="0"/>
            </a:br>
            <a:r>
              <a:rPr lang="ja-JP" altLang="en-US" sz="2400" dirty="0"/>
              <a:t>　　　　　　</a:t>
            </a:r>
            <a:r>
              <a:rPr lang="ja-JP" altLang="en-US" sz="3600" dirty="0">
                <a:solidFill>
                  <a:schemeClr val="bg1"/>
                </a:solidFill>
              </a:rPr>
              <a:t>日本の温泉の今後を考える（私見）</a:t>
            </a:r>
            <a:br>
              <a:rPr lang="en-US" altLang="ja-JP" sz="2800" dirty="0"/>
            </a:br>
            <a:endParaRPr kumimoji="1" lang="ja-JP" altLang="en-US" sz="3600" dirty="0"/>
          </a:p>
        </p:txBody>
      </p:sp>
      <p:sp>
        <p:nvSpPr>
          <p:cNvPr id="3" name="スライド番号プレースホルダ 2"/>
          <p:cNvSpPr>
            <a:spLocks noGrp="1"/>
          </p:cNvSpPr>
          <p:nvPr>
            <p:ph type="sldNum" sz="quarter" idx="12"/>
          </p:nvPr>
        </p:nvSpPr>
        <p:spPr/>
        <p:txBody>
          <a:bodyPr/>
          <a:lstStyle/>
          <a:p>
            <a:fld id="{6EC46D2E-B86B-4122-9AE3-A1DD4DB9B17E}" type="slidenum">
              <a:rPr kumimoji="1" lang="ja-JP" altLang="en-US" smtClean="0"/>
              <a:pPr/>
              <a:t>5</a:t>
            </a:fld>
            <a:endParaRPr kumimoji="1" lang="ja-JP" altLang="en-US"/>
          </a:p>
        </p:txBody>
      </p:sp>
      <p:sp>
        <p:nvSpPr>
          <p:cNvPr id="9" name="テキスト ボックス 8"/>
          <p:cNvSpPr txBox="1"/>
          <p:nvPr/>
        </p:nvSpPr>
        <p:spPr>
          <a:xfrm>
            <a:off x="305780" y="1196752"/>
            <a:ext cx="8529384" cy="1954381"/>
          </a:xfrm>
          <a:prstGeom prst="rect">
            <a:avLst/>
          </a:prstGeom>
          <a:noFill/>
          <a:ln w="28575">
            <a:solidFill>
              <a:srgbClr val="00B0F0"/>
            </a:solidFill>
          </a:ln>
        </p:spPr>
        <p:txBody>
          <a:bodyPr wrap="square" rtlCol="0">
            <a:spAutoFit/>
          </a:bodyPr>
          <a:lstStyle/>
          <a:p>
            <a:pPr marL="625475" indent="-625475"/>
            <a:r>
              <a:rPr lang="ja-JP" altLang="en-US" sz="2400" b="1" dirty="0">
                <a:solidFill>
                  <a:schemeClr val="bg1"/>
                </a:solidFill>
              </a:rPr>
              <a:t>温泉シニア世代に対して</a:t>
            </a:r>
            <a:endParaRPr kumimoji="1" lang="en-US" altLang="ja-JP" sz="2400" b="1" dirty="0">
              <a:solidFill>
                <a:schemeClr val="bg1"/>
              </a:solidFill>
            </a:endParaRPr>
          </a:p>
          <a:p>
            <a:pPr marL="625475" indent="-625475"/>
            <a:r>
              <a:rPr lang="ja-JP" altLang="en-US" sz="2500" dirty="0">
                <a:solidFill>
                  <a:schemeClr val="bg1"/>
                </a:solidFill>
              </a:rPr>
              <a:t>　</a:t>
            </a:r>
            <a:r>
              <a:rPr lang="ja-JP" altLang="en-US" sz="1600" dirty="0">
                <a:solidFill>
                  <a:schemeClr val="bg1"/>
                </a:solidFill>
              </a:rPr>
              <a:t>　</a:t>
            </a:r>
            <a:r>
              <a:rPr lang="ja-JP" altLang="en-US" b="1" dirty="0">
                <a:solidFill>
                  <a:schemeClr val="bg1"/>
                </a:solidFill>
              </a:rPr>
              <a:t>長期滞在型（</a:t>
            </a:r>
            <a:r>
              <a:rPr lang="en-US" altLang="ja-JP" b="1" dirty="0">
                <a:solidFill>
                  <a:schemeClr val="bg1"/>
                </a:solidFill>
              </a:rPr>
              <a:t>1</a:t>
            </a:r>
            <a:r>
              <a:rPr lang="ja-JP" altLang="en-US" b="1" dirty="0">
                <a:solidFill>
                  <a:schemeClr val="bg1"/>
                </a:solidFill>
              </a:rPr>
              <a:t>週間</a:t>
            </a:r>
            <a:r>
              <a:rPr lang="en-US" altLang="ja-JP" b="1" dirty="0">
                <a:solidFill>
                  <a:schemeClr val="bg1"/>
                </a:solidFill>
              </a:rPr>
              <a:t>~1</a:t>
            </a:r>
            <a:r>
              <a:rPr lang="ja-JP" altLang="en-US" b="1" dirty="0">
                <a:solidFill>
                  <a:schemeClr val="bg1"/>
                </a:solidFill>
              </a:rPr>
              <a:t>か月）のモデルの構築</a:t>
            </a:r>
            <a:endParaRPr lang="en-US" altLang="ja-JP" b="1" dirty="0">
              <a:solidFill>
                <a:schemeClr val="bg1"/>
              </a:solidFill>
            </a:endParaRPr>
          </a:p>
          <a:p>
            <a:pPr marL="625475" indent="-625475"/>
            <a:r>
              <a:rPr kumimoji="1" lang="ja-JP" altLang="en-US" b="1" dirty="0">
                <a:solidFill>
                  <a:schemeClr val="bg1"/>
                </a:solidFill>
              </a:rPr>
              <a:t>　　　　健康増進・療養・観光・仕事等に適うプログラムを用意</a:t>
            </a:r>
            <a:endParaRPr kumimoji="1" lang="en-US" altLang="ja-JP" b="1" dirty="0">
              <a:solidFill>
                <a:schemeClr val="bg1"/>
              </a:solidFill>
            </a:endParaRPr>
          </a:p>
          <a:p>
            <a:pPr marL="625475" indent="-625475"/>
            <a:r>
              <a:rPr lang="ja-JP" altLang="en-US" b="1" dirty="0">
                <a:solidFill>
                  <a:schemeClr val="bg1"/>
                </a:solidFill>
              </a:rPr>
              <a:t>　　　　　（食事や運動プログラム等）</a:t>
            </a:r>
            <a:endParaRPr kumimoji="1" lang="en-US" altLang="ja-JP" b="1" dirty="0">
              <a:solidFill>
                <a:schemeClr val="bg1"/>
              </a:solidFill>
            </a:endParaRPr>
          </a:p>
          <a:p>
            <a:pPr marL="625475" indent="-625475"/>
            <a:r>
              <a:rPr lang="ja-JP" altLang="en-US" b="1" dirty="0">
                <a:solidFill>
                  <a:schemeClr val="bg1"/>
                </a:solidFill>
              </a:rPr>
              <a:t>　　　　滞在温泉地を拠点に周辺への小旅行なども可能とする　 　　</a:t>
            </a:r>
            <a:endParaRPr kumimoji="1" lang="en-US" altLang="ja-JP" b="1" dirty="0">
              <a:solidFill>
                <a:schemeClr val="bg1"/>
              </a:solidFill>
            </a:endParaRPr>
          </a:p>
          <a:p>
            <a:pPr marL="625475" indent="-625475"/>
            <a:r>
              <a:rPr lang="ja-JP" altLang="en-US" b="1" dirty="0">
                <a:solidFill>
                  <a:schemeClr val="bg1"/>
                </a:solidFill>
              </a:rPr>
              <a:t>　　　   温泉地での研究テーマによってはモニターとして登録するシステムを構築</a:t>
            </a:r>
            <a:endParaRPr kumimoji="1" lang="ja-JP" altLang="en-US" b="1" dirty="0">
              <a:solidFill>
                <a:schemeClr val="bg1"/>
              </a:solidFill>
            </a:endParaRPr>
          </a:p>
        </p:txBody>
      </p:sp>
      <p:sp>
        <p:nvSpPr>
          <p:cNvPr id="5" name="テキスト ボックス 4">
            <a:extLst>
              <a:ext uri="{FF2B5EF4-FFF2-40B4-BE49-F238E27FC236}">
                <a16:creationId xmlns:a16="http://schemas.microsoft.com/office/drawing/2014/main" id="{63652C1C-F400-49EE-809A-D03891282C71}"/>
              </a:ext>
            </a:extLst>
          </p:cNvPr>
          <p:cNvSpPr txBox="1"/>
          <p:nvPr/>
        </p:nvSpPr>
        <p:spPr>
          <a:xfrm>
            <a:off x="311798" y="3264282"/>
            <a:ext cx="8538552" cy="1477328"/>
          </a:xfrm>
          <a:prstGeom prst="rect">
            <a:avLst/>
          </a:prstGeom>
          <a:noFill/>
          <a:ln w="28575">
            <a:solidFill>
              <a:srgbClr val="00B0F0"/>
            </a:solidFill>
          </a:ln>
        </p:spPr>
        <p:txBody>
          <a:bodyPr wrap="square" rtlCol="0">
            <a:spAutoFit/>
          </a:bodyPr>
          <a:lstStyle/>
          <a:p>
            <a:r>
              <a:rPr lang="ja-JP" altLang="en-US" sz="2400" b="1" dirty="0">
                <a:solidFill>
                  <a:schemeClr val="bg1"/>
                </a:solidFill>
              </a:rPr>
              <a:t>温泉キッズ世代に対して</a:t>
            </a:r>
            <a:r>
              <a:rPr kumimoji="1" lang="ja-JP" altLang="en-US" sz="2400" b="1" dirty="0">
                <a:solidFill>
                  <a:schemeClr val="bg1"/>
                </a:solidFill>
              </a:rPr>
              <a:t>　</a:t>
            </a:r>
            <a:r>
              <a:rPr lang="ja-JP" altLang="en-US" sz="1000" b="1" dirty="0">
                <a:solidFill>
                  <a:schemeClr val="bg1"/>
                </a:solidFill>
              </a:rPr>
              <a:t>　　</a:t>
            </a:r>
            <a:endParaRPr lang="en-US" altLang="ja-JP" sz="1000" b="1" dirty="0">
              <a:solidFill>
                <a:schemeClr val="bg1"/>
              </a:solidFill>
            </a:endParaRPr>
          </a:p>
          <a:p>
            <a:r>
              <a:rPr lang="ja-JP" altLang="en-US" sz="1200" b="1" dirty="0">
                <a:solidFill>
                  <a:schemeClr val="bg1"/>
                </a:solidFill>
              </a:rPr>
              <a:t>　</a:t>
            </a:r>
            <a:endParaRPr lang="en-US" altLang="ja-JP" sz="1200" b="1" dirty="0">
              <a:solidFill>
                <a:schemeClr val="bg1"/>
              </a:solidFill>
            </a:endParaRPr>
          </a:p>
          <a:p>
            <a:r>
              <a:rPr lang="ja-JP" altLang="en-US" sz="1600" b="1" dirty="0">
                <a:solidFill>
                  <a:schemeClr val="bg1"/>
                </a:solidFill>
              </a:rPr>
              <a:t>　　 </a:t>
            </a:r>
            <a:r>
              <a:rPr lang="ja-JP" altLang="en-US" b="1" dirty="0">
                <a:solidFill>
                  <a:schemeClr val="bg1"/>
                </a:solidFill>
              </a:rPr>
              <a:t>夏休み等を利用して温泉地滞在（家族・友人・個人等）</a:t>
            </a:r>
            <a:endParaRPr lang="en-US" altLang="ja-JP" b="1" dirty="0">
              <a:solidFill>
                <a:schemeClr val="bg1"/>
              </a:solidFill>
            </a:endParaRPr>
          </a:p>
          <a:p>
            <a:r>
              <a:rPr kumimoji="1" lang="ja-JP" altLang="en-US" b="1" dirty="0">
                <a:solidFill>
                  <a:schemeClr val="bg1"/>
                </a:solidFill>
              </a:rPr>
              <a:t>　　　　自由研究課題にも対応できるよう温泉地で案内等できる人材を整備</a:t>
            </a:r>
            <a:endParaRPr kumimoji="1" lang="en-US" altLang="ja-JP" b="1" dirty="0">
              <a:solidFill>
                <a:schemeClr val="bg1"/>
              </a:solidFill>
            </a:endParaRPr>
          </a:p>
          <a:p>
            <a:r>
              <a:rPr lang="ja-JP" altLang="en-US" b="1" dirty="0">
                <a:solidFill>
                  <a:schemeClr val="bg1"/>
                </a:solidFill>
              </a:rPr>
              <a:t>　　 温泉地に居住している児童に「温泉利用」の話をする機会を設ける　</a:t>
            </a:r>
            <a:endParaRPr kumimoji="1" lang="ja-JP" altLang="en-US" b="1" dirty="0">
              <a:solidFill>
                <a:schemeClr val="bg1"/>
              </a:solidFill>
            </a:endParaRPr>
          </a:p>
        </p:txBody>
      </p:sp>
      <p:sp>
        <p:nvSpPr>
          <p:cNvPr id="4" name="テキスト ボックス 3">
            <a:extLst>
              <a:ext uri="{FF2B5EF4-FFF2-40B4-BE49-F238E27FC236}">
                <a16:creationId xmlns:a16="http://schemas.microsoft.com/office/drawing/2014/main" id="{13B773BA-8074-4EE6-B0A3-DE5AC78BF278}"/>
              </a:ext>
            </a:extLst>
          </p:cNvPr>
          <p:cNvSpPr txBox="1"/>
          <p:nvPr/>
        </p:nvSpPr>
        <p:spPr>
          <a:xfrm>
            <a:off x="329866" y="4854759"/>
            <a:ext cx="8532440" cy="1600438"/>
          </a:xfrm>
          <a:prstGeom prst="rect">
            <a:avLst/>
          </a:prstGeom>
          <a:solidFill>
            <a:schemeClr val="tx1">
              <a:lumMod val="85000"/>
              <a:lumOff val="15000"/>
            </a:schemeClr>
          </a:solidFill>
          <a:ln w="28575">
            <a:solidFill>
              <a:srgbClr val="00B0F0"/>
            </a:solidFill>
          </a:ln>
        </p:spPr>
        <p:txBody>
          <a:bodyPr wrap="square" rtlCol="0">
            <a:spAutoFit/>
          </a:bodyPr>
          <a:lstStyle/>
          <a:p>
            <a:r>
              <a:rPr lang="ja-JP" altLang="en-US" sz="2400" dirty="0">
                <a:solidFill>
                  <a:schemeClr val="bg1"/>
                </a:solidFill>
              </a:rPr>
              <a:t>周辺観光地との連携</a:t>
            </a:r>
            <a:endParaRPr lang="en-US" altLang="ja-JP" sz="2400" dirty="0">
              <a:solidFill>
                <a:schemeClr val="bg1"/>
              </a:solidFill>
            </a:endParaRPr>
          </a:p>
          <a:p>
            <a:r>
              <a:rPr lang="ja-JP" altLang="en-US" sz="2400" dirty="0">
                <a:solidFill>
                  <a:schemeClr val="bg1"/>
                </a:solidFill>
              </a:rPr>
              <a:t>　　</a:t>
            </a:r>
            <a:r>
              <a:rPr lang="ja-JP" altLang="en-US" b="1" dirty="0">
                <a:solidFill>
                  <a:schemeClr val="bg1"/>
                </a:solidFill>
              </a:rPr>
              <a:t>例えば当地（鹿角市大湯）は、「北海道・北東北縄文遺跡群」として世界文化遺産</a:t>
            </a:r>
            <a:endParaRPr lang="en-US" altLang="ja-JP" b="1" dirty="0">
              <a:solidFill>
                <a:schemeClr val="bg1"/>
              </a:solidFill>
            </a:endParaRPr>
          </a:p>
          <a:p>
            <a:r>
              <a:rPr lang="ja-JP" altLang="en-US" b="1" dirty="0">
                <a:solidFill>
                  <a:schemeClr val="bg1"/>
                </a:solidFill>
              </a:rPr>
              <a:t>　　  登録された環状列石があるが、温泉地近くに遺跡がある地域と連携していくつか</a:t>
            </a:r>
            <a:endParaRPr lang="en-US" altLang="ja-JP" b="1" dirty="0">
              <a:solidFill>
                <a:schemeClr val="bg1"/>
              </a:solidFill>
            </a:endParaRPr>
          </a:p>
          <a:p>
            <a:r>
              <a:rPr lang="ja-JP" altLang="en-US" b="1" dirty="0">
                <a:solidFill>
                  <a:schemeClr val="bg1"/>
                </a:solidFill>
              </a:rPr>
              <a:t>　　  のコースを</a:t>
            </a:r>
            <a:r>
              <a:rPr lang="ja-JP" altLang="en-US" b="1">
                <a:solidFill>
                  <a:schemeClr val="bg1"/>
                </a:solidFill>
              </a:rPr>
              <a:t>設定し、上記</a:t>
            </a:r>
            <a:r>
              <a:rPr lang="ja-JP" altLang="en-US" b="1" dirty="0">
                <a:solidFill>
                  <a:schemeClr val="bg1"/>
                </a:solidFill>
              </a:rPr>
              <a:t>の小旅行や自由研究プログラムに取り込む</a:t>
            </a:r>
            <a:endParaRPr lang="en-US" altLang="ja-JP" b="1" dirty="0">
              <a:solidFill>
                <a:schemeClr val="bg1"/>
              </a:solidFill>
            </a:endParaRPr>
          </a:p>
          <a:p>
            <a:r>
              <a:rPr kumimoji="1" lang="en-US" altLang="ja-JP" sz="1400" b="1" dirty="0">
                <a:solidFill>
                  <a:schemeClr val="bg1"/>
                </a:solidFill>
              </a:rPr>
              <a:t>           </a:t>
            </a:r>
            <a:r>
              <a:rPr lang="ja-JP" altLang="en-US" sz="1400" b="1" dirty="0">
                <a:solidFill>
                  <a:schemeClr val="bg1"/>
                </a:solidFill>
              </a:rPr>
              <a:t> （キッズ対象にスタンプラリー設定も検討）</a:t>
            </a:r>
            <a:endParaRPr kumimoji="1" lang="en-US" altLang="ja-JP" sz="1400" dirty="0">
              <a:solidFill>
                <a:schemeClr val="bg1"/>
              </a:solidFill>
            </a:endParaRPr>
          </a:p>
        </p:txBody>
      </p:sp>
    </p:spTree>
    <p:extLst>
      <p:ext uri="{BB962C8B-B14F-4D97-AF65-F5344CB8AC3E}">
        <p14:creationId xmlns:p14="http://schemas.microsoft.com/office/powerpoint/2010/main" val="2070980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 grpId="0" animBg="1"/>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rmAutofit/>
          </a:bodyPr>
          <a:lstStyle/>
          <a:p>
            <a:r>
              <a:rPr lang="ja-JP" altLang="en-US" sz="3600" dirty="0">
                <a:solidFill>
                  <a:schemeClr val="bg1"/>
                </a:solidFill>
              </a:rPr>
              <a:t>日本の温泉の今後を考える（私見）</a:t>
            </a:r>
            <a:endParaRPr kumimoji="1" lang="ja-JP" altLang="en-US" sz="3600" dirty="0">
              <a:solidFill>
                <a:schemeClr val="bg1"/>
              </a:solidFill>
            </a:endParaRPr>
          </a:p>
        </p:txBody>
      </p:sp>
      <p:sp>
        <p:nvSpPr>
          <p:cNvPr id="3" name="スライド番号プレースホルダ 2"/>
          <p:cNvSpPr>
            <a:spLocks noGrp="1"/>
          </p:cNvSpPr>
          <p:nvPr>
            <p:ph type="sldNum" sz="quarter" idx="12"/>
          </p:nvPr>
        </p:nvSpPr>
        <p:spPr/>
        <p:txBody>
          <a:bodyPr/>
          <a:lstStyle/>
          <a:p>
            <a:fld id="{6EC46D2E-B86B-4122-9AE3-A1DD4DB9B17E}" type="slidenum">
              <a:rPr kumimoji="1" lang="ja-JP" altLang="en-US" smtClean="0"/>
              <a:pPr/>
              <a:t>6</a:t>
            </a:fld>
            <a:endParaRPr kumimoji="1" lang="ja-JP" altLang="en-US"/>
          </a:p>
        </p:txBody>
      </p:sp>
      <p:sp>
        <p:nvSpPr>
          <p:cNvPr id="4" name="テキスト ボックス 3"/>
          <p:cNvSpPr txBox="1"/>
          <p:nvPr/>
        </p:nvSpPr>
        <p:spPr>
          <a:xfrm>
            <a:off x="632324" y="1414567"/>
            <a:ext cx="7828108" cy="1004530"/>
          </a:xfrm>
          <a:prstGeom prst="roundRect">
            <a:avLst>
              <a:gd name="adj" fmla="val 16667"/>
            </a:avLst>
          </a:prstGeom>
          <a:noFill/>
          <a:ln>
            <a:solidFill>
              <a:srgbClr val="FFC000"/>
            </a:solidFill>
          </a:ln>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sz="2500" dirty="0">
                <a:solidFill>
                  <a:schemeClr val="bg1"/>
                </a:solidFill>
              </a:rPr>
              <a:t>温泉の効果についてのエビデンスの蓄積が求められる</a:t>
            </a:r>
            <a:endParaRPr kumimoji="1" lang="en-US" altLang="ja-JP" sz="2400" dirty="0">
              <a:solidFill>
                <a:schemeClr val="bg1"/>
              </a:solidFill>
            </a:endParaRPr>
          </a:p>
          <a:p>
            <a:r>
              <a:rPr lang="ja-JP" altLang="en-US" sz="2800" dirty="0">
                <a:solidFill>
                  <a:schemeClr val="bg1"/>
                </a:solidFill>
              </a:rPr>
              <a:t>　　　　　　　</a:t>
            </a:r>
            <a:r>
              <a:rPr lang="ja-JP" altLang="en-US" sz="2800" dirty="0">
                <a:solidFill>
                  <a:srgbClr val="FFFF00"/>
                </a:solidFill>
              </a:rPr>
              <a:t>研究費をどこから？</a:t>
            </a:r>
            <a:endParaRPr lang="en-US" altLang="ja-JP" sz="2800" dirty="0">
              <a:solidFill>
                <a:srgbClr val="FFFF00"/>
              </a:solidFill>
            </a:endParaRPr>
          </a:p>
        </p:txBody>
      </p:sp>
      <p:sp>
        <p:nvSpPr>
          <p:cNvPr id="11" name="テキスト ボックス 10">
            <a:extLst>
              <a:ext uri="{FF2B5EF4-FFF2-40B4-BE49-F238E27FC236}">
                <a16:creationId xmlns:a16="http://schemas.microsoft.com/office/drawing/2014/main" id="{9A5CF810-F303-4333-BB19-50D153991056}"/>
              </a:ext>
            </a:extLst>
          </p:cNvPr>
          <p:cNvSpPr txBox="1"/>
          <p:nvPr/>
        </p:nvSpPr>
        <p:spPr>
          <a:xfrm>
            <a:off x="395536" y="2746134"/>
            <a:ext cx="3960440" cy="2800767"/>
          </a:xfrm>
          <a:prstGeom prst="rect">
            <a:avLst/>
          </a:prstGeom>
          <a:noFill/>
          <a:ln w="28575">
            <a:solidFill>
              <a:srgbClr val="92D050"/>
            </a:solidFill>
          </a:ln>
        </p:spPr>
        <p:txBody>
          <a:bodyPr wrap="square" rtlCol="0">
            <a:spAutoFit/>
          </a:bodyPr>
          <a:lstStyle/>
          <a:p>
            <a:r>
              <a:rPr lang="ja-JP" altLang="en-US" sz="1600" dirty="0">
                <a:solidFill>
                  <a:schemeClr val="bg1"/>
                </a:solidFill>
              </a:rPr>
              <a:t>　</a:t>
            </a:r>
            <a:r>
              <a:rPr lang="ja-JP" altLang="en-US" b="1" dirty="0">
                <a:solidFill>
                  <a:srgbClr val="FFFF00"/>
                </a:solidFill>
              </a:rPr>
              <a:t>大学等との連携　　（産学連携推進　</a:t>
            </a:r>
            <a:endParaRPr lang="en-US" altLang="ja-JP" b="1" dirty="0">
              <a:solidFill>
                <a:srgbClr val="FFFF00"/>
              </a:solidFill>
            </a:endParaRPr>
          </a:p>
          <a:p>
            <a:r>
              <a:rPr lang="ja-JP" altLang="en-US" b="1" dirty="0">
                <a:solidFill>
                  <a:srgbClr val="FFFF00"/>
                </a:solidFill>
              </a:rPr>
              <a:t>　センターや地域創生推進機構等）</a:t>
            </a:r>
            <a:endParaRPr lang="en-US" altLang="ja-JP" dirty="0">
              <a:solidFill>
                <a:srgbClr val="FFFF00"/>
              </a:solidFill>
            </a:endParaRPr>
          </a:p>
          <a:p>
            <a:endParaRPr lang="en-US" altLang="ja-JP" sz="1200" dirty="0">
              <a:solidFill>
                <a:schemeClr val="bg1"/>
              </a:solidFill>
            </a:endParaRPr>
          </a:p>
          <a:p>
            <a:r>
              <a:rPr lang="ja-JP" altLang="en-US" sz="1600" dirty="0">
                <a:solidFill>
                  <a:schemeClr val="bg1"/>
                </a:solidFill>
              </a:rPr>
              <a:t>例）九州大学都市研究センター・別府市・</a:t>
            </a:r>
            <a:endParaRPr lang="en-US" altLang="ja-JP" sz="1600" dirty="0">
              <a:solidFill>
                <a:schemeClr val="bg1"/>
              </a:solidFill>
            </a:endParaRPr>
          </a:p>
          <a:p>
            <a:r>
              <a:rPr lang="ja-JP" altLang="en-US" sz="1600" dirty="0">
                <a:solidFill>
                  <a:schemeClr val="bg1"/>
                </a:solidFill>
              </a:rPr>
              <a:t>　　別府市旅館ホテル組合連合会</a:t>
            </a:r>
            <a:endParaRPr lang="en-US" altLang="ja-JP" sz="1600" dirty="0">
              <a:solidFill>
                <a:schemeClr val="bg1"/>
              </a:solidFill>
            </a:endParaRPr>
          </a:p>
          <a:p>
            <a:r>
              <a:rPr lang="ja-JP" altLang="en-US" sz="1600" dirty="0">
                <a:solidFill>
                  <a:schemeClr val="bg1"/>
                </a:solidFill>
              </a:rPr>
              <a:t>　　　免疫を高める温泉の効果を最先端の</a:t>
            </a:r>
            <a:endParaRPr lang="en-US" altLang="ja-JP" sz="1600" dirty="0">
              <a:solidFill>
                <a:schemeClr val="bg1"/>
              </a:solidFill>
            </a:endParaRPr>
          </a:p>
          <a:p>
            <a:r>
              <a:rPr lang="ja-JP" altLang="en-US" sz="1600" dirty="0">
                <a:solidFill>
                  <a:schemeClr val="bg1"/>
                </a:solidFill>
              </a:rPr>
              <a:t>　　　医療によって科学的に証明して健康</a:t>
            </a:r>
            <a:endParaRPr lang="en-US" altLang="ja-JP" sz="1600" dirty="0">
              <a:solidFill>
                <a:schemeClr val="bg1"/>
              </a:solidFill>
            </a:endParaRPr>
          </a:p>
          <a:p>
            <a:r>
              <a:rPr lang="ja-JP" altLang="en-US" sz="1600" dirty="0">
                <a:solidFill>
                  <a:schemeClr val="bg1"/>
                </a:solidFill>
              </a:rPr>
              <a:t>　　　づくりを支援する取り組み</a:t>
            </a:r>
            <a:endParaRPr lang="en-US" altLang="ja-JP" sz="1600" dirty="0">
              <a:solidFill>
                <a:schemeClr val="bg1"/>
              </a:solidFill>
            </a:endParaRPr>
          </a:p>
          <a:p>
            <a:r>
              <a:rPr lang="ja-JP" altLang="en-US" sz="1600" dirty="0">
                <a:solidFill>
                  <a:schemeClr val="bg1"/>
                </a:solidFill>
              </a:rPr>
              <a:t>例）新潟大学地域創生推進機構</a:t>
            </a:r>
            <a:endParaRPr lang="en-US" altLang="ja-JP" sz="1600" dirty="0">
              <a:solidFill>
                <a:schemeClr val="bg1"/>
              </a:solidFill>
            </a:endParaRPr>
          </a:p>
          <a:p>
            <a:r>
              <a:rPr lang="ja-JP" altLang="en-US" sz="1600" dirty="0">
                <a:solidFill>
                  <a:schemeClr val="bg1"/>
                </a:solidFill>
              </a:rPr>
              <a:t>　　　入浴習慣が自然免疫応答に与える</a:t>
            </a:r>
            <a:endParaRPr lang="en-US" altLang="ja-JP" sz="1600" dirty="0">
              <a:solidFill>
                <a:schemeClr val="bg1"/>
              </a:solidFill>
            </a:endParaRPr>
          </a:p>
          <a:p>
            <a:r>
              <a:rPr lang="ja-JP" altLang="en-US" sz="1600" dirty="0">
                <a:solidFill>
                  <a:schemeClr val="bg1"/>
                </a:solidFill>
              </a:rPr>
              <a:t>　　　影響</a:t>
            </a:r>
            <a:r>
              <a:rPr lang="en-US" altLang="ja-JP" sz="1600" dirty="0">
                <a:solidFill>
                  <a:schemeClr val="bg1"/>
                </a:solidFill>
              </a:rPr>
              <a:t>~</a:t>
            </a:r>
            <a:r>
              <a:rPr lang="ja-JP" altLang="en-US" sz="1600" dirty="0">
                <a:solidFill>
                  <a:schemeClr val="bg1"/>
                </a:solidFill>
              </a:rPr>
              <a:t>温熱刺激と健康を免疫で考える　　</a:t>
            </a:r>
            <a:endParaRPr lang="en-US" altLang="ja-JP" sz="1600" dirty="0">
              <a:solidFill>
                <a:schemeClr val="bg1"/>
              </a:solidFill>
            </a:endParaRPr>
          </a:p>
        </p:txBody>
      </p:sp>
      <p:sp>
        <p:nvSpPr>
          <p:cNvPr id="5" name="テキスト ボックス 4">
            <a:extLst>
              <a:ext uri="{FF2B5EF4-FFF2-40B4-BE49-F238E27FC236}">
                <a16:creationId xmlns:a16="http://schemas.microsoft.com/office/drawing/2014/main" id="{ED620FFC-9F15-475D-BA0A-01D1BAE1F968}"/>
              </a:ext>
            </a:extLst>
          </p:cNvPr>
          <p:cNvSpPr txBox="1"/>
          <p:nvPr/>
        </p:nvSpPr>
        <p:spPr>
          <a:xfrm>
            <a:off x="4538870" y="2746133"/>
            <a:ext cx="4285456" cy="2769989"/>
          </a:xfrm>
          <a:prstGeom prst="rect">
            <a:avLst/>
          </a:prstGeom>
          <a:noFill/>
          <a:ln w="28575">
            <a:solidFill>
              <a:srgbClr val="92D050"/>
            </a:solidFill>
          </a:ln>
        </p:spPr>
        <p:txBody>
          <a:bodyPr wrap="square" rtlCol="0">
            <a:spAutoFit/>
          </a:bodyPr>
          <a:lstStyle/>
          <a:p>
            <a:r>
              <a:rPr lang="ja-JP" altLang="en-US" b="1" dirty="0">
                <a:solidFill>
                  <a:srgbClr val="FFFF00"/>
                </a:solidFill>
              </a:rPr>
              <a:t>入湯税の利用</a:t>
            </a:r>
            <a:endParaRPr lang="en-US" altLang="ja-JP" b="1" dirty="0">
              <a:solidFill>
                <a:srgbClr val="FFFF00"/>
              </a:solidFill>
            </a:endParaRPr>
          </a:p>
          <a:p>
            <a:endParaRPr lang="en-US" altLang="ja-JP" sz="1200" b="1" dirty="0">
              <a:solidFill>
                <a:srgbClr val="FFFF00"/>
              </a:solidFill>
            </a:endParaRPr>
          </a:p>
          <a:p>
            <a:r>
              <a:rPr lang="ja-JP" altLang="en-US" sz="1600" dirty="0">
                <a:solidFill>
                  <a:schemeClr val="bg1"/>
                </a:solidFill>
              </a:rPr>
              <a:t>（</a:t>
            </a:r>
            <a:r>
              <a:rPr kumimoji="1" lang="ja-JP" altLang="en-US" sz="1600" dirty="0">
                <a:solidFill>
                  <a:schemeClr val="bg1"/>
                </a:solidFill>
              </a:rPr>
              <a:t>入湯税は地方税法で市町村が課すことができ</a:t>
            </a:r>
            <a:endParaRPr kumimoji="1" lang="en-US" altLang="ja-JP" sz="1600" dirty="0">
              <a:solidFill>
                <a:schemeClr val="bg1"/>
              </a:solidFill>
            </a:endParaRPr>
          </a:p>
          <a:p>
            <a:r>
              <a:rPr kumimoji="1" lang="ja-JP" altLang="en-US" sz="1600" dirty="0">
                <a:solidFill>
                  <a:schemeClr val="bg1"/>
                </a:solidFill>
              </a:rPr>
              <a:t>　る目的税</a:t>
            </a:r>
            <a:r>
              <a:rPr kumimoji="1" lang="ja-JP" altLang="en-US" sz="1600">
                <a:solidFill>
                  <a:schemeClr val="bg1"/>
                </a:solidFill>
              </a:rPr>
              <a:t>で鉱泉源の保護</a:t>
            </a:r>
            <a:r>
              <a:rPr kumimoji="1" lang="ja-JP" altLang="en-US" sz="1600" dirty="0">
                <a:solidFill>
                  <a:schemeClr val="bg1"/>
                </a:solidFill>
              </a:rPr>
              <a:t>管理や環境衛生</a:t>
            </a:r>
            <a:endParaRPr kumimoji="1" lang="en-US" altLang="ja-JP" sz="1600" dirty="0">
              <a:solidFill>
                <a:schemeClr val="bg1"/>
              </a:solidFill>
            </a:endParaRPr>
          </a:p>
          <a:p>
            <a:r>
              <a:rPr lang="ja-JP" altLang="en-US" sz="1600" dirty="0">
                <a:solidFill>
                  <a:schemeClr val="bg1"/>
                </a:solidFill>
              </a:rPr>
              <a:t>　</a:t>
            </a:r>
            <a:r>
              <a:rPr kumimoji="1" lang="ja-JP" altLang="en-US" sz="1600" dirty="0">
                <a:solidFill>
                  <a:schemeClr val="bg1"/>
                </a:solidFill>
              </a:rPr>
              <a:t>施設の整備、観光の振興などに使われる）</a:t>
            </a:r>
            <a:endParaRPr kumimoji="1" lang="en-US" altLang="ja-JP" sz="1600" dirty="0">
              <a:solidFill>
                <a:schemeClr val="bg1"/>
              </a:solidFill>
            </a:endParaRPr>
          </a:p>
          <a:p>
            <a:r>
              <a:rPr lang="ja-JP" altLang="en-US" sz="1600" dirty="0">
                <a:solidFill>
                  <a:schemeClr val="bg1"/>
                </a:solidFill>
              </a:rPr>
              <a:t>　⇒広域ごみ処理施設や清掃センター整備に</a:t>
            </a:r>
            <a:endParaRPr lang="en-US" altLang="ja-JP" sz="1600" dirty="0">
              <a:solidFill>
                <a:schemeClr val="bg1"/>
              </a:solidFill>
            </a:endParaRPr>
          </a:p>
          <a:p>
            <a:r>
              <a:rPr kumimoji="1" lang="ja-JP" altLang="en-US" sz="1600" dirty="0">
                <a:solidFill>
                  <a:schemeClr val="bg1"/>
                </a:solidFill>
              </a:rPr>
              <a:t>　　 用いられる例も・・・</a:t>
            </a:r>
            <a:endParaRPr kumimoji="1" lang="en-US" altLang="ja-JP" sz="1600" dirty="0">
              <a:solidFill>
                <a:schemeClr val="bg1"/>
              </a:solidFill>
            </a:endParaRPr>
          </a:p>
          <a:p>
            <a:endParaRPr lang="en-US" altLang="ja-JP" sz="1600" dirty="0">
              <a:solidFill>
                <a:schemeClr val="bg1"/>
              </a:solidFill>
            </a:endParaRPr>
          </a:p>
          <a:p>
            <a:r>
              <a:rPr kumimoji="1" lang="ja-JP" altLang="en-US" sz="1600" dirty="0">
                <a:solidFill>
                  <a:schemeClr val="bg1"/>
                </a:solidFill>
              </a:rPr>
              <a:t>　⇒入湯税の</a:t>
            </a:r>
            <a:r>
              <a:rPr lang="ja-JP" altLang="en-US" sz="1600" dirty="0">
                <a:solidFill>
                  <a:schemeClr val="bg1"/>
                </a:solidFill>
              </a:rPr>
              <a:t>一部を</a:t>
            </a:r>
            <a:r>
              <a:rPr kumimoji="1" lang="ja-JP" altLang="en-US" sz="1600" dirty="0">
                <a:solidFill>
                  <a:schemeClr val="bg1"/>
                </a:solidFill>
              </a:rPr>
              <a:t>温泉を公共の利益に</a:t>
            </a:r>
            <a:endParaRPr kumimoji="1" lang="en-US" altLang="ja-JP" sz="1600" dirty="0">
              <a:solidFill>
                <a:schemeClr val="bg1"/>
              </a:solidFill>
            </a:endParaRPr>
          </a:p>
          <a:p>
            <a:r>
              <a:rPr lang="ja-JP" altLang="en-US" sz="1600" dirty="0">
                <a:solidFill>
                  <a:schemeClr val="bg1"/>
                </a:solidFill>
              </a:rPr>
              <a:t>　　 供するための研究にあてることを行政に</a:t>
            </a:r>
            <a:endParaRPr lang="en-US" altLang="ja-JP" sz="1600" dirty="0">
              <a:solidFill>
                <a:schemeClr val="bg1"/>
              </a:solidFill>
            </a:endParaRPr>
          </a:p>
          <a:p>
            <a:r>
              <a:rPr kumimoji="1" lang="ja-JP" altLang="en-US" sz="1600" dirty="0">
                <a:solidFill>
                  <a:schemeClr val="bg1"/>
                </a:solidFill>
              </a:rPr>
              <a:t>　　 求める（温泉関係団体として提言）</a:t>
            </a:r>
            <a:endParaRPr kumimoji="1" lang="en-US" altLang="ja-JP" sz="1600" dirty="0">
              <a:solidFill>
                <a:schemeClr val="bg1"/>
              </a:solidFill>
            </a:endParaRPr>
          </a:p>
        </p:txBody>
      </p:sp>
      <p:sp>
        <p:nvSpPr>
          <p:cNvPr id="7" name="正方形/長方形 6">
            <a:extLst>
              <a:ext uri="{FF2B5EF4-FFF2-40B4-BE49-F238E27FC236}">
                <a16:creationId xmlns:a16="http://schemas.microsoft.com/office/drawing/2014/main" id="{5F375B83-0A3D-4959-A6A0-426A310FE358}"/>
              </a:ext>
            </a:extLst>
          </p:cNvPr>
          <p:cNvSpPr/>
          <p:nvPr/>
        </p:nvSpPr>
        <p:spPr>
          <a:xfrm>
            <a:off x="1043608" y="5733256"/>
            <a:ext cx="7200800" cy="850106"/>
          </a:xfrm>
          <a:prstGeom prst="rect">
            <a:avLst/>
          </a:prstGeom>
          <a:solidFill>
            <a:schemeClr val="tx1">
              <a:lumMod val="85000"/>
              <a:lumOff val="15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t>温泉関連団体（日本温泉気候物理医学会・日本温泉科学会・温泉協会・健康と温泉フォーラム等）が基金をつくり研究支援をする</a:t>
            </a:r>
            <a:endParaRPr kumimoji="1" lang="ja-JP" altLang="en-US" dirty="0"/>
          </a:p>
        </p:txBody>
      </p:sp>
    </p:spTree>
    <p:extLst>
      <p:ext uri="{BB962C8B-B14F-4D97-AF65-F5344CB8AC3E}">
        <p14:creationId xmlns:p14="http://schemas.microsoft.com/office/powerpoint/2010/main" val="3633767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animBg="1"/>
      <p:bldP spid="7" grpId="0" animBg="1"/>
    </p:bldLst>
  </p:timing>
</p:sld>
</file>

<file path=ppt/theme/_rels/theme2.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視差">
  <a:themeElements>
    <a:clrScheme name="視差">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視差">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視差">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3053</TotalTime>
  <Words>1095</Words>
  <Application>Microsoft Office PowerPoint</Application>
  <PresentationFormat>画面に合わせる (4:3)</PresentationFormat>
  <Paragraphs>114</Paragraphs>
  <Slides>6</Slides>
  <Notes>3</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6</vt:i4>
      </vt:variant>
    </vt:vector>
  </HeadingPairs>
  <TitlesOfParts>
    <vt:vector size="11" baseType="lpstr">
      <vt:lpstr>Arial</vt:lpstr>
      <vt:lpstr>Calibri</vt:lpstr>
      <vt:lpstr>Corbel</vt:lpstr>
      <vt:lpstr>Office テーマ</vt:lpstr>
      <vt:lpstr>視差</vt:lpstr>
      <vt:lpstr>コロナ禍を超えて日本の温泉の今後 提言集から見えてきたこと 温泉・保健部門  健康と温泉フォーラム 第100回月例研究会 令和3年10月27日</vt:lpstr>
      <vt:lpstr>「日本の温泉の今後を考える」提言集より 　　　　　　　　　　　　　　　　（医療・保健部門　猪熊氏小括）</vt:lpstr>
      <vt:lpstr>「日本の温泉の今後を考える」提言集より 　　　　　　　　　　　　　　　　（医療・保健部門　猪熊氏小括）</vt:lpstr>
      <vt:lpstr>日本の温泉の今後を考える（私見）</vt:lpstr>
      <vt:lpstr>　　　　　　 　　　　　　日本の温泉の今後を考える（私見） </vt:lpstr>
      <vt:lpstr>日本の温泉の今後を考える（私見）</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日本医師会 男女共同参画委員会報告</dc:title>
  <dc:creator>toyoguchi</dc:creator>
  <cp:lastModifiedBy> </cp:lastModifiedBy>
  <cp:revision>336</cp:revision>
  <cp:lastPrinted>2019-06-22T00:01:35Z</cp:lastPrinted>
  <dcterms:created xsi:type="dcterms:W3CDTF">2012-07-05T00:35:36Z</dcterms:created>
  <dcterms:modified xsi:type="dcterms:W3CDTF">2021-10-23T07:18:49Z</dcterms:modified>
</cp:coreProperties>
</file>