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60" r:id="rId3"/>
    <p:sldId id="258" r:id="rId4"/>
    <p:sldId id="262" r:id="rId5"/>
    <p:sldId id="276" r:id="rId6"/>
    <p:sldId id="274" r:id="rId7"/>
    <p:sldId id="264" r:id="rId8"/>
    <p:sldId id="273" r:id="rId9"/>
    <p:sldId id="277" r:id="rId10"/>
    <p:sldId id="265" r:id="rId11"/>
    <p:sldId id="268" r:id="rId12"/>
    <p:sldId id="275" r:id="rId13"/>
    <p:sldId id="271" r:id="rId14"/>
    <p:sldId id="270" r:id="rId1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979" autoAdjust="0"/>
    <p:restoredTop sz="81265" autoAdjust="0"/>
  </p:normalViewPr>
  <p:slideViewPr>
    <p:cSldViewPr snapToGrid="0">
      <p:cViewPr varScale="1">
        <p:scale>
          <a:sx n="89" d="100"/>
          <a:sy n="89" d="100"/>
        </p:scale>
        <p:origin x="1296" y="9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D0344F-F690-4378-9945-D0B29F43745F}" type="datetimeFigureOut">
              <a:rPr kumimoji="1" lang="ja-JP" altLang="en-US" smtClean="0"/>
              <a:t>2023/4/20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7F3BEF-8B83-446F-87D3-D934C1B396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40210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pmc/articles/PMC9479197/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pubmed.ncbi.nlm.nih.gov/36118111" TargetMode="External"/><Relationship Id="rId4" Type="http://schemas.openxmlformats.org/officeDocument/2006/relationships/hyperlink" Target="https://doi.org/10.1016%2Fj.jcm.2022.02.012" TargetMode="Externa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pmc/articles/PMC9479197/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pubmed.ncbi.nlm.nih.gov/36118111" TargetMode="External"/><Relationship Id="rId4" Type="http://schemas.openxmlformats.org/officeDocument/2006/relationships/hyperlink" Target="https://doi.org/10.1016%2Fj.jcm.2022.02.012" TargetMode="Externa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pmc/articles/PMC9479197/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pubmed.ncbi.nlm.nih.gov/36118111" TargetMode="External"/><Relationship Id="rId4" Type="http://schemas.openxmlformats.org/officeDocument/2006/relationships/hyperlink" Target="https://doi.org/10.1016%2Fj.jcm.2022.02.012" TargetMode="Externa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medline.cos.com/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://www.embase.com/" TargetMode="External"/><Relationship Id="rId4" Type="http://schemas.openxmlformats.org/officeDocument/2006/relationships/hyperlink" Target="http://www.cochrane.org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この度のフォーラム研究会で、温泉医学について、報告を求められました。</a:t>
            </a:r>
            <a:endParaRPr kumimoji="1" lang="en-US" altLang="ja-JP" dirty="0"/>
          </a:p>
          <a:p>
            <a:r>
              <a:rPr kumimoji="1" lang="ja-JP" altLang="en-US" dirty="0"/>
              <a:t>ここ</a:t>
            </a:r>
            <a:r>
              <a:rPr kumimoji="1" lang="en-US" altLang="ja-JP" dirty="0"/>
              <a:t>10</a:t>
            </a:r>
            <a:r>
              <a:rPr kumimoji="1" lang="ja-JP" altLang="en-US" dirty="0"/>
              <a:t>年、</a:t>
            </a:r>
            <a:r>
              <a:rPr kumimoji="1" lang="en-US" altLang="ja-JP" dirty="0"/>
              <a:t>20</a:t>
            </a:r>
            <a:r>
              <a:rPr kumimoji="1" lang="ja-JP" altLang="en-US" dirty="0"/>
              <a:t>年で、研究の手法に進展がみられますので、</a:t>
            </a:r>
            <a:endParaRPr kumimoji="1" lang="en-US" altLang="ja-JP" dirty="0"/>
          </a:p>
          <a:p>
            <a:r>
              <a:rPr kumimoji="1" lang="ja-JP" altLang="en-US" dirty="0"/>
              <a:t>最近の動向を見てみましたので、申し上げます。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F3BEF-8B83-446F-87D3-D934C1B39620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76932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ja-JP" altLang="en-US" sz="1200" i="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</a:rPr>
              <a:t>システマティック・レビューは、いくつもある研究論文の中から、一定の基準を満たすものを選んで、取り纏めをする手法です。</a:t>
            </a:r>
            <a:endParaRPr lang="en-US" altLang="ja-JP" sz="1200" i="0" dirty="0">
              <a:solidFill>
                <a:schemeClr val="accent4">
                  <a:lumMod val="60000"/>
                  <a:lumOff val="40000"/>
                </a:schemeClr>
              </a:solidFill>
              <a:effectLst/>
              <a:latin typeface="Arial" panose="020B0604020202020204" pitchFamily="34" charset="0"/>
            </a:endParaRPr>
          </a:p>
          <a:p>
            <a:pPr algn="l"/>
            <a:endParaRPr lang="en-US" altLang="ja-JP" sz="1200" b="0" i="0" u="sng" dirty="0">
              <a:solidFill>
                <a:schemeClr val="accent4">
                  <a:lumMod val="60000"/>
                  <a:lumOff val="40000"/>
                </a:schemeClr>
              </a:solidFill>
              <a:effectLst/>
              <a:latin typeface="Arial" panose="020B0604020202020204" pitchFamily="34" charset="0"/>
              <a:hlinkClick r:id="rId3"/>
            </a:endParaRPr>
          </a:p>
          <a:p>
            <a:pPr algn="l"/>
            <a:endParaRPr lang="en-US" altLang="ja-JP" b="0" i="0" u="sng" dirty="0">
              <a:solidFill>
                <a:srgbClr val="376FAA"/>
              </a:solidFill>
              <a:effectLst/>
              <a:latin typeface="Helvetica Neue"/>
              <a:hlinkClick r:id="rId3"/>
            </a:endParaRPr>
          </a:p>
          <a:p>
            <a:pPr algn="l"/>
            <a:r>
              <a:rPr lang="en-US" altLang="ja-JP" b="0" i="0" u="sng" dirty="0">
                <a:solidFill>
                  <a:srgbClr val="376FAA"/>
                </a:solidFill>
                <a:effectLst/>
                <a:latin typeface="Helvetica Neue"/>
                <a:hlinkClick r:id="rId3"/>
              </a:rPr>
              <a:t>J </a:t>
            </a:r>
            <a:r>
              <a:rPr lang="en-US" altLang="ja-JP" b="0" i="0" u="sng" dirty="0" err="1">
                <a:solidFill>
                  <a:srgbClr val="376FAA"/>
                </a:solidFill>
                <a:effectLst/>
                <a:latin typeface="Helvetica Neue"/>
                <a:hlinkClick r:id="rId3"/>
              </a:rPr>
              <a:t>Chiropr</a:t>
            </a:r>
            <a:r>
              <a:rPr lang="en-US" altLang="ja-JP" b="0" i="0" u="sng" dirty="0">
                <a:solidFill>
                  <a:srgbClr val="376FAA"/>
                </a:solidFill>
                <a:effectLst/>
                <a:latin typeface="Helvetica Neue"/>
                <a:hlinkClick r:id="rId3"/>
              </a:rPr>
              <a:t> Med.</a:t>
            </a:r>
            <a:r>
              <a:rPr lang="en-US" altLang="ja-JP" b="0" i="0" dirty="0">
                <a:solidFill>
                  <a:srgbClr val="212121"/>
                </a:solidFill>
                <a:effectLst/>
                <a:latin typeface="Helvetica Neue"/>
              </a:rPr>
              <a:t> 2022 Sep; 21(3): 197–203.</a:t>
            </a:r>
          </a:p>
          <a:p>
            <a:pPr algn="l"/>
            <a:r>
              <a:rPr lang="en-US" altLang="ja-JP" b="0" i="0" dirty="0">
                <a:solidFill>
                  <a:srgbClr val="212121"/>
                </a:solidFill>
                <a:effectLst/>
                <a:latin typeface="Helvetica Neue"/>
              </a:rPr>
              <a:t>Published online 2022 Jun 6. </a:t>
            </a:r>
            <a:r>
              <a:rPr lang="en-US" altLang="ja-JP" b="0" i="0" dirty="0" err="1">
                <a:solidFill>
                  <a:srgbClr val="212121"/>
                </a:solidFill>
                <a:effectLst/>
                <a:latin typeface="Helvetica Neue"/>
              </a:rPr>
              <a:t>doi</a:t>
            </a:r>
            <a:r>
              <a:rPr lang="en-US" altLang="ja-JP" b="0" i="0" dirty="0">
                <a:solidFill>
                  <a:srgbClr val="212121"/>
                </a:solidFill>
                <a:effectLst/>
                <a:latin typeface="Helvetica Neue"/>
              </a:rPr>
              <a:t>: </a:t>
            </a:r>
            <a:r>
              <a:rPr lang="en-US" altLang="ja-JP" b="0" i="0" u="sng" dirty="0">
                <a:solidFill>
                  <a:srgbClr val="376FAA"/>
                </a:solidFill>
                <a:effectLst/>
                <a:latin typeface="Helvetica Neue"/>
                <a:hlinkClick r:id="rId4"/>
              </a:rPr>
              <a:t>10.1016/j.jcm.2022.02.012</a:t>
            </a:r>
            <a:endParaRPr lang="en-US" altLang="ja-JP" b="0" i="0" dirty="0">
              <a:solidFill>
                <a:srgbClr val="212121"/>
              </a:solidFill>
              <a:effectLst/>
              <a:latin typeface="Helvetica Neue"/>
            </a:endParaRPr>
          </a:p>
          <a:p>
            <a:pPr algn="r"/>
            <a:r>
              <a:rPr lang="en-US" altLang="ja-JP" b="0" i="0" dirty="0">
                <a:solidFill>
                  <a:srgbClr val="212121"/>
                </a:solidFill>
                <a:effectLst/>
                <a:latin typeface="Helvetica Neue"/>
              </a:rPr>
              <a:t>PMCID: PMC9479197</a:t>
            </a:r>
          </a:p>
          <a:p>
            <a:pPr algn="r"/>
            <a:r>
              <a:rPr lang="en-US" altLang="ja-JP" b="0" i="0" dirty="0">
                <a:solidFill>
                  <a:srgbClr val="212121"/>
                </a:solidFill>
                <a:effectLst/>
                <a:latin typeface="Helvetica Neue"/>
              </a:rPr>
              <a:t>PMID: </a:t>
            </a:r>
            <a:r>
              <a:rPr lang="en-US" altLang="ja-JP" b="0" i="0" u="sng" dirty="0">
                <a:solidFill>
                  <a:srgbClr val="376FAA"/>
                </a:solidFill>
                <a:effectLst/>
                <a:latin typeface="Helvetica Neue"/>
                <a:hlinkClick r:id="rId5"/>
              </a:rPr>
              <a:t>36118111</a:t>
            </a:r>
            <a:endParaRPr lang="en-US" altLang="ja-JP" b="0" i="0" dirty="0">
              <a:solidFill>
                <a:srgbClr val="212121"/>
              </a:solidFill>
              <a:effectLst/>
              <a:latin typeface="Helvetica Neue"/>
            </a:endParaRPr>
          </a:p>
          <a:p>
            <a:pPr marL="0" marR="0" lvl="0" indent="0" algn="l" defTabSz="914400" rtl="0" eaLnBrk="1" fontAlgn="auto" latinLnBrk="0" hangingPunct="1">
              <a:lnSpc>
                <a:spcPts val="2250"/>
              </a:lnSpc>
              <a:spcBef>
                <a:spcPts val="200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Comparison of Blood Pressure and Pulse Adaptations Between Younger and Older Patients During Balneotherapy </a:t>
            </a:r>
            <a:r>
              <a:rPr lang="ja-JP" altLang="en-US" sz="1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　</a:t>
            </a:r>
            <a:r>
              <a:rPr lang="en-US" altLang="ja-JP" sz="1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With Physiotherapy</a:t>
            </a:r>
          </a:p>
          <a:p>
            <a:pPr algn="l">
              <a:lnSpc>
                <a:spcPts val="2250"/>
              </a:lnSpc>
              <a:spcBef>
                <a:spcPts val="2000"/>
              </a:spcBef>
              <a:spcAft>
                <a:spcPts val="1000"/>
              </a:spcAft>
            </a:pP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F3BEF-8B83-446F-87D3-D934C1B39620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47027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ja-JP" altLang="en-US" b="0" i="0" u="none" dirty="0">
                <a:solidFill>
                  <a:srgbClr val="376FAA"/>
                </a:solidFill>
                <a:effectLst/>
                <a:latin typeface="Helvetica Neue"/>
                <a:hlinkClick r:id="rId3"/>
              </a:rPr>
              <a:t>複数の研究を取り纏めた　システマティックレビューは、</a:t>
            </a:r>
            <a:r>
              <a:rPr lang="en-US" altLang="ja-JP" b="0" i="0" u="none" dirty="0">
                <a:solidFill>
                  <a:srgbClr val="376FAA"/>
                </a:solidFill>
                <a:effectLst/>
                <a:latin typeface="Helvetica Neue"/>
                <a:hlinkClick r:id="rId3"/>
              </a:rPr>
              <a:t>2000</a:t>
            </a:r>
            <a:r>
              <a:rPr lang="ja-JP" altLang="en-US" b="0" i="0" u="none" dirty="0">
                <a:solidFill>
                  <a:srgbClr val="376FAA"/>
                </a:solidFill>
                <a:effectLst/>
                <a:latin typeface="Helvetica Neue"/>
                <a:hlinkClick r:id="rId3"/>
              </a:rPr>
              <a:t>年台に登場しますが、</a:t>
            </a:r>
            <a:endParaRPr lang="en-US" altLang="ja-JP" b="0" i="0" u="none" dirty="0">
              <a:solidFill>
                <a:srgbClr val="376FAA"/>
              </a:solidFill>
              <a:effectLst/>
              <a:latin typeface="Helvetica Neue"/>
              <a:hlinkClick r:id="rId3"/>
            </a:endParaRPr>
          </a:p>
          <a:p>
            <a:pPr algn="l"/>
            <a:r>
              <a:rPr lang="ja-JP" altLang="en-US" b="0" i="0" u="none" dirty="0">
                <a:solidFill>
                  <a:srgbClr val="376FAA"/>
                </a:solidFill>
                <a:effectLst/>
                <a:latin typeface="Helvetica Neue"/>
                <a:hlinkClick r:id="rId3"/>
              </a:rPr>
              <a:t>スパについてが増えています。</a:t>
            </a:r>
            <a:endParaRPr lang="en-US" altLang="ja-JP" b="0" i="0" u="none" dirty="0">
              <a:solidFill>
                <a:srgbClr val="376FAA"/>
              </a:solidFill>
              <a:effectLst/>
              <a:latin typeface="Helvetica Neue"/>
              <a:hlinkClick r:id="rId3"/>
            </a:endParaRPr>
          </a:p>
          <a:p>
            <a:pPr algn="l"/>
            <a:endParaRPr lang="en-US" altLang="ja-JP" b="0" i="0" u="sng" dirty="0">
              <a:solidFill>
                <a:srgbClr val="376FAA"/>
              </a:solidFill>
              <a:effectLst/>
              <a:latin typeface="Helvetica Neue"/>
              <a:hlinkClick r:id="rId3"/>
            </a:endParaRPr>
          </a:p>
          <a:p>
            <a:pPr algn="l"/>
            <a:r>
              <a:rPr lang="en-US" altLang="ja-JP" b="0" i="0" u="sng" dirty="0">
                <a:solidFill>
                  <a:srgbClr val="376FAA"/>
                </a:solidFill>
                <a:effectLst/>
                <a:latin typeface="Helvetica Neue"/>
                <a:hlinkClick r:id="rId3"/>
              </a:rPr>
              <a:t>J </a:t>
            </a:r>
            <a:r>
              <a:rPr lang="en-US" altLang="ja-JP" b="0" i="0" u="sng" dirty="0" err="1">
                <a:solidFill>
                  <a:srgbClr val="376FAA"/>
                </a:solidFill>
                <a:effectLst/>
                <a:latin typeface="Helvetica Neue"/>
                <a:hlinkClick r:id="rId3"/>
              </a:rPr>
              <a:t>Chiropr</a:t>
            </a:r>
            <a:r>
              <a:rPr lang="en-US" altLang="ja-JP" b="0" i="0" u="sng" dirty="0">
                <a:solidFill>
                  <a:srgbClr val="376FAA"/>
                </a:solidFill>
                <a:effectLst/>
                <a:latin typeface="Helvetica Neue"/>
                <a:hlinkClick r:id="rId3"/>
              </a:rPr>
              <a:t> Med.</a:t>
            </a:r>
            <a:r>
              <a:rPr lang="en-US" altLang="ja-JP" b="0" i="0" dirty="0">
                <a:solidFill>
                  <a:srgbClr val="212121"/>
                </a:solidFill>
                <a:effectLst/>
                <a:latin typeface="Helvetica Neue"/>
              </a:rPr>
              <a:t> 2022 Sep; 21(3): 197–203.</a:t>
            </a:r>
          </a:p>
          <a:p>
            <a:pPr algn="l"/>
            <a:r>
              <a:rPr lang="en-US" altLang="ja-JP" b="0" i="0" dirty="0">
                <a:solidFill>
                  <a:srgbClr val="212121"/>
                </a:solidFill>
                <a:effectLst/>
                <a:latin typeface="Helvetica Neue"/>
              </a:rPr>
              <a:t>Published online 2022 Jun 6. </a:t>
            </a:r>
            <a:r>
              <a:rPr lang="en-US" altLang="ja-JP" b="0" i="0" dirty="0" err="1">
                <a:solidFill>
                  <a:srgbClr val="212121"/>
                </a:solidFill>
                <a:effectLst/>
                <a:latin typeface="Helvetica Neue"/>
              </a:rPr>
              <a:t>doi</a:t>
            </a:r>
            <a:r>
              <a:rPr lang="en-US" altLang="ja-JP" b="0" i="0" dirty="0">
                <a:solidFill>
                  <a:srgbClr val="212121"/>
                </a:solidFill>
                <a:effectLst/>
                <a:latin typeface="Helvetica Neue"/>
              </a:rPr>
              <a:t>: </a:t>
            </a:r>
            <a:r>
              <a:rPr lang="en-US" altLang="ja-JP" b="0" i="0" u="sng" dirty="0">
                <a:solidFill>
                  <a:srgbClr val="376FAA"/>
                </a:solidFill>
                <a:effectLst/>
                <a:latin typeface="Helvetica Neue"/>
                <a:hlinkClick r:id="rId4"/>
              </a:rPr>
              <a:t>10.1016/j.jcm.2022.02.012</a:t>
            </a:r>
            <a:endParaRPr lang="en-US" altLang="ja-JP" b="0" i="0" dirty="0">
              <a:solidFill>
                <a:srgbClr val="212121"/>
              </a:solidFill>
              <a:effectLst/>
              <a:latin typeface="Helvetica Neue"/>
            </a:endParaRPr>
          </a:p>
          <a:p>
            <a:pPr algn="r"/>
            <a:r>
              <a:rPr lang="en-US" altLang="ja-JP" b="0" i="0" dirty="0">
                <a:solidFill>
                  <a:srgbClr val="212121"/>
                </a:solidFill>
                <a:effectLst/>
                <a:latin typeface="Helvetica Neue"/>
              </a:rPr>
              <a:t>PMCID: PMC9479197</a:t>
            </a:r>
          </a:p>
          <a:p>
            <a:pPr algn="r"/>
            <a:r>
              <a:rPr lang="en-US" altLang="ja-JP" b="0" i="0" dirty="0">
                <a:solidFill>
                  <a:srgbClr val="212121"/>
                </a:solidFill>
                <a:effectLst/>
                <a:latin typeface="Helvetica Neue"/>
              </a:rPr>
              <a:t>PMID: </a:t>
            </a:r>
            <a:r>
              <a:rPr lang="en-US" altLang="ja-JP" b="0" i="0" u="sng" dirty="0">
                <a:solidFill>
                  <a:srgbClr val="376FAA"/>
                </a:solidFill>
                <a:effectLst/>
                <a:latin typeface="Helvetica Neue"/>
                <a:hlinkClick r:id="rId5"/>
              </a:rPr>
              <a:t>36118111</a:t>
            </a:r>
            <a:endParaRPr lang="en-US" altLang="ja-JP" b="0" i="0" dirty="0">
              <a:solidFill>
                <a:srgbClr val="212121"/>
              </a:solidFill>
              <a:effectLst/>
              <a:latin typeface="Helvetica Neue"/>
            </a:endParaRPr>
          </a:p>
          <a:p>
            <a:pPr marL="0" marR="0" lvl="0" indent="0" algn="l" defTabSz="914400" rtl="0" eaLnBrk="1" fontAlgn="auto" latinLnBrk="0" hangingPunct="1">
              <a:lnSpc>
                <a:spcPts val="2250"/>
              </a:lnSpc>
              <a:spcBef>
                <a:spcPts val="200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Comparison of Blood Pressure and Pulse Adaptations Between Younger and Older Patients During Balneotherapy </a:t>
            </a:r>
            <a:r>
              <a:rPr lang="ja-JP" altLang="en-US" sz="1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　</a:t>
            </a:r>
            <a:r>
              <a:rPr lang="en-US" altLang="ja-JP" sz="1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With Physiotherapy</a:t>
            </a:r>
          </a:p>
          <a:p>
            <a:pPr algn="l">
              <a:lnSpc>
                <a:spcPts val="2250"/>
              </a:lnSpc>
              <a:spcBef>
                <a:spcPts val="2000"/>
              </a:spcBef>
              <a:spcAft>
                <a:spcPts val="1000"/>
              </a:spcAft>
            </a:pP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F3BEF-8B83-446F-87D3-D934C1B39620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65927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ja-JP" altLang="en-US" b="0" i="0" u="none" dirty="0">
                <a:solidFill>
                  <a:srgbClr val="0563C1"/>
                </a:solidFill>
                <a:effectLst/>
                <a:latin typeface="Helvetica Neue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無作為化試験、</a:t>
            </a:r>
            <a:r>
              <a:rPr lang="en-US" altLang="ja-JP" b="0" i="0" u="none" dirty="0">
                <a:solidFill>
                  <a:srgbClr val="0563C1"/>
                </a:solidFill>
                <a:effectLst/>
                <a:latin typeface="Helvetica Neue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RCT</a:t>
            </a:r>
            <a:r>
              <a:rPr lang="ja-JP" altLang="en-US" b="0" i="0" u="none" dirty="0">
                <a:solidFill>
                  <a:srgbClr val="0563C1"/>
                </a:solidFill>
                <a:effectLst/>
                <a:latin typeface="Helvetica Neue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の一例を　紹介します。</a:t>
            </a:r>
            <a:endParaRPr lang="en-US" altLang="ja-JP" b="0" i="0" u="none" dirty="0">
              <a:solidFill>
                <a:srgbClr val="0563C1"/>
              </a:solidFill>
              <a:effectLst/>
              <a:latin typeface="Helvetica Neue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l"/>
            <a:r>
              <a:rPr lang="ja-JP" altLang="en-US" b="0" i="0" u="sng" dirty="0">
                <a:solidFill>
                  <a:srgbClr val="0563C1"/>
                </a:solidFill>
                <a:effectLst/>
                <a:latin typeface="Helvetica Neue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ラドン</a:t>
            </a:r>
            <a:r>
              <a:rPr lang="ja-JP" altLang="en-US" b="0" i="0" u="none" dirty="0">
                <a:solidFill>
                  <a:srgbClr val="0563C1"/>
                </a:solidFill>
                <a:effectLst/>
                <a:latin typeface="Helvetica Neue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温泉の、関節リウマチの痛みに対する効果を、　対象と比較した研究です。</a:t>
            </a:r>
            <a:endParaRPr lang="en-US" altLang="ja-JP" b="0" i="0" u="none" dirty="0">
              <a:solidFill>
                <a:srgbClr val="0563C1"/>
              </a:solidFill>
              <a:effectLst/>
              <a:latin typeface="Helvetica Neue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l"/>
            <a:r>
              <a:rPr lang="ja-JP" altLang="en-US" b="0" i="0" u="none" dirty="0">
                <a:solidFill>
                  <a:srgbClr val="0563C1"/>
                </a:solidFill>
                <a:effectLst/>
                <a:latin typeface="Helvetica Neue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両者とも、温泉治療終了時には、痛みは減じています。</a:t>
            </a:r>
            <a:endParaRPr lang="en-US" altLang="ja-JP" b="0" i="0" u="none" dirty="0">
              <a:solidFill>
                <a:srgbClr val="0563C1"/>
              </a:solidFill>
              <a:effectLst/>
              <a:latin typeface="Helvetica Neue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l"/>
            <a:r>
              <a:rPr lang="ja-JP" altLang="en-US" b="0" i="0" u="none" dirty="0">
                <a:solidFill>
                  <a:srgbClr val="0563C1"/>
                </a:solidFill>
                <a:effectLst/>
                <a:latin typeface="Helvetica Neue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終了後</a:t>
            </a:r>
            <a:r>
              <a:rPr lang="en-US" altLang="ja-JP" b="0" i="0" u="none" dirty="0">
                <a:solidFill>
                  <a:srgbClr val="0563C1"/>
                </a:solidFill>
                <a:effectLst/>
                <a:latin typeface="Helvetica Neue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ja-JP" altLang="en-US" b="0" i="0" u="none" dirty="0">
                <a:solidFill>
                  <a:srgbClr val="0563C1"/>
                </a:solidFill>
                <a:effectLst/>
                <a:latin typeface="Helvetica Neue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ヶ月、</a:t>
            </a:r>
            <a:r>
              <a:rPr lang="en-US" altLang="ja-JP" b="0" i="0" u="none" dirty="0">
                <a:solidFill>
                  <a:srgbClr val="0563C1"/>
                </a:solidFill>
                <a:effectLst/>
                <a:latin typeface="Helvetica Neue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r>
              <a:rPr lang="ja-JP" altLang="en-US" b="0" i="0" u="none" dirty="0">
                <a:solidFill>
                  <a:srgbClr val="0563C1"/>
                </a:solidFill>
                <a:effectLst/>
                <a:latin typeface="Helvetica Neue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ヶ月になると、黒の対象群では、痛みは悪化してしまいますが、</a:t>
            </a:r>
            <a:endParaRPr lang="en-US" altLang="ja-JP" b="0" i="0" u="none" dirty="0">
              <a:solidFill>
                <a:srgbClr val="0563C1"/>
              </a:solidFill>
              <a:effectLst/>
              <a:latin typeface="Helvetica Neue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l"/>
            <a:r>
              <a:rPr lang="ja-JP" altLang="en-US" b="0" i="0" u="none" dirty="0">
                <a:solidFill>
                  <a:srgbClr val="0563C1"/>
                </a:solidFill>
                <a:effectLst/>
                <a:latin typeface="Helvetica Neue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赤のラドン温泉治療群では、</a:t>
            </a:r>
            <a:r>
              <a:rPr lang="en-US" altLang="ja-JP" b="0" i="0" u="none" dirty="0">
                <a:solidFill>
                  <a:srgbClr val="0563C1"/>
                </a:solidFill>
                <a:effectLst/>
                <a:latin typeface="Helvetica Neue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r>
              <a:rPr lang="ja-JP" altLang="en-US" b="0" i="0" u="none" dirty="0">
                <a:solidFill>
                  <a:srgbClr val="0563C1"/>
                </a:solidFill>
                <a:effectLst/>
                <a:latin typeface="Helvetica Neue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ヶ月後</a:t>
            </a:r>
            <a:r>
              <a:rPr lang="ja-JP" altLang="en-US" b="0" i="0" u="sng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Helvetica Neue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まで効果が残っています。</a:t>
            </a:r>
            <a:endParaRPr lang="en-US" altLang="ja-JP" b="0" i="0" u="sng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Helvetica Neue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l"/>
            <a:endParaRPr lang="en-US" altLang="ja-JP" b="0" i="0" u="sng" dirty="0">
              <a:solidFill>
                <a:srgbClr val="0563C1"/>
              </a:solidFill>
              <a:effectLst/>
              <a:latin typeface="Helvetica Neue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l"/>
            <a:r>
              <a:rPr lang="en-US" altLang="ja-JP" b="0" i="0" u="sng" dirty="0">
                <a:solidFill>
                  <a:srgbClr val="0563C1"/>
                </a:solidFill>
                <a:effectLst/>
                <a:latin typeface="Helvetica Neue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 </a:t>
            </a:r>
            <a:r>
              <a:rPr lang="en-US" altLang="ja-JP" b="0" i="0" u="sng" dirty="0" err="1">
                <a:solidFill>
                  <a:srgbClr val="0563C1"/>
                </a:solidFill>
                <a:effectLst/>
                <a:latin typeface="Helvetica Neue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Chiropr</a:t>
            </a:r>
            <a:r>
              <a:rPr lang="en-US" altLang="ja-JP" b="0" i="0" u="sng" dirty="0">
                <a:solidFill>
                  <a:srgbClr val="0563C1"/>
                </a:solidFill>
                <a:effectLst/>
                <a:latin typeface="Helvetica Neue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Med.</a:t>
            </a:r>
            <a:r>
              <a:rPr lang="en-US" altLang="ja-JP" b="0" i="0" dirty="0">
                <a:solidFill>
                  <a:srgbClr val="212121"/>
                </a:solidFill>
                <a:effectLst/>
                <a:latin typeface="Helvetica Neue"/>
              </a:rPr>
              <a:t> 2022 Sep; 21(3): 197–203.</a:t>
            </a:r>
          </a:p>
          <a:p>
            <a:pPr algn="l"/>
            <a:r>
              <a:rPr lang="en-US" altLang="ja-JP" b="0" i="0" dirty="0">
                <a:solidFill>
                  <a:srgbClr val="212121"/>
                </a:solidFill>
                <a:effectLst/>
                <a:latin typeface="Helvetica Neue"/>
              </a:rPr>
              <a:t>Published online 2022 Jun 6. </a:t>
            </a:r>
            <a:r>
              <a:rPr lang="en-US" altLang="ja-JP" b="0" i="0" dirty="0" err="1">
                <a:solidFill>
                  <a:srgbClr val="212121"/>
                </a:solidFill>
                <a:effectLst/>
                <a:latin typeface="Helvetica Neue"/>
              </a:rPr>
              <a:t>doi</a:t>
            </a:r>
            <a:r>
              <a:rPr lang="en-US" altLang="ja-JP" b="0" i="0" dirty="0">
                <a:solidFill>
                  <a:srgbClr val="212121"/>
                </a:solidFill>
                <a:effectLst/>
                <a:latin typeface="Helvetica Neue"/>
              </a:rPr>
              <a:t>: </a:t>
            </a:r>
            <a:r>
              <a:rPr lang="en-US" altLang="ja-JP" b="0" i="0" u="sng" dirty="0">
                <a:solidFill>
                  <a:srgbClr val="376FAA"/>
                </a:solidFill>
                <a:effectLst/>
                <a:latin typeface="Helvetica Neue"/>
                <a:hlinkClick r:id="rId4"/>
              </a:rPr>
              <a:t>10.1016/j.jcm.2022.02.012</a:t>
            </a:r>
            <a:endParaRPr lang="en-US" altLang="ja-JP" b="0" i="0" dirty="0">
              <a:solidFill>
                <a:srgbClr val="212121"/>
              </a:solidFill>
              <a:effectLst/>
              <a:latin typeface="Helvetica Neue"/>
            </a:endParaRPr>
          </a:p>
          <a:p>
            <a:pPr algn="r"/>
            <a:r>
              <a:rPr lang="en-US" altLang="ja-JP" b="0" i="0" dirty="0">
                <a:solidFill>
                  <a:srgbClr val="212121"/>
                </a:solidFill>
                <a:effectLst/>
                <a:latin typeface="Helvetica Neue"/>
              </a:rPr>
              <a:t>PMCID: PMC9479197</a:t>
            </a:r>
          </a:p>
          <a:p>
            <a:pPr algn="r"/>
            <a:r>
              <a:rPr lang="en-US" altLang="ja-JP" b="0" i="0" dirty="0">
                <a:solidFill>
                  <a:srgbClr val="212121"/>
                </a:solidFill>
                <a:effectLst/>
                <a:latin typeface="Helvetica Neue"/>
              </a:rPr>
              <a:t>PMID: </a:t>
            </a:r>
            <a:r>
              <a:rPr lang="en-US" altLang="ja-JP" b="0" i="0" u="sng" dirty="0">
                <a:solidFill>
                  <a:srgbClr val="376FAA"/>
                </a:solidFill>
                <a:effectLst/>
                <a:latin typeface="Helvetica Neue"/>
                <a:hlinkClick r:id="rId5"/>
              </a:rPr>
              <a:t>36118111</a:t>
            </a:r>
            <a:endParaRPr lang="en-US" altLang="ja-JP" b="0" i="0" dirty="0">
              <a:solidFill>
                <a:srgbClr val="212121"/>
              </a:solidFill>
              <a:effectLst/>
              <a:latin typeface="Helvetica Neue"/>
            </a:endParaRPr>
          </a:p>
          <a:p>
            <a:pPr algn="l">
              <a:lnSpc>
                <a:spcPts val="2250"/>
              </a:lnSpc>
              <a:spcBef>
                <a:spcPts val="2000"/>
              </a:spcBef>
              <a:spcAft>
                <a:spcPts val="1000"/>
              </a:spcAft>
            </a:pPr>
            <a:endParaRPr lang="en-US" altLang="ja-JP" sz="1800" b="0" i="0" dirty="0">
              <a:solidFill>
                <a:srgbClr val="000000"/>
              </a:solidFill>
              <a:effectLst/>
              <a:latin typeface="Cambria" panose="02040503050406030204" pitchFamily="18" charset="0"/>
            </a:endParaRPr>
          </a:p>
          <a:p>
            <a:pPr algn="l"/>
            <a:r>
              <a:rPr lang="en-US" altLang="ja-JP" sz="2800" b="0" i="0" dirty="0">
                <a:solidFill>
                  <a:srgbClr val="5B616B"/>
                </a:solidFill>
                <a:effectLst/>
                <a:latin typeface="BlinkMacSystemFont"/>
              </a:rPr>
              <a:t>Rheumatology (Oxford)</a:t>
            </a:r>
            <a:r>
              <a:rPr lang="en-US" altLang="ja-JP" sz="2800" b="0" i="0" dirty="0">
                <a:solidFill>
                  <a:srgbClr val="0071BC"/>
                </a:solidFill>
                <a:effectLst/>
                <a:latin typeface="BlinkMacSystemFont"/>
              </a:rPr>
              <a:t>. </a:t>
            </a:r>
            <a:r>
              <a:rPr lang="en-US" altLang="ja-JP" sz="2800" b="0" i="0" dirty="0">
                <a:solidFill>
                  <a:srgbClr val="5B616B"/>
                </a:solidFill>
                <a:effectLst/>
                <a:latin typeface="BlinkMacSystemFont"/>
              </a:rPr>
              <a:t>2000 Aug;39(8):894-902.</a:t>
            </a:r>
            <a:endParaRPr lang="en-US" altLang="ja-JP" sz="1800" b="0" i="0" dirty="0">
              <a:solidFill>
                <a:srgbClr val="000000"/>
              </a:solidFill>
              <a:effectLst/>
              <a:latin typeface="Cambria" panose="02040503050406030204" pitchFamily="18" charset="0"/>
            </a:endParaRPr>
          </a:p>
          <a:p>
            <a:pPr algn="l">
              <a:lnSpc>
                <a:spcPts val="2250"/>
              </a:lnSpc>
              <a:spcBef>
                <a:spcPts val="2000"/>
              </a:spcBef>
              <a:spcAft>
                <a:spcPts val="1000"/>
              </a:spcAft>
            </a:pPr>
            <a:r>
              <a:rPr lang="en-US" altLang="ja-JP" sz="1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Comparison of Blood Pressure and Pulse Adaptations Between Younger and Older Patients During Balneotherapy With Physiotherapy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F3BEF-8B83-446F-87D3-D934C1B39620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4281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以上、纏めますと、</a:t>
            </a:r>
            <a:endParaRPr kumimoji="1" lang="en-US" altLang="ja-JP" dirty="0"/>
          </a:p>
          <a:p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*温泉医学では、無作為化比較試験、</a:t>
            </a:r>
            <a:r>
              <a:rPr kumimoji="1" lang="en-US" altLang="ja-JP" dirty="0"/>
              <a:t>RTC</a:t>
            </a:r>
            <a:r>
              <a:rPr kumimoji="1" lang="ja-JP" altLang="en-US" dirty="0"/>
              <a:t>は難しいとされてきました。</a:t>
            </a:r>
            <a:endParaRPr kumimoji="1" lang="en-US" altLang="ja-JP" dirty="0"/>
          </a:p>
          <a:p>
            <a:r>
              <a:rPr kumimoji="1" lang="ja-JP" altLang="en-US" dirty="0"/>
              <a:t>盲検、即ち、患者、あるいは患者も医師も、どちらの治療を割り付けられたかを知らない試験法、は難しいとされてきました。</a:t>
            </a:r>
            <a:endParaRPr kumimoji="1" lang="en-US" altLang="ja-JP" dirty="0"/>
          </a:p>
          <a:p>
            <a:r>
              <a:rPr kumimoji="1" lang="ja-JP" altLang="en-US" sz="1200" dirty="0">
                <a:solidFill>
                  <a:schemeClr val="bg1"/>
                </a:solidFill>
              </a:rPr>
              <a:t>見た目・臭い・肌触りなどで、泉質が分かってしまうだろう、とされたわけです。</a:t>
            </a:r>
            <a:endParaRPr kumimoji="1" lang="en-US" altLang="ja-JP" sz="1200" dirty="0">
              <a:solidFill>
                <a:schemeClr val="bg1"/>
              </a:solidFill>
            </a:endParaRPr>
          </a:p>
          <a:p>
            <a:r>
              <a:rPr kumimoji="1" lang="ja-JP" altLang="en-US" sz="1200" dirty="0">
                <a:solidFill>
                  <a:schemeClr val="bg1"/>
                </a:solidFill>
              </a:rPr>
              <a:t>近年は、それを乗り越えて、</a:t>
            </a:r>
            <a:r>
              <a:rPr kumimoji="1" lang="en-US" altLang="ja-JP" sz="1200" dirty="0">
                <a:solidFill>
                  <a:schemeClr val="bg1"/>
                </a:solidFill>
              </a:rPr>
              <a:t>RTC</a:t>
            </a:r>
            <a:r>
              <a:rPr kumimoji="1" lang="ja-JP" altLang="en-US" sz="1200" dirty="0">
                <a:solidFill>
                  <a:schemeClr val="bg1"/>
                </a:solidFill>
              </a:rPr>
              <a:t>が増えてきています。</a:t>
            </a:r>
            <a:endParaRPr kumimoji="1" lang="en-US" altLang="ja-JP" sz="1200" dirty="0">
              <a:solidFill>
                <a:schemeClr val="bg1"/>
              </a:solidFill>
            </a:endParaRPr>
          </a:p>
          <a:p>
            <a:r>
              <a:rPr kumimoji="1" lang="ja-JP" altLang="en-US" sz="1200" dirty="0">
                <a:solidFill>
                  <a:schemeClr val="bg1"/>
                </a:solidFill>
              </a:rPr>
              <a:t>しかし、単施設の研究、一例一例での観察は、その始りで、重要性は変わりません。</a:t>
            </a:r>
            <a:endParaRPr kumimoji="1" lang="en-US" altLang="ja-JP" sz="1200" dirty="0">
              <a:solidFill>
                <a:schemeClr val="bg1"/>
              </a:solidFill>
            </a:endParaRPr>
          </a:p>
          <a:p>
            <a:endParaRPr kumimoji="1" lang="en-US" altLang="ja-JP" sz="1200" dirty="0">
              <a:solidFill>
                <a:schemeClr val="bg1"/>
              </a:solidFill>
            </a:endParaRPr>
          </a:p>
          <a:p>
            <a:r>
              <a:rPr kumimoji="1" lang="ja-JP" altLang="en-US" sz="1200" dirty="0">
                <a:solidFill>
                  <a:schemeClr val="bg1"/>
                </a:solidFill>
              </a:rPr>
              <a:t>以上、ご清聴ありがとうございました。</a:t>
            </a:r>
            <a:endParaRPr kumimoji="1" lang="en-US" altLang="ja-JP" sz="1200" dirty="0">
              <a:solidFill>
                <a:schemeClr val="bg1"/>
              </a:solidFill>
            </a:endParaRPr>
          </a:p>
          <a:p>
            <a:endParaRPr kumimoji="1" lang="en-US" altLang="ja-JP" sz="1200" dirty="0">
              <a:solidFill>
                <a:schemeClr val="bg1"/>
              </a:solidFill>
            </a:endParaRP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F3BEF-8B83-446F-87D3-D934C1B39620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06955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医学研究の領域で最も知られている検索エンジンである、</a:t>
            </a:r>
            <a:r>
              <a:rPr kumimoji="1" lang="en-US" altLang="ja-JP" dirty="0"/>
              <a:t>PubMed</a:t>
            </a:r>
            <a:r>
              <a:rPr kumimoji="1" lang="ja-JP" altLang="en-US" dirty="0"/>
              <a:t>を用いて、</a:t>
            </a: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温泉医学領域の研究論文を検索してみました。</a:t>
            </a: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dirty="0"/>
              <a:t>Key words</a:t>
            </a:r>
            <a:r>
              <a:rPr kumimoji="1" lang="ja-JP" altLang="en-US" dirty="0"/>
              <a:t>すなわち検索語は</a:t>
            </a: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です。</a:t>
            </a: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dirty="0"/>
              <a:t>Bathing</a:t>
            </a:r>
            <a:r>
              <a:rPr kumimoji="1" lang="ja-JP" altLang="en-US" dirty="0"/>
              <a:t>　は外した</a:t>
            </a:r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F3BEF-8B83-446F-87D3-D934C1B39620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76841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検索窓に、</a:t>
            </a:r>
            <a:r>
              <a:rPr kumimoji="1" lang="en-US" altLang="ja-JP" dirty="0"/>
              <a:t>Balneotherapy</a:t>
            </a:r>
            <a:r>
              <a:rPr kumimoji="1" lang="ja-JP" altLang="en-US" dirty="0"/>
              <a:t>　と入れると、</a:t>
            </a:r>
            <a:r>
              <a:rPr kumimoji="1" lang="en-US" altLang="ja-JP" dirty="0"/>
              <a:t>1906</a:t>
            </a:r>
            <a:r>
              <a:rPr kumimoji="1" lang="ja-JP" altLang="en-US" dirty="0"/>
              <a:t>年以降　</a:t>
            </a:r>
            <a:r>
              <a:rPr kumimoji="1" lang="en-US" altLang="ja-JP" dirty="0"/>
              <a:t>1</a:t>
            </a:r>
            <a:r>
              <a:rPr kumimoji="1" lang="ja-JP" altLang="en-US" dirty="0"/>
              <a:t>万件以上の論文が抽出されます。</a:t>
            </a:r>
            <a:endParaRPr kumimoji="1" lang="en-US" altLang="ja-JP" dirty="0"/>
          </a:p>
          <a:p>
            <a:r>
              <a:rPr kumimoji="1" lang="ja-JP" altLang="en-US" dirty="0"/>
              <a:t>*</a:t>
            </a:r>
            <a:endParaRPr kumimoji="1" lang="en-US" altLang="ja-JP" dirty="0"/>
          </a:p>
          <a:p>
            <a:r>
              <a:rPr kumimoji="1" lang="en-US" altLang="ja-JP" dirty="0"/>
              <a:t>spa</a:t>
            </a:r>
            <a:r>
              <a:rPr kumimoji="1" lang="ja-JP" altLang="en-US" dirty="0"/>
              <a:t>と入れると、</a:t>
            </a:r>
            <a:r>
              <a:rPr kumimoji="1" lang="en-US" altLang="ja-JP" dirty="0"/>
              <a:t>1813</a:t>
            </a:r>
            <a:r>
              <a:rPr kumimoji="1" lang="ja-JP" altLang="en-US" dirty="0"/>
              <a:t>年以降　</a:t>
            </a:r>
            <a:r>
              <a:rPr kumimoji="1" lang="en-US" altLang="ja-JP" dirty="0"/>
              <a:t>2</a:t>
            </a:r>
            <a:r>
              <a:rPr kumimoji="1" lang="ja-JP" altLang="en-US" dirty="0"/>
              <a:t>万件以上が抽出されます。　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F3BEF-8B83-446F-87D3-D934C1B39620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08123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3</a:t>
            </a:r>
            <a:r>
              <a:rPr kumimoji="1" lang="ja-JP" altLang="en-US" dirty="0"/>
              <a:t>つの検索語で抽出される論文数の、年次推移を、示します。</a:t>
            </a:r>
            <a:endParaRPr kumimoji="1" lang="en-US" altLang="ja-JP" dirty="0"/>
          </a:p>
          <a:p>
            <a:r>
              <a:rPr kumimoji="1" lang="en-US" altLang="ja-JP" dirty="0"/>
              <a:t>Balneotherapy</a:t>
            </a:r>
            <a:r>
              <a:rPr kumimoji="1" lang="ja-JP" altLang="en-US" dirty="0"/>
              <a:t>　温泉治療　は古くに多くの論文があり、</a:t>
            </a:r>
            <a:r>
              <a:rPr kumimoji="1" lang="en-US" altLang="ja-JP" dirty="0"/>
              <a:t>Hydrotherapy</a:t>
            </a:r>
            <a:r>
              <a:rPr kumimoji="1" lang="ja-JP" altLang="en-US" dirty="0"/>
              <a:t>は、過去</a:t>
            </a:r>
            <a:r>
              <a:rPr kumimoji="1" lang="en-US" altLang="ja-JP" dirty="0"/>
              <a:t>50</a:t>
            </a:r>
            <a:r>
              <a:rPr kumimoji="1" lang="ja-JP" altLang="en-US" dirty="0"/>
              <a:t>年間に多く、近年では、</a:t>
            </a:r>
            <a:r>
              <a:rPr kumimoji="1" lang="en-US" altLang="ja-JP" dirty="0"/>
              <a:t>spa</a:t>
            </a:r>
            <a:r>
              <a:rPr kumimoji="1" lang="ja-JP" altLang="en-US" dirty="0"/>
              <a:t>　が増えています。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F3BEF-8B83-446F-87D3-D934C1B39620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60481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dirty="0">
                <a:solidFill>
                  <a:srgbClr val="92D050"/>
                </a:solidFill>
              </a:rPr>
              <a:t>なお、近年新しく登場した研究の手法に、</a:t>
            </a:r>
            <a:endParaRPr kumimoji="1" lang="en-US" altLang="ja-JP" sz="1200" dirty="0">
              <a:solidFill>
                <a:srgbClr val="92D05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dirty="0">
              <a:solidFill>
                <a:srgbClr val="92D05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dirty="0">
                <a:solidFill>
                  <a:srgbClr val="92D050"/>
                </a:solidFill>
              </a:rPr>
              <a:t>があります。</a:t>
            </a:r>
            <a:endParaRPr kumimoji="1" lang="en-US" altLang="ja-JP" sz="1200" dirty="0">
              <a:solidFill>
                <a:srgbClr val="92D050"/>
              </a:solidFill>
            </a:endParaRP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F3BEF-8B83-446F-87D3-D934C1B39620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13744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ランダム化比較試験、</a:t>
            </a:r>
            <a:r>
              <a:rPr kumimoji="1" lang="en-US" altLang="ja-JP" dirty="0"/>
              <a:t>RCT</a:t>
            </a:r>
            <a:r>
              <a:rPr kumimoji="1" lang="ja-JP" altLang="en-US" dirty="0"/>
              <a:t>は、めくら化、盲検化試験とも言いますが、</a:t>
            </a:r>
            <a:endParaRPr kumimoji="1" lang="en-US" altLang="ja-JP" dirty="0"/>
          </a:p>
          <a:p>
            <a:r>
              <a:rPr kumimoji="1" lang="ja-JP" altLang="en-US" dirty="0"/>
              <a:t>患者も治療者も、患者がどちらの群に割り付けられたかを　知らない試験です。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F3BEF-8B83-446F-87D3-D934C1B39620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48456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ランダム化比較試験（</a:t>
            </a:r>
            <a:r>
              <a:rPr lang="en-US" altLang="ja-JP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randomized controlled trial</a:t>
            </a:r>
            <a:r>
              <a:rPr lang="ja-JP" altLang="en-US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）は、</a:t>
            </a:r>
            <a:endParaRPr lang="en-US" altLang="ja-JP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r>
              <a:rPr kumimoji="1" lang="en-US" altLang="ja-JP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2000</a:t>
            </a:r>
            <a:r>
              <a:rPr kumimoji="1" lang="ja-JP" altLang="en-US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年台に登場して、最近増えています。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F3BEF-8B83-446F-87D3-D934C1B39620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38274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sz="1200" dirty="0">
                <a:solidFill>
                  <a:srgbClr val="92D050"/>
                </a:solidFill>
              </a:rPr>
              <a:t>メタ解析は、同じような研究を複数集めて、纏めて解析し直す手法です。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F3BEF-8B83-446F-87D3-D934C1B39620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68651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ja-JP" altLang="en-US" b="0" i="0" dirty="0">
                <a:solidFill>
                  <a:srgbClr val="000000"/>
                </a:solidFill>
                <a:effectLst/>
                <a:latin typeface="Lucida Grande"/>
              </a:rPr>
              <a:t>メタ解析は、</a:t>
            </a:r>
            <a:r>
              <a:rPr lang="en-US" altLang="ja-JP" b="0" i="0" dirty="0">
                <a:solidFill>
                  <a:srgbClr val="000000"/>
                </a:solidFill>
                <a:effectLst/>
                <a:latin typeface="Lucida Grande"/>
              </a:rPr>
              <a:t>1990</a:t>
            </a:r>
            <a:r>
              <a:rPr lang="ja-JP" altLang="en-US" b="0" i="0" dirty="0">
                <a:solidFill>
                  <a:srgbClr val="000000"/>
                </a:solidFill>
                <a:effectLst/>
                <a:latin typeface="Lucida Grande"/>
              </a:rPr>
              <a:t>年台から登場した手法ですが、</a:t>
            </a:r>
            <a:r>
              <a:rPr lang="en-US" altLang="ja-JP" b="0" i="0" dirty="0">
                <a:solidFill>
                  <a:srgbClr val="000000"/>
                </a:solidFill>
                <a:effectLst/>
                <a:latin typeface="Lucida Grande"/>
              </a:rPr>
              <a:t>spa</a:t>
            </a:r>
            <a:r>
              <a:rPr lang="ja-JP" altLang="en-US" b="0" i="0" dirty="0">
                <a:solidFill>
                  <a:srgbClr val="000000"/>
                </a:solidFill>
                <a:effectLst/>
                <a:latin typeface="Lucida Grande"/>
              </a:rPr>
              <a:t>の領域で増えています。</a:t>
            </a:r>
            <a:endParaRPr lang="en-US" altLang="ja-JP" b="0" i="0" dirty="0">
              <a:solidFill>
                <a:srgbClr val="000000"/>
              </a:solidFill>
              <a:effectLst/>
              <a:latin typeface="Lucida Grande"/>
            </a:endParaRPr>
          </a:p>
          <a:p>
            <a:pPr marL="228600" indent="-228600">
              <a:buAutoNum type="arabicParenBoth"/>
            </a:pPr>
            <a:endParaRPr lang="en-US" altLang="ja-JP" b="0" i="0" dirty="0">
              <a:solidFill>
                <a:srgbClr val="000000"/>
              </a:solidFill>
              <a:effectLst/>
              <a:latin typeface="Lucida Grande"/>
            </a:endParaRPr>
          </a:p>
          <a:p>
            <a:pPr marL="228600" indent="-228600">
              <a:buAutoNum type="arabicParenBoth"/>
            </a:pPr>
            <a:r>
              <a:rPr lang="en-US" altLang="ja-JP" b="0" i="0" dirty="0">
                <a:solidFill>
                  <a:srgbClr val="000000"/>
                </a:solidFill>
                <a:effectLst/>
                <a:latin typeface="Lucida Grande"/>
              </a:rPr>
              <a:t>Narrative Review</a:t>
            </a:r>
            <a:r>
              <a:rPr lang="ja-JP" altLang="en-US" b="0" i="0" dirty="0">
                <a:solidFill>
                  <a:srgbClr val="000000"/>
                </a:solidFill>
                <a:effectLst/>
                <a:latin typeface="Lucida Grande"/>
              </a:rPr>
              <a:t>は、「偉い先生の御意見」です。文献検索方法も不十分で、 「都合の悪い」エビデンスは無視されているかも（</a:t>
            </a:r>
            <a:r>
              <a:rPr lang="en-US" altLang="ja-JP" b="0" i="0" dirty="0">
                <a:solidFill>
                  <a:srgbClr val="000000"/>
                </a:solidFill>
                <a:effectLst/>
                <a:latin typeface="Lucida Grande"/>
              </a:rPr>
              <a:t>Bias</a:t>
            </a:r>
            <a:r>
              <a:rPr lang="ja-JP" altLang="en-US" b="0" i="0" dirty="0">
                <a:solidFill>
                  <a:srgbClr val="000000"/>
                </a:solidFill>
                <a:effectLst/>
                <a:latin typeface="Lucida Grande"/>
              </a:rPr>
              <a:t>が入っているかも？）しれません。</a:t>
            </a:r>
            <a:endParaRPr lang="en-US" altLang="ja-JP" b="0" i="0" dirty="0">
              <a:solidFill>
                <a:srgbClr val="000000"/>
              </a:solidFill>
              <a:effectLst/>
              <a:latin typeface="Lucida Grande"/>
            </a:endParaRPr>
          </a:p>
          <a:p>
            <a:pPr marL="228600" indent="-228600">
              <a:buAutoNum type="arabicParenBoth"/>
            </a:pPr>
            <a:r>
              <a:rPr lang="en-US" altLang="ja-JP" b="0" i="0" dirty="0">
                <a:solidFill>
                  <a:srgbClr val="000000"/>
                </a:solidFill>
                <a:effectLst/>
                <a:latin typeface="Lucida Grande"/>
              </a:rPr>
              <a:t>(2) Systematic Review</a:t>
            </a:r>
            <a:r>
              <a:rPr lang="ja-JP" altLang="en-US" b="0" i="0" dirty="0">
                <a:solidFill>
                  <a:srgbClr val="000000"/>
                </a:solidFill>
                <a:effectLst/>
                <a:latin typeface="Lucida Grande"/>
              </a:rPr>
              <a:t>は、文献検索方法の記載が有り（例：</a:t>
            </a:r>
            <a:r>
              <a:rPr lang="ja-JP" altLang="en-US" b="0" i="0" dirty="0">
                <a:effectLst/>
                <a:latin typeface="Lucida Grande"/>
                <a:hlinkClick r:id="rId3"/>
              </a:rPr>
              <a:t> </a:t>
            </a:r>
            <a:r>
              <a:rPr lang="en-US" altLang="ja-JP" b="0" i="0" dirty="0">
                <a:effectLst/>
                <a:latin typeface="Lucida Grande"/>
                <a:hlinkClick r:id="rId3"/>
              </a:rPr>
              <a:t>Medline</a:t>
            </a:r>
            <a:r>
              <a:rPr lang="ja-JP" altLang="en-US" b="0" i="0" dirty="0">
                <a:solidFill>
                  <a:srgbClr val="000000"/>
                </a:solidFill>
                <a:effectLst/>
                <a:latin typeface="Lucida Grande"/>
              </a:rPr>
              <a:t> </a:t>
            </a:r>
            <a:r>
              <a:rPr lang="en-US" altLang="ja-JP" b="0" i="0" dirty="0">
                <a:solidFill>
                  <a:srgbClr val="000000"/>
                </a:solidFill>
                <a:effectLst/>
                <a:latin typeface="Lucida Grande"/>
              </a:rPr>
              <a:t>+ </a:t>
            </a:r>
            <a:r>
              <a:rPr lang="en-US" altLang="ja-JP" b="0" i="0" dirty="0">
                <a:effectLst/>
                <a:latin typeface="Lucida Grande"/>
                <a:hlinkClick r:id="rId4"/>
              </a:rPr>
              <a:t>Cochrane</a:t>
            </a:r>
            <a:r>
              <a:rPr lang="ja-JP" altLang="en-US" b="0" i="0" dirty="0">
                <a:solidFill>
                  <a:srgbClr val="000000"/>
                </a:solidFill>
                <a:effectLst/>
                <a:latin typeface="Lucida Grande"/>
              </a:rPr>
              <a:t> </a:t>
            </a:r>
            <a:r>
              <a:rPr lang="en-US" altLang="ja-JP" b="0" i="0" dirty="0">
                <a:solidFill>
                  <a:srgbClr val="000000"/>
                </a:solidFill>
                <a:effectLst/>
                <a:latin typeface="Lucida Grande"/>
              </a:rPr>
              <a:t>+ </a:t>
            </a:r>
            <a:r>
              <a:rPr lang="en-US" altLang="ja-JP" b="0" i="0" dirty="0">
                <a:effectLst/>
                <a:latin typeface="Lucida Grande"/>
                <a:hlinkClick r:id="rId5"/>
              </a:rPr>
              <a:t>EMBASE</a:t>
            </a:r>
            <a:r>
              <a:rPr lang="ja-JP" altLang="en-US" b="0" i="0" dirty="0">
                <a:solidFill>
                  <a:srgbClr val="000000"/>
                </a:solidFill>
                <a:effectLst/>
                <a:latin typeface="Lucida Grande"/>
              </a:rPr>
              <a:t> </a:t>
            </a:r>
            <a:r>
              <a:rPr lang="en-US" altLang="ja-JP" b="0" i="0" dirty="0">
                <a:solidFill>
                  <a:srgbClr val="000000"/>
                </a:solidFill>
                <a:effectLst/>
                <a:latin typeface="Lucida Grande"/>
              </a:rPr>
              <a:t>+ ,,,</a:t>
            </a:r>
            <a:r>
              <a:rPr lang="ja-JP" altLang="en-US" b="0" i="0" dirty="0">
                <a:solidFill>
                  <a:srgbClr val="000000"/>
                </a:solidFill>
                <a:effectLst/>
                <a:latin typeface="Lucida Grande"/>
              </a:rPr>
              <a:t>）、「都合の悪い」エビデンスも評価しています。</a:t>
            </a:r>
            <a:endParaRPr lang="en-US" altLang="ja-JP" b="0" i="0" dirty="0">
              <a:solidFill>
                <a:srgbClr val="000000"/>
              </a:solidFill>
              <a:effectLst/>
              <a:latin typeface="Lucida Grande"/>
            </a:endParaRPr>
          </a:p>
          <a:p>
            <a:pPr marL="228600" indent="-228600">
              <a:buAutoNum type="arabicParenBoth"/>
            </a:pPr>
            <a:r>
              <a:rPr lang="en-US" altLang="ja-JP" b="0" i="0" dirty="0">
                <a:solidFill>
                  <a:srgbClr val="000000"/>
                </a:solidFill>
                <a:effectLst/>
                <a:latin typeface="Lucida Grande"/>
              </a:rPr>
              <a:t>(3) Meta-analysis (</a:t>
            </a:r>
            <a:r>
              <a:rPr lang="ja-JP" altLang="en-US" b="0" i="0" dirty="0">
                <a:solidFill>
                  <a:srgbClr val="000000"/>
                </a:solidFill>
                <a:effectLst/>
                <a:latin typeface="Lucida Grande"/>
              </a:rPr>
              <a:t>メタアナリシス</a:t>
            </a:r>
            <a:r>
              <a:rPr lang="en-US" altLang="ja-JP" b="0" i="0" dirty="0">
                <a:solidFill>
                  <a:srgbClr val="000000"/>
                </a:solidFill>
                <a:effectLst/>
                <a:latin typeface="Lucida Grande"/>
              </a:rPr>
              <a:t>)</a:t>
            </a:r>
            <a:r>
              <a:rPr lang="ja-JP" altLang="en-US" b="0" i="0" dirty="0">
                <a:solidFill>
                  <a:srgbClr val="000000"/>
                </a:solidFill>
                <a:effectLst/>
                <a:latin typeface="Lucida Grande"/>
              </a:rPr>
              <a:t>は、統計的手法を用いて、データを量的に統合するものです。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F3BEF-8B83-446F-87D3-D934C1B39620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4755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FAC2998-626A-48AF-B344-D9B8535E71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9A93EFA-5827-4AA0-A00A-4D04E7F12D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702ADD0-22EC-48F1-B9EE-F0392434A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95340-D5CE-4C30-ACFA-E40E2DEFB89F}" type="datetimeFigureOut">
              <a:rPr kumimoji="1" lang="ja-JP" altLang="en-US" smtClean="0"/>
              <a:t>2023/4/20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8541A79-7B83-41D6-87D0-68A9EF17D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D3EDE0E-770E-4C9E-8E3B-7C22DAC75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514F5-8BDB-404A-B8E1-1CA965D4FB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0164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7665281-AC9B-4402-971B-623469DFB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C7EC559-3E0A-443B-ADDC-FBAED3AD04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3269099-59E1-4DAE-A9B8-9EDE6CC4C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95340-D5CE-4C30-ACFA-E40E2DEFB89F}" type="datetimeFigureOut">
              <a:rPr kumimoji="1" lang="ja-JP" altLang="en-US" smtClean="0"/>
              <a:t>2023/4/20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0222673-B808-4A5D-80D0-09010A8E3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3CB6760-8001-430F-9F6F-B4DFF2436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514F5-8BDB-404A-B8E1-1CA965D4FB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4801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5646D212-89BD-444F-ACB2-D88569CA0A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6662A2E-B741-425F-91D2-9CAC35E644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0EA7B22-5702-4C83-B4CC-996F62147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95340-D5CE-4C30-ACFA-E40E2DEFB89F}" type="datetimeFigureOut">
              <a:rPr kumimoji="1" lang="ja-JP" altLang="en-US" smtClean="0"/>
              <a:t>2023/4/20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73CBFAC-27DC-4472-923E-3281CFBA76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733863B-1894-4C87-B642-E4E0E941B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514F5-8BDB-404A-B8E1-1CA965D4FB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4455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4F11969-5BC9-4570-A7F4-E41474BB0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B5A25FE-CB68-4B25-8D81-3813C785D3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AC396D7-0805-4A6E-9033-AE1C7CBFA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95340-D5CE-4C30-ACFA-E40E2DEFB89F}" type="datetimeFigureOut">
              <a:rPr kumimoji="1" lang="ja-JP" altLang="en-US" smtClean="0"/>
              <a:t>2023/4/20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32E38EA-F440-4780-880F-F706D8C5A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E15B04F-7092-44E0-AB62-093B9F169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514F5-8BDB-404A-B8E1-1CA965D4FB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8847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96764B0-F7B3-4B81-B3E3-69A35A6BF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95F2C88-F556-4E9A-951D-C8E2734BB5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847BEAD-8948-492E-882A-EC8B7B374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95340-D5CE-4C30-ACFA-E40E2DEFB89F}" type="datetimeFigureOut">
              <a:rPr kumimoji="1" lang="ja-JP" altLang="en-US" smtClean="0"/>
              <a:t>2023/4/20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B2D9899-42B2-468D-81A0-7F1FDED6F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8205DBE-3158-412C-A7EE-9BCE67660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514F5-8BDB-404A-B8E1-1CA965D4FB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6647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7DD7160-95AE-4894-B18F-A5D5EAED6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D7E7BFA-A311-4D93-956D-207B27FA24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5204D45-CB3B-4DE9-90E7-4B0B57C5E4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C2554A2-C95C-41E2-8256-D6AD2F67E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95340-D5CE-4C30-ACFA-E40E2DEFB89F}" type="datetimeFigureOut">
              <a:rPr kumimoji="1" lang="ja-JP" altLang="en-US" smtClean="0"/>
              <a:t>2023/4/20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C00B038-31A6-4C53-B26B-ACF455435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FF9ADFF-9B96-46FE-8115-2EE1A49D9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514F5-8BDB-404A-B8E1-1CA965D4FB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834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2F855A7-0281-4DB1-BDF7-8CD8269CF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67E63E8-0AC8-411F-89EA-AD22670F30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128730E-3F66-490E-96CC-D4C993B1B3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39007A63-67FF-49C0-B239-0C064FE0D1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0863D1A5-7D52-40F3-BA04-1E0C4A1CC8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EF426359-A837-4C8A-84AD-22AC4A1D8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95340-D5CE-4C30-ACFA-E40E2DEFB89F}" type="datetimeFigureOut">
              <a:rPr kumimoji="1" lang="ja-JP" altLang="en-US" smtClean="0"/>
              <a:t>2023/4/20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567BE10F-1276-4EC6-BA35-90894C7FF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FC17595C-34B6-45C7-96B2-205680714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514F5-8BDB-404A-B8E1-1CA965D4FB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2707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4A36324-2CFC-4089-9CAC-CB501D525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EEE8B65A-7967-4C8A-B0B9-74A6A1EA9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95340-D5CE-4C30-ACFA-E40E2DEFB89F}" type="datetimeFigureOut">
              <a:rPr kumimoji="1" lang="ja-JP" altLang="en-US" smtClean="0"/>
              <a:t>2023/4/20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8A4F849-7C7D-419B-B1E0-25DDBEA7F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BE764B9-DC18-4678-B10D-D6F58161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514F5-8BDB-404A-B8E1-1CA965D4FB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348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E5EF204D-E1C3-4677-9AF8-23E9EB61B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95340-D5CE-4C30-ACFA-E40E2DEFB89F}" type="datetimeFigureOut">
              <a:rPr kumimoji="1" lang="ja-JP" altLang="en-US" smtClean="0"/>
              <a:t>2023/4/20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0D45103-2066-4C22-A88E-865F27903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7697B44-D116-4F66-9C45-7A3A294B2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514F5-8BDB-404A-B8E1-1CA965D4FB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8878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CB7A492-F161-4E95-8667-FAE016CEB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EEAD295-B0F5-4426-9E16-F8B545040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1EAA315-D2EE-45F3-97D4-62AA314011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766D94D-47BA-4623-86A2-7F0405BC0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95340-D5CE-4C30-ACFA-E40E2DEFB89F}" type="datetimeFigureOut">
              <a:rPr kumimoji="1" lang="ja-JP" altLang="en-US" smtClean="0"/>
              <a:t>2023/4/20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4F77E95-5FF9-491D-9272-03851D53F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0A2D0BE-0ADC-4FE1-8FAD-4A7D1488E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514F5-8BDB-404A-B8E1-1CA965D4FB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9349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5ED241F-3974-4CBE-AF1A-30E0CEE40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EDE16EC5-D05C-41C3-A1C8-30195EC969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1" lang="ja-JP" altLang="en-US"/>
              <a:t>アイコンをクリックして図を追加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D5DDBDD-7F9D-4C22-9990-3C234B6C34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CA4CBB7-5D2D-49C3-BA5D-D0B27F3CC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95340-D5CE-4C30-ACFA-E40E2DEFB89F}" type="datetimeFigureOut">
              <a:rPr kumimoji="1" lang="ja-JP" altLang="en-US" smtClean="0"/>
              <a:t>2023/4/20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5C33D73-383D-4E15-B3CF-35839D767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C348D60-9C48-4D8D-974E-A75255DB4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514F5-8BDB-404A-B8E1-1CA965D4FB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983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FEA6DA4-7523-448B-8BBB-1A8E327D17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0B8A9EB-1C34-4A6A-B204-8FE1225DA3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B2BE7E0-EE18-4FEB-A11C-86ABF5B956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E95340-D5CE-4C30-ACFA-E40E2DEFB89F}" type="datetimeFigureOut">
              <a:rPr kumimoji="1" lang="ja-JP" altLang="en-US" smtClean="0"/>
              <a:t>2023/4/20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EBF66BB-190B-49FC-B5E2-C72DB02F0E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34D1517-EBC2-485A-AFE7-F6CE8C8DDD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F514F5-8BDB-404A-B8E1-1CA965D4FB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0727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5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pubmed.ncbi.nlm.nih.gov/?term=Reiner+L&amp;cauthor_id=10952746" TargetMode="External"/><Relationship Id="rId3" Type="http://schemas.openxmlformats.org/officeDocument/2006/relationships/slideLayout" Target="../slideLayouts/slideLayout7.xml"/><Relationship Id="rId7" Type="http://schemas.openxmlformats.org/officeDocument/2006/relationships/hyperlink" Target="https://pubmed.ncbi.nlm.nih.gov/?term=Franke+A&amp;cauthor_id=10952746" TargetMode="External"/><Relationship Id="rId12" Type="http://schemas.openxmlformats.org/officeDocument/2006/relationships/image" Target="../media/image1.pn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16.wmf"/><Relationship Id="rId11" Type="http://schemas.openxmlformats.org/officeDocument/2006/relationships/hyperlink" Target="https://pubmed.ncbi.nlm.nih.gov/?term=Resch+KL&amp;cauthor_id=10952746" TargetMode="External"/><Relationship Id="rId5" Type="http://schemas.openxmlformats.org/officeDocument/2006/relationships/oleObject" Target="../embeddings/oleObject1.bin"/><Relationship Id="rId10" Type="http://schemas.openxmlformats.org/officeDocument/2006/relationships/hyperlink" Target="https://pubmed.ncbi.nlm.nih.gov/?term=Franke+T&amp;cauthor_id=10952746" TargetMode="External"/><Relationship Id="rId4" Type="http://schemas.openxmlformats.org/officeDocument/2006/relationships/notesSlide" Target="../notesSlides/notesSlide12.xml"/><Relationship Id="rId9" Type="http://schemas.openxmlformats.org/officeDocument/2006/relationships/hyperlink" Target="https://pubmed.ncbi.nlm.nih.gov/?term=Pratzel+HG&amp;cauthor_id=10952746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audio" Target="../media/media3.m4a"/><Relationship Id="rId7" Type="http://schemas.openxmlformats.org/officeDocument/2006/relationships/image" Target="../media/image3.png"/><Relationship Id="rId2" Type="http://schemas.microsoft.com/office/2007/relationships/media" Target="../media/media3.m4a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media4.m4a"/><Relationship Id="rId7" Type="http://schemas.openxmlformats.org/officeDocument/2006/relationships/image" Target="../media/image5.png"/><Relationship Id="rId2" Type="http://schemas.microsoft.com/office/2007/relationships/media" Target="../media/media4.m4a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3DE9577-8DF5-4E35-8FBD-8F5FF575FC7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ja-JP" altLang="en-US" dirty="0"/>
              <a:t>温泉医学</a:t>
            </a:r>
            <a:br>
              <a:rPr kumimoji="1" lang="en-US" altLang="ja-JP" dirty="0"/>
            </a:br>
            <a:r>
              <a:rPr kumimoji="1" lang="ja-JP" altLang="en-US" sz="4400" dirty="0"/>
              <a:t>ー最近の研究の動向ー</a:t>
            </a:r>
            <a:br>
              <a:rPr kumimoji="1" lang="en-US" altLang="ja-JP" sz="4400" dirty="0"/>
            </a:br>
            <a:endParaRPr kumimoji="1" lang="ja-JP" altLang="en-US" sz="4400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655B74F-8A05-4352-A3DB-9A0B9533959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kumimoji="1" lang="en-US" altLang="ja-JP" dirty="0"/>
              <a:t>20230421</a:t>
            </a:r>
          </a:p>
          <a:p>
            <a:r>
              <a:rPr lang="ja-JP" altLang="en-US" dirty="0"/>
              <a:t>健康と温泉フォーラム　</a:t>
            </a:r>
            <a:r>
              <a:rPr lang="en-US" altLang="ja-JP" dirty="0"/>
              <a:t>107</a:t>
            </a:r>
            <a:r>
              <a:rPr lang="ja-JP" altLang="en-US" dirty="0"/>
              <a:t>回月例研究会</a:t>
            </a:r>
            <a:endParaRPr lang="en-US" altLang="ja-JP" dirty="0"/>
          </a:p>
          <a:p>
            <a:endParaRPr lang="en-US" altLang="ja-JP" dirty="0"/>
          </a:p>
          <a:p>
            <a:r>
              <a:rPr lang="ja-JP" altLang="en-US" dirty="0"/>
              <a:t>猪熊茂子</a:t>
            </a:r>
            <a:endParaRPr lang="en-US" altLang="ja-JP" dirty="0"/>
          </a:p>
          <a:p>
            <a:r>
              <a:rPr lang="ja-JP" altLang="en-US" dirty="0"/>
              <a:t>千葉中央メディカルセンター</a:t>
            </a:r>
            <a:endParaRPr lang="en-US" altLang="ja-JP" dirty="0"/>
          </a:p>
          <a:p>
            <a:r>
              <a:rPr lang="ja-JP" altLang="en-US" dirty="0"/>
              <a:t>国立国際医療研究センター国府台病院</a:t>
            </a:r>
          </a:p>
          <a:p>
            <a:endParaRPr lang="en-US" altLang="ja-JP" dirty="0"/>
          </a:p>
        </p:txBody>
      </p:sp>
      <p:pic>
        <p:nvPicPr>
          <p:cNvPr id="5" name="オーディオ 4">
            <a:hlinkClick r:id="" action="ppaction://media"/>
            <a:extLst>
              <a:ext uri="{FF2B5EF4-FFF2-40B4-BE49-F238E27FC236}">
                <a16:creationId xmlns:a16="http://schemas.microsoft.com/office/drawing/2014/main" id="{0F2D5795-490C-44CE-B458-F4D2A8D9ED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4280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538"/>
    </mc:Choice>
    <mc:Fallback>
      <p:transition spd="slow" advTm="215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29B3AE24-1D50-F1C2-5AC1-C7D346918555}"/>
              </a:ext>
            </a:extLst>
          </p:cNvPr>
          <p:cNvSpPr txBox="1"/>
          <p:nvPr/>
        </p:nvSpPr>
        <p:spPr>
          <a:xfrm>
            <a:off x="2236064" y="1310409"/>
            <a:ext cx="7508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i="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</a:rPr>
              <a:t>ーシステマティック・レビュー</a:t>
            </a:r>
            <a:r>
              <a:rPr lang="en-US" altLang="ja-JP" sz="2400" i="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</a:rPr>
              <a:t>(systematic review)</a:t>
            </a:r>
            <a:r>
              <a:rPr lang="ja-JP" altLang="en-US" sz="2400" i="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</a:rPr>
              <a:t>ー</a:t>
            </a:r>
            <a:endParaRPr kumimoji="1" lang="ja-JP" altLang="en-US" sz="24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4D4A0424-2853-7329-E0E6-47356A1FDB6F}"/>
              </a:ext>
            </a:extLst>
          </p:cNvPr>
          <p:cNvSpPr txBox="1"/>
          <p:nvPr/>
        </p:nvSpPr>
        <p:spPr>
          <a:xfrm>
            <a:off x="3513980" y="2576337"/>
            <a:ext cx="6591718" cy="2262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質の高い</a:t>
            </a:r>
            <a:r>
              <a:rPr lang="ja-JP" altLang="en-US" sz="2400" b="0" i="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</a:rPr>
              <a:t>複数の臨床研究</a:t>
            </a:r>
            <a:r>
              <a:rPr lang="ja-JP" alt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を，</a:t>
            </a:r>
            <a:endParaRPr lang="en-US" altLang="ja-JP" sz="2400" b="0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ja-JP" alt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複数の専門家や研究者が，</a:t>
            </a:r>
            <a:endParaRPr lang="en-US" altLang="ja-JP" sz="2400" b="0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ja-JP" altLang="en-US" sz="2400" b="0" i="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</a:rPr>
              <a:t>一定の基準</a:t>
            </a:r>
            <a:r>
              <a:rPr lang="ja-JP" alt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と</a:t>
            </a:r>
            <a:r>
              <a:rPr lang="ja-JP" altLang="en-US" sz="2400" b="0" i="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</a:rPr>
              <a:t>一定の方法</a:t>
            </a:r>
            <a:r>
              <a:rPr lang="ja-JP" alt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に基づいて，</a:t>
            </a:r>
            <a:endParaRPr lang="en-US" altLang="ja-JP" sz="2400" b="0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ja-JP" altLang="en-US" sz="2400" b="0" i="0" dirty="0">
                <a:solidFill>
                  <a:srgbClr val="FFC000"/>
                </a:solidFill>
                <a:effectLst/>
                <a:latin typeface="Arial" panose="020B0604020202020204" pitchFamily="34" charset="0"/>
              </a:rPr>
              <a:t>とりまとめた</a:t>
            </a:r>
            <a:r>
              <a:rPr lang="ja-JP" alt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総説</a:t>
            </a:r>
            <a:endParaRPr kumimoji="1" lang="ja-JP" altLang="en-US" sz="2400" dirty="0">
              <a:solidFill>
                <a:schemeClr val="bg1"/>
              </a:solidFill>
            </a:endParaRPr>
          </a:p>
        </p:txBody>
      </p:sp>
      <p:pic>
        <p:nvPicPr>
          <p:cNvPr id="6" name="オーディオ 5">
            <a:hlinkClick r:id="" action="ppaction://media"/>
            <a:extLst>
              <a:ext uri="{FF2B5EF4-FFF2-40B4-BE49-F238E27FC236}">
                <a16:creationId xmlns:a16="http://schemas.microsoft.com/office/drawing/2014/main" id="{6266AB9D-8B33-0BA4-FCB2-43F0FD373E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5142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251"/>
    </mc:Choice>
    <mc:Fallback>
      <p:transition spd="slow" advTm="112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45A93329-5AD7-390D-751F-060CB74493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62132" y="1389842"/>
            <a:ext cx="8577262" cy="1392254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7C47B1B-BCB9-B291-C90E-10DB6AC86983}"/>
              </a:ext>
            </a:extLst>
          </p:cNvPr>
          <p:cNvSpPr txBox="1"/>
          <p:nvPr/>
        </p:nvSpPr>
        <p:spPr>
          <a:xfrm>
            <a:off x="728557" y="1602340"/>
            <a:ext cx="2286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solidFill>
                  <a:schemeClr val="bg1"/>
                </a:solidFill>
              </a:rPr>
              <a:t>Balneotherapy,</a:t>
            </a:r>
          </a:p>
          <a:p>
            <a:r>
              <a:rPr kumimoji="1" lang="ja-JP" altLang="en-US" dirty="0">
                <a:solidFill>
                  <a:schemeClr val="bg1"/>
                </a:solidFill>
              </a:rPr>
              <a:t> </a:t>
            </a:r>
            <a:r>
              <a:rPr kumimoji="1" lang="en-US" altLang="ja-JP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systematic review</a:t>
            </a:r>
            <a:endParaRPr kumimoji="1" lang="ja-JP" altLang="en-US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76BB5E8A-3012-A3B1-70CA-15A48BA4EB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58708" y="4313816"/>
            <a:ext cx="8591550" cy="2542922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359F83E-E1B7-FEF5-677A-1FC17B94AEC9}"/>
              </a:ext>
            </a:extLst>
          </p:cNvPr>
          <p:cNvSpPr txBox="1"/>
          <p:nvPr/>
        </p:nvSpPr>
        <p:spPr>
          <a:xfrm>
            <a:off x="728557" y="5162651"/>
            <a:ext cx="1933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solidFill>
                  <a:schemeClr val="bg1"/>
                </a:solidFill>
              </a:rPr>
              <a:t>spa,</a:t>
            </a:r>
          </a:p>
          <a:p>
            <a:r>
              <a:rPr kumimoji="1" lang="en-US" altLang="ja-JP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systematic review</a:t>
            </a:r>
            <a:endParaRPr kumimoji="1" lang="ja-JP" altLang="en-US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5D9B47FE-2C8D-2BF4-A250-36FD9584C8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62132" y="2784267"/>
            <a:ext cx="8591550" cy="1611994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E9105F3-F9B6-8910-0B3D-D0169F2DC0B2}"/>
              </a:ext>
            </a:extLst>
          </p:cNvPr>
          <p:cNvSpPr txBox="1"/>
          <p:nvPr/>
        </p:nvSpPr>
        <p:spPr>
          <a:xfrm>
            <a:off x="756408" y="3393894"/>
            <a:ext cx="20764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solidFill>
                  <a:schemeClr val="bg1"/>
                </a:solidFill>
              </a:rPr>
              <a:t>hydrotherapy,</a:t>
            </a:r>
          </a:p>
          <a:p>
            <a:r>
              <a:rPr kumimoji="1" lang="en-US" altLang="ja-JP" dirty="0">
                <a:solidFill>
                  <a:schemeClr val="bg1"/>
                </a:solidFill>
              </a:rPr>
              <a:t> </a:t>
            </a:r>
            <a:r>
              <a:rPr kumimoji="1" lang="en-US" altLang="ja-JP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systematic review</a:t>
            </a:r>
            <a:endParaRPr kumimoji="1" lang="ja-JP" altLang="en-US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8150A33-DB0D-CE99-B702-0AF4D5E6B95B}"/>
              </a:ext>
            </a:extLst>
          </p:cNvPr>
          <p:cNvSpPr txBox="1"/>
          <p:nvPr/>
        </p:nvSpPr>
        <p:spPr>
          <a:xfrm>
            <a:off x="5625752" y="303186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0" i="0" dirty="0">
                <a:solidFill>
                  <a:srgbClr val="5B616B"/>
                </a:solidFill>
                <a:effectLst/>
                <a:latin typeface="BlinkMacSystemFont"/>
              </a:rPr>
              <a:t>346 results</a:t>
            </a:r>
            <a:endParaRPr kumimoji="1" lang="ja-JP" altLang="en-US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1C40376D-7E30-EEAD-A680-0F223DC6EEA9}"/>
              </a:ext>
            </a:extLst>
          </p:cNvPr>
          <p:cNvSpPr txBox="1"/>
          <p:nvPr/>
        </p:nvSpPr>
        <p:spPr>
          <a:xfrm>
            <a:off x="5764611" y="5162651"/>
            <a:ext cx="1419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0" i="0" dirty="0">
                <a:solidFill>
                  <a:srgbClr val="5B616B"/>
                </a:solidFill>
                <a:effectLst/>
                <a:latin typeface="BlinkMacSystemFont"/>
              </a:rPr>
              <a:t>383 results</a:t>
            </a:r>
            <a:endParaRPr kumimoji="1" lang="ja-JP" altLang="en-US" dirty="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29B3AE24-1D50-F1C2-5AC1-C7D346918555}"/>
              </a:ext>
            </a:extLst>
          </p:cNvPr>
          <p:cNvSpPr txBox="1"/>
          <p:nvPr/>
        </p:nvSpPr>
        <p:spPr>
          <a:xfrm>
            <a:off x="333374" y="266700"/>
            <a:ext cx="85915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solidFill>
                  <a:schemeClr val="bg1"/>
                </a:solidFill>
              </a:rPr>
              <a:t>英文医学論文数  </a:t>
            </a:r>
            <a:r>
              <a:rPr lang="ja-JP" altLang="en-US" sz="2400" dirty="0">
                <a:solidFill>
                  <a:schemeClr val="bg1"/>
                </a:solidFill>
              </a:rPr>
              <a:t>年次推移</a:t>
            </a:r>
            <a:endParaRPr lang="en-US" altLang="ja-JP" sz="2400" dirty="0">
              <a:solidFill>
                <a:schemeClr val="bg1"/>
              </a:solidFill>
            </a:endParaRPr>
          </a:p>
          <a:p>
            <a:r>
              <a:rPr lang="ja-JP" altLang="en-US" sz="2400" i="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</a:rPr>
              <a:t>ーシステマティック・レビュー</a:t>
            </a:r>
            <a:r>
              <a:rPr lang="en-US" altLang="ja-JP" sz="2400" i="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</a:rPr>
              <a:t>(systematic review)</a:t>
            </a:r>
            <a:r>
              <a:rPr lang="ja-JP" altLang="en-US" sz="2400" i="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</a:rPr>
              <a:t>ー</a:t>
            </a:r>
            <a:endParaRPr kumimoji="1" lang="ja-JP" altLang="en-US" sz="24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D0BAE4E3-75C3-39C9-AE3D-55905F56CDBB}"/>
              </a:ext>
            </a:extLst>
          </p:cNvPr>
          <p:cNvSpPr txBox="1"/>
          <p:nvPr/>
        </p:nvSpPr>
        <p:spPr>
          <a:xfrm>
            <a:off x="5581544" y="1501354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150 results</a:t>
            </a:r>
            <a:endParaRPr kumimoji="1" lang="ja-JP" altLang="en-US" dirty="0"/>
          </a:p>
        </p:txBody>
      </p:sp>
      <p:pic>
        <p:nvPicPr>
          <p:cNvPr id="16" name="オーディオ 15">
            <a:hlinkClick r:id="" action="ppaction://media"/>
            <a:extLst>
              <a:ext uri="{FF2B5EF4-FFF2-40B4-BE49-F238E27FC236}">
                <a16:creationId xmlns:a16="http://schemas.microsoft.com/office/drawing/2014/main" id="{087DE415-444D-F571-5BB2-B6D074AC4B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7807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500"/>
    </mc:Choice>
    <mc:Fallback>
      <p:transition spd="slow" advTm="115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オブジェクト 1">
            <a:extLst>
              <a:ext uri="{FF2B5EF4-FFF2-40B4-BE49-F238E27FC236}">
                <a16:creationId xmlns:a16="http://schemas.microsoft.com/office/drawing/2014/main" id="{25DE531E-AA4D-909D-B2F6-DCDED2CE28F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0357212"/>
              </p:ext>
            </p:extLst>
          </p:nvPr>
        </p:nvGraphicFramePr>
        <p:xfrm>
          <a:off x="2504582" y="1633886"/>
          <a:ext cx="6695357" cy="45458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ビットマップ イメージ" r:id="rId5" imgW="6200640" imgH="4210200" progId="Paint.Picture">
                  <p:embed/>
                </p:oleObj>
              </mc:Choice>
              <mc:Fallback>
                <p:oleObj name="ビットマップ イメージ" r:id="rId5" imgW="6200640" imgH="4210200" progId="Paint.Picture">
                  <p:embed/>
                  <p:pic>
                    <p:nvPicPr>
                      <p:cNvPr id="2" name="オブジェクト 1">
                        <a:extLst>
                          <a:ext uri="{FF2B5EF4-FFF2-40B4-BE49-F238E27FC236}">
                            <a16:creationId xmlns:a16="http://schemas.microsoft.com/office/drawing/2014/main" id="{25DE531E-AA4D-909D-B2F6-DCDED2CE28F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504582" y="1633886"/>
                        <a:ext cx="6695357" cy="45458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0691D9C-EC05-7DC0-0AB3-B65BBE465684}"/>
              </a:ext>
            </a:extLst>
          </p:cNvPr>
          <p:cNvSpPr txBox="1"/>
          <p:nvPr/>
        </p:nvSpPr>
        <p:spPr>
          <a:xfrm>
            <a:off x="3235569" y="6272099"/>
            <a:ext cx="679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solidFill>
                  <a:schemeClr val="bg1"/>
                </a:solidFill>
              </a:rPr>
              <a:t>上岡洋晴による作図　日温気物医誌 </a:t>
            </a:r>
            <a:r>
              <a:rPr kumimoji="1" lang="en-US" altLang="ja-JP" dirty="0">
                <a:solidFill>
                  <a:schemeClr val="bg1"/>
                </a:solidFill>
              </a:rPr>
              <a:t>2006;69:155-165</a:t>
            </a:r>
            <a:r>
              <a:rPr kumimoji="1" lang="ja-JP" altLang="en-US" dirty="0">
                <a:solidFill>
                  <a:schemeClr val="bg1"/>
                </a:solidFill>
              </a:rPr>
              <a:t>．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761E36E-D1D9-C74E-BA9F-F8535BA5A674}"/>
              </a:ext>
            </a:extLst>
          </p:cNvPr>
          <p:cNvSpPr txBox="1"/>
          <p:nvPr/>
        </p:nvSpPr>
        <p:spPr>
          <a:xfrm>
            <a:off x="1256043" y="251227"/>
            <a:ext cx="10118691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i="0" dirty="0">
                <a:solidFill>
                  <a:schemeClr val="bg1"/>
                </a:solidFill>
                <a:effectLst/>
                <a:latin typeface="+mj-lt"/>
              </a:rPr>
              <a:t>Long-term efficacy of radon spa therapy in rheumatoid arthritis-</a:t>
            </a:r>
          </a:p>
          <a:p>
            <a:r>
              <a:rPr lang="en-US" altLang="ja-JP" i="0" dirty="0">
                <a:solidFill>
                  <a:schemeClr val="bg1"/>
                </a:solidFill>
                <a:effectLst/>
                <a:latin typeface="+mj-lt"/>
              </a:rPr>
              <a:t>-a </a:t>
            </a:r>
            <a:r>
              <a:rPr lang="en-US" altLang="ja-JP" sz="3200" i="0" dirty="0">
                <a:solidFill>
                  <a:srgbClr val="00B0F0"/>
                </a:solidFill>
                <a:effectLst/>
                <a:latin typeface="+mj-lt"/>
              </a:rPr>
              <a:t>randomized, sham-controlled study </a:t>
            </a:r>
            <a:r>
              <a:rPr lang="en-US" altLang="ja-JP" i="0" dirty="0">
                <a:solidFill>
                  <a:schemeClr val="bg1"/>
                </a:solidFill>
                <a:effectLst/>
                <a:latin typeface="+mj-lt"/>
              </a:rPr>
              <a:t>and follow-up. </a:t>
            </a:r>
          </a:p>
          <a:p>
            <a:r>
              <a:rPr lang="de-DE" altLang="ja-JP" i="0" strike="noStrike" dirty="0">
                <a:solidFill>
                  <a:schemeClr val="bg1"/>
                </a:solidFill>
                <a:effectLst/>
                <a:latin typeface="+mj-l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 Franke</a:t>
            </a:r>
            <a:r>
              <a:rPr lang="de-DE" altLang="ja-JP" i="0" dirty="0">
                <a:solidFill>
                  <a:schemeClr val="bg1"/>
                </a:solidFill>
                <a:effectLst/>
                <a:latin typeface="+mj-lt"/>
              </a:rPr>
              <a:t>, </a:t>
            </a:r>
            <a:r>
              <a:rPr lang="de-DE" altLang="ja-JP" i="0" strike="noStrike" dirty="0">
                <a:solidFill>
                  <a:schemeClr val="bg1"/>
                </a:solidFill>
                <a:effectLst/>
                <a:latin typeface="+mj-l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 Reiner</a:t>
            </a:r>
            <a:r>
              <a:rPr lang="de-DE" altLang="ja-JP" i="0" dirty="0">
                <a:solidFill>
                  <a:schemeClr val="bg1"/>
                </a:solidFill>
                <a:effectLst/>
                <a:latin typeface="+mj-lt"/>
              </a:rPr>
              <a:t>, </a:t>
            </a:r>
            <a:r>
              <a:rPr lang="de-DE" altLang="ja-JP" i="0" strike="noStrike" dirty="0">
                <a:solidFill>
                  <a:schemeClr val="bg1"/>
                </a:solidFill>
                <a:effectLst/>
                <a:latin typeface="+mj-lt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 G Pratzel</a:t>
            </a:r>
            <a:r>
              <a:rPr lang="de-DE" altLang="ja-JP" i="0" dirty="0">
                <a:solidFill>
                  <a:schemeClr val="bg1"/>
                </a:solidFill>
                <a:effectLst/>
                <a:latin typeface="+mj-lt"/>
              </a:rPr>
              <a:t>, </a:t>
            </a:r>
            <a:r>
              <a:rPr lang="de-DE" altLang="ja-JP" i="0" strike="noStrike" dirty="0">
                <a:solidFill>
                  <a:schemeClr val="bg1"/>
                </a:solidFill>
                <a:effectLst/>
                <a:latin typeface="+mj-lt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 Franke</a:t>
            </a:r>
            <a:r>
              <a:rPr lang="de-DE" altLang="ja-JP" i="0" dirty="0">
                <a:solidFill>
                  <a:schemeClr val="bg1"/>
                </a:solidFill>
                <a:effectLst/>
                <a:latin typeface="+mj-lt"/>
              </a:rPr>
              <a:t>, </a:t>
            </a:r>
            <a:r>
              <a:rPr lang="de-DE" altLang="ja-JP" i="0" strike="noStrike" dirty="0">
                <a:solidFill>
                  <a:schemeClr val="bg1"/>
                </a:solidFill>
                <a:effectLst/>
                <a:latin typeface="+mj-lt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 L Resch</a:t>
            </a:r>
            <a:r>
              <a:rPr lang="de-DE" altLang="ja-JP" i="0" strike="noStrike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en-US" altLang="ja-JP" sz="1800" i="0" dirty="0">
                <a:solidFill>
                  <a:schemeClr val="bg1"/>
                </a:solidFill>
                <a:effectLst/>
                <a:latin typeface="+mj-lt"/>
              </a:rPr>
              <a:t>Rheumatology (Oxford). 2000 Aug;39(8):894-902.</a:t>
            </a:r>
            <a:endParaRPr lang="en-US" altLang="ja-JP" sz="1200" i="0" dirty="0">
              <a:solidFill>
                <a:schemeClr val="bg1"/>
              </a:solidFill>
              <a:effectLst/>
              <a:latin typeface="+mj-lt"/>
            </a:endParaRPr>
          </a:p>
          <a:p>
            <a:endParaRPr lang="en-US" altLang="ja-JP" i="0" dirty="0">
              <a:solidFill>
                <a:schemeClr val="bg1"/>
              </a:solidFill>
              <a:effectLst/>
              <a:latin typeface="+mj-lt"/>
            </a:endParaRPr>
          </a:p>
          <a:p>
            <a:endParaRPr kumimoji="1" lang="ja-JP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583E3C72-A1EC-B848-34AF-0F880EDE59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ja-JP" sz="1200" b="0" i="0" u="none" strike="noStrike" cap="none" normalizeH="0" baseline="0">
              <a:ln>
                <a:noFill/>
              </a:ln>
              <a:solidFill>
                <a:srgbClr val="5B616B"/>
              </a:solidFill>
              <a:effectLst/>
              <a:latin typeface="Arial" panose="020B0604020202020204" pitchFamily="34" charset="0"/>
              <a:ea typeface="BlinkMacSystemFon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ja-JP" altLang="ja-JP" sz="1200" b="0" i="0" u="none" strike="noStrike" cap="none" normalizeH="0" baseline="0">
                <a:ln>
                  <a:noFill/>
                </a:ln>
                <a:solidFill>
                  <a:srgbClr val="0071BC"/>
                </a:solidFill>
                <a:effectLst/>
                <a:latin typeface="Arial" panose="020B0604020202020204" pitchFamily="34" charset="0"/>
                <a:ea typeface="BlinkMacSystemFont"/>
              </a:rPr>
              <a:t>. </a:t>
            </a:r>
            <a:r>
              <a:rPr kumimoji="0" lang="ja-JP" altLang="ja-JP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ja-JP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0D4A8D9-C886-FD52-8F0D-DDACB25E2A4E}"/>
              </a:ext>
            </a:extLst>
          </p:cNvPr>
          <p:cNvSpPr txBox="1"/>
          <p:nvPr/>
        </p:nvSpPr>
        <p:spPr>
          <a:xfrm>
            <a:off x="9344967" y="2974312"/>
            <a:ext cx="22809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solidFill>
                  <a:srgbClr val="FF0000"/>
                </a:solidFill>
              </a:rPr>
              <a:t>ラドン温泉浴群</a:t>
            </a:r>
            <a:r>
              <a:rPr kumimoji="1" lang="ja-JP" altLang="en-US" dirty="0">
                <a:solidFill>
                  <a:schemeClr val="bg1"/>
                </a:solidFill>
              </a:rPr>
              <a:t>では、</a:t>
            </a:r>
            <a:endParaRPr kumimoji="1" lang="en-US" altLang="ja-JP" dirty="0">
              <a:solidFill>
                <a:schemeClr val="bg1"/>
              </a:solidFill>
            </a:endParaRPr>
          </a:p>
          <a:p>
            <a:r>
              <a:rPr lang="ja-JP" altLang="en-US" dirty="0">
                <a:solidFill>
                  <a:schemeClr val="bg1"/>
                </a:solidFill>
              </a:rPr>
              <a:t>介入が終わってから </a:t>
            </a:r>
            <a:r>
              <a:rPr lang="en-US" altLang="ja-JP" dirty="0">
                <a:solidFill>
                  <a:schemeClr val="bg1"/>
                </a:solidFill>
              </a:rPr>
              <a:t>6</a:t>
            </a:r>
            <a:r>
              <a:rPr lang="ja-JP" altLang="en-US" dirty="0">
                <a:solidFill>
                  <a:schemeClr val="bg1"/>
                </a:solidFill>
              </a:rPr>
              <a:t>ヶ月後まで優位に痛みが軽減していた。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43005D94-0777-DDF3-F8B3-0B1EA3A1BE9F}"/>
              </a:ext>
            </a:extLst>
          </p:cNvPr>
          <p:cNvCxnSpPr>
            <a:cxnSpLocks/>
          </p:cNvCxnSpPr>
          <p:nvPr/>
        </p:nvCxnSpPr>
        <p:spPr>
          <a:xfrm>
            <a:off x="3020293" y="3567544"/>
            <a:ext cx="4784436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A26038A-C29A-D3E8-684B-59D97AB60513}"/>
              </a:ext>
            </a:extLst>
          </p:cNvPr>
          <p:cNvSpPr/>
          <p:nvPr/>
        </p:nvSpPr>
        <p:spPr>
          <a:xfrm>
            <a:off x="3749964" y="3574476"/>
            <a:ext cx="387927" cy="112683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63F0FB55-08A4-AC7F-A246-812FB1FA5006}"/>
              </a:ext>
            </a:extLst>
          </p:cNvPr>
          <p:cNvSpPr/>
          <p:nvPr/>
        </p:nvSpPr>
        <p:spPr>
          <a:xfrm>
            <a:off x="5144655" y="3574476"/>
            <a:ext cx="387927" cy="44776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7ECAD184-8494-ED48-8D88-97DAB00B21DB}"/>
              </a:ext>
            </a:extLst>
          </p:cNvPr>
          <p:cNvSpPr/>
          <p:nvPr/>
        </p:nvSpPr>
        <p:spPr>
          <a:xfrm>
            <a:off x="6511637" y="3586393"/>
            <a:ext cx="387926" cy="44776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40A03151-6672-0BD6-5B2B-4C94CD8C4DF4}"/>
              </a:ext>
            </a:extLst>
          </p:cNvPr>
          <p:cNvSpPr/>
          <p:nvPr/>
        </p:nvSpPr>
        <p:spPr>
          <a:xfrm>
            <a:off x="7732704" y="3874264"/>
            <a:ext cx="152400" cy="16431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585B1987-2AD5-D023-C7C5-D0160AAD968E}"/>
              </a:ext>
            </a:extLst>
          </p:cNvPr>
          <p:cNvSpPr/>
          <p:nvPr/>
        </p:nvSpPr>
        <p:spPr>
          <a:xfrm>
            <a:off x="7746561" y="4082080"/>
            <a:ext cx="152400" cy="16431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cxnSp>
        <p:nvCxnSpPr>
          <p:cNvPr id="16" name="直線矢印コネクタ 15">
            <a:extLst>
              <a:ext uri="{FF2B5EF4-FFF2-40B4-BE49-F238E27FC236}">
                <a16:creationId xmlns:a16="http://schemas.microsoft.com/office/drawing/2014/main" id="{02423798-9C3B-0511-D8B7-37C7FDC325D8}"/>
              </a:ext>
            </a:extLst>
          </p:cNvPr>
          <p:cNvCxnSpPr>
            <a:cxnSpLocks/>
          </p:cNvCxnSpPr>
          <p:nvPr/>
        </p:nvCxnSpPr>
        <p:spPr>
          <a:xfrm>
            <a:off x="7792741" y="5162757"/>
            <a:ext cx="0" cy="42524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矢印コネクタ 18">
            <a:extLst>
              <a:ext uri="{FF2B5EF4-FFF2-40B4-BE49-F238E27FC236}">
                <a16:creationId xmlns:a16="http://schemas.microsoft.com/office/drawing/2014/main" id="{5F84FCAE-F099-9E44-81A3-7A597AAC3A7F}"/>
              </a:ext>
            </a:extLst>
          </p:cNvPr>
          <p:cNvCxnSpPr/>
          <p:nvPr/>
        </p:nvCxnSpPr>
        <p:spPr>
          <a:xfrm flipV="1">
            <a:off x="7808904" y="2233519"/>
            <a:ext cx="0" cy="39457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A47F2019-601F-F137-B454-289FBA18FF2D}"/>
              </a:ext>
            </a:extLst>
          </p:cNvPr>
          <p:cNvSpPr txBox="1"/>
          <p:nvPr/>
        </p:nvSpPr>
        <p:spPr>
          <a:xfrm>
            <a:off x="368786" y="3292496"/>
            <a:ext cx="20148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solidFill>
                  <a:srgbClr val="FF0000"/>
                </a:solidFill>
              </a:rPr>
              <a:t>ラドン温泉浴群</a:t>
            </a:r>
            <a:r>
              <a:rPr lang="ja-JP" altLang="en-US" dirty="0">
                <a:solidFill>
                  <a:schemeClr val="bg1"/>
                </a:solidFill>
              </a:rPr>
              <a:t>と、</a:t>
            </a:r>
            <a:endParaRPr lang="en-US" altLang="ja-JP" dirty="0">
              <a:solidFill>
                <a:schemeClr val="bg1"/>
              </a:solidFill>
            </a:endParaRPr>
          </a:p>
          <a:p>
            <a:r>
              <a:rPr lang="ja-JP" altLang="en-US" dirty="0">
                <a:solidFill>
                  <a:schemeClr val="bg1"/>
                </a:solidFill>
              </a:rPr>
              <a:t>対照群とを</a:t>
            </a:r>
            <a:endParaRPr lang="en-US" altLang="ja-JP" dirty="0">
              <a:solidFill>
                <a:schemeClr val="bg1"/>
              </a:solidFill>
            </a:endParaRPr>
          </a:p>
          <a:p>
            <a:r>
              <a:rPr lang="ja-JP" altLang="en-US" dirty="0">
                <a:solidFill>
                  <a:srgbClr val="00B0F0"/>
                </a:solidFill>
              </a:rPr>
              <a:t>無作為</a:t>
            </a:r>
            <a:r>
              <a:rPr lang="ja-JP" altLang="en-US" dirty="0">
                <a:solidFill>
                  <a:schemeClr val="bg1"/>
                </a:solidFill>
              </a:rPr>
              <a:t>に割付け。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6551EE70-A595-4913-3B44-EDAAA297A407}"/>
              </a:ext>
            </a:extLst>
          </p:cNvPr>
          <p:cNvSpPr txBox="1"/>
          <p:nvPr/>
        </p:nvSpPr>
        <p:spPr>
          <a:xfrm>
            <a:off x="7619998" y="2883445"/>
            <a:ext cx="1403927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1600" b="1" dirty="0">
                <a:solidFill>
                  <a:srgbClr val="00B0F0"/>
                </a:solidFill>
              </a:rPr>
              <a:t>介入時の</a:t>
            </a:r>
            <a:endParaRPr kumimoji="1" lang="en-US" altLang="ja-JP" sz="1600" b="1" dirty="0">
              <a:solidFill>
                <a:srgbClr val="00B0F0"/>
              </a:solidFill>
            </a:endParaRPr>
          </a:p>
          <a:p>
            <a:r>
              <a:rPr kumimoji="1" lang="ja-JP" altLang="en-US" sz="1600" b="1" dirty="0">
                <a:solidFill>
                  <a:srgbClr val="00B0F0"/>
                </a:solidFill>
              </a:rPr>
              <a:t>ベースライン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F5511FED-0E7A-A113-66CF-DE3DD3CC8196}"/>
              </a:ext>
            </a:extLst>
          </p:cNvPr>
          <p:cNvSpPr txBox="1"/>
          <p:nvPr/>
        </p:nvSpPr>
        <p:spPr>
          <a:xfrm>
            <a:off x="799113" y="2529502"/>
            <a:ext cx="1154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b="1" dirty="0">
                <a:solidFill>
                  <a:srgbClr val="00B0F0"/>
                </a:solidFill>
              </a:rPr>
              <a:t>RCT</a:t>
            </a:r>
            <a:endParaRPr kumimoji="1" lang="ja-JP" altLang="en-US" sz="4000" b="1" dirty="0">
              <a:solidFill>
                <a:srgbClr val="00B0F0"/>
              </a:solidFill>
            </a:endParaRPr>
          </a:p>
        </p:txBody>
      </p:sp>
      <p:pic>
        <p:nvPicPr>
          <p:cNvPr id="12" name="オーディオ 11">
            <a:hlinkClick r:id="" action="ppaction://media"/>
            <a:extLst>
              <a:ext uri="{FF2B5EF4-FFF2-40B4-BE49-F238E27FC236}">
                <a16:creationId xmlns:a16="http://schemas.microsoft.com/office/drawing/2014/main" id="{92CC96B0-15B0-0A4B-1FC2-2F0F4964DE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5017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4410"/>
    </mc:Choice>
    <mc:Fallback>
      <p:transition spd="slow" advTm="444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19FBF36-DBF2-693B-AC4A-215EEA69B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まとめ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7D88F9C-67DE-2498-0397-DB5E1B1722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7891" y="1346650"/>
            <a:ext cx="9755909" cy="2413505"/>
          </a:xfrm>
        </p:spPr>
        <p:txBody>
          <a:bodyPr>
            <a:noAutofit/>
          </a:bodyPr>
          <a:lstStyle/>
          <a:p>
            <a:r>
              <a:rPr kumimoji="1" lang="ja-JP" altLang="en-US" sz="3200" dirty="0"/>
              <a:t>「</a:t>
            </a:r>
            <a:r>
              <a:rPr kumimoji="1" lang="en-US" altLang="ja-JP" sz="3200" dirty="0"/>
              <a:t>spa</a:t>
            </a:r>
            <a:r>
              <a:rPr kumimoji="1" lang="ja-JP" altLang="en-US" sz="3200" dirty="0"/>
              <a:t>」をキーワードにする研究が増えている。</a:t>
            </a:r>
            <a:endParaRPr kumimoji="1" lang="en-US" altLang="ja-JP" sz="3200" dirty="0"/>
          </a:p>
          <a:p>
            <a:r>
              <a:rPr lang="ja-JP" altLang="en-US" sz="3200" dirty="0">
                <a:solidFill>
                  <a:srgbClr val="92D050"/>
                </a:solidFill>
              </a:rPr>
              <a:t>「メタ解析」</a:t>
            </a:r>
            <a:r>
              <a:rPr lang="ja-JP" altLang="en-US" sz="3200" dirty="0"/>
              <a:t>が増えている。</a:t>
            </a:r>
            <a:endParaRPr lang="en-US" altLang="ja-JP" sz="3200" dirty="0"/>
          </a:p>
          <a:p>
            <a:r>
              <a:rPr kumimoji="1" lang="ja-JP" altLang="en-US" sz="3200" dirty="0">
                <a:solidFill>
                  <a:srgbClr val="FFC000"/>
                </a:solidFill>
              </a:rPr>
              <a:t>「システマティックレビュー」</a:t>
            </a:r>
            <a:r>
              <a:rPr kumimoji="1" lang="ja-JP" altLang="en-US" sz="3200" dirty="0"/>
              <a:t>が増えている。</a:t>
            </a:r>
            <a:endParaRPr lang="en-US" altLang="ja-JP" sz="3200" dirty="0"/>
          </a:p>
          <a:p>
            <a:r>
              <a:rPr lang="ja-JP" altLang="en-US" sz="3200" b="0" i="0" dirty="0">
                <a:solidFill>
                  <a:srgbClr val="00B0F0"/>
                </a:solidFill>
                <a:effectLst/>
                <a:latin typeface="system-ui"/>
              </a:rPr>
              <a:t>「</a:t>
            </a:r>
            <a:r>
              <a:rPr lang="zh-TW" altLang="en-US" sz="3200" b="0" i="0" dirty="0">
                <a:solidFill>
                  <a:srgbClr val="00B0F0"/>
                </a:solidFill>
                <a:effectLst/>
                <a:latin typeface="system-ui"/>
              </a:rPr>
              <a:t>無作為化比較試験</a:t>
            </a:r>
            <a:r>
              <a:rPr lang="ja-JP" altLang="en-US" sz="3200" b="0" i="0" dirty="0">
                <a:effectLst/>
                <a:latin typeface="system-ui"/>
              </a:rPr>
              <a:t>（</a:t>
            </a:r>
            <a:r>
              <a:rPr kumimoji="1" lang="en-US" altLang="ja-JP" sz="3200" dirty="0">
                <a:solidFill>
                  <a:srgbClr val="00B0F0"/>
                </a:solidFill>
              </a:rPr>
              <a:t>RCT</a:t>
            </a:r>
            <a:r>
              <a:rPr kumimoji="1" lang="ja-JP" altLang="en-US" sz="3200" dirty="0"/>
              <a:t>）」 が行われている。</a:t>
            </a:r>
            <a:endParaRPr kumimoji="1" lang="en-US" altLang="ja-JP" sz="3200" dirty="0"/>
          </a:p>
          <a:p>
            <a:endParaRPr kumimoji="1" lang="en-US" altLang="ja-JP" sz="3200" dirty="0"/>
          </a:p>
          <a:p>
            <a:pPr marL="0" indent="0">
              <a:buNone/>
            </a:pPr>
            <a:r>
              <a:rPr kumimoji="1" lang="en-US" altLang="ja-JP" sz="3200" dirty="0"/>
              <a:t>	</a:t>
            </a:r>
            <a:endParaRPr kumimoji="1" lang="ja-JP" altLang="en-US" sz="3200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766D412-BE3F-43C2-48F0-BDFC5121D409}"/>
              </a:ext>
            </a:extLst>
          </p:cNvPr>
          <p:cNvSpPr txBox="1"/>
          <p:nvPr/>
        </p:nvSpPr>
        <p:spPr>
          <a:xfrm>
            <a:off x="1782618" y="5511350"/>
            <a:ext cx="87745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>
                <a:solidFill>
                  <a:schemeClr val="bg1"/>
                </a:solidFill>
              </a:rPr>
              <a:t>単施設の研究、症例報告の重要性は変わらない。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B7E1AC7-2E61-5607-57E1-7983B626850C}"/>
              </a:ext>
            </a:extLst>
          </p:cNvPr>
          <p:cNvSpPr txBox="1"/>
          <p:nvPr/>
        </p:nvSpPr>
        <p:spPr>
          <a:xfrm>
            <a:off x="1882588" y="3941690"/>
            <a:ext cx="87745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kumimoji="1" lang="ja-JP" altLang="en-US" sz="2400" dirty="0">
                <a:solidFill>
                  <a:schemeClr val="bg1"/>
                </a:solidFill>
              </a:rPr>
              <a:t>温泉医学では、</a:t>
            </a:r>
            <a:r>
              <a:rPr kumimoji="1" lang="en-US" altLang="ja-JP" sz="2400" dirty="0">
                <a:solidFill>
                  <a:schemeClr val="bg1"/>
                </a:solidFill>
              </a:rPr>
              <a:t>RCT</a:t>
            </a:r>
            <a:r>
              <a:rPr kumimoji="1" lang="ja-JP" altLang="en-US" sz="2400" dirty="0">
                <a:solidFill>
                  <a:schemeClr val="bg1"/>
                </a:solidFill>
              </a:rPr>
              <a:t>（盲検試験）は難しいとされてきたが</a:t>
            </a:r>
            <a:r>
              <a:rPr lang="ja-JP" altLang="en-US" sz="2400" dirty="0">
                <a:solidFill>
                  <a:schemeClr val="bg1"/>
                </a:solidFill>
              </a:rPr>
              <a:t>、、、</a:t>
            </a:r>
            <a:endParaRPr lang="en-US" altLang="ja-JP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kumimoji="1" lang="en-US" altLang="ja-JP" sz="2400" dirty="0">
                <a:solidFill>
                  <a:schemeClr val="bg1"/>
                </a:solidFill>
              </a:rPr>
              <a:t>		</a:t>
            </a:r>
            <a:r>
              <a:rPr kumimoji="1" lang="ja-JP" altLang="en-US" sz="2400" dirty="0">
                <a:solidFill>
                  <a:schemeClr val="bg1"/>
                </a:solidFill>
              </a:rPr>
              <a:t>無作為化  難　（見た目・臭い・肌触り）</a:t>
            </a:r>
            <a:endParaRPr kumimoji="1" lang="en-US" altLang="ja-JP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altLang="ja-JP" sz="2400" dirty="0">
                <a:solidFill>
                  <a:schemeClr val="bg1"/>
                </a:solidFill>
              </a:rPr>
              <a:t>		</a:t>
            </a:r>
            <a:r>
              <a:rPr lang="ja-JP" altLang="en-US" sz="2400" dirty="0">
                <a:solidFill>
                  <a:schemeClr val="bg1"/>
                </a:solidFill>
              </a:rPr>
              <a:t>多施設で同質の温泉  得難い</a:t>
            </a:r>
            <a:endParaRPr kumimoji="1" lang="ja-JP" altLang="en-US" sz="2400" dirty="0">
              <a:solidFill>
                <a:schemeClr val="bg1"/>
              </a:solidFill>
            </a:endParaRPr>
          </a:p>
          <a:p>
            <a:endParaRPr kumimoji="1" lang="ja-JP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オーディオ 3">
            <a:hlinkClick r:id="" action="ppaction://media"/>
            <a:extLst>
              <a:ext uri="{FF2B5EF4-FFF2-40B4-BE49-F238E27FC236}">
                <a16:creationId xmlns:a16="http://schemas.microsoft.com/office/drawing/2014/main" id="{8828D716-6728-F824-2616-0FB25DC52C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6268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1305"/>
    </mc:Choice>
    <mc:Fallback>
      <p:transition spd="slow" advTm="713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02699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674A9B2-3AB3-A4AE-A409-837BA964F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949" y="365125"/>
            <a:ext cx="10740851" cy="1325563"/>
          </a:xfrm>
        </p:spPr>
        <p:txBody>
          <a:bodyPr/>
          <a:lstStyle/>
          <a:p>
            <a:r>
              <a:rPr kumimoji="1" lang="en-US" altLang="ja-JP" sz="4000" dirty="0"/>
              <a:t>PubMed</a:t>
            </a:r>
            <a:r>
              <a:rPr kumimoji="1" lang="ja-JP" altLang="en-US" dirty="0"/>
              <a:t> </a:t>
            </a:r>
            <a:r>
              <a:rPr kumimoji="1" lang="en-US" altLang="ja-JP" sz="2400" dirty="0"/>
              <a:t>(NIH</a:t>
            </a:r>
            <a:r>
              <a:rPr lang="ja-JP" altLang="en-US" sz="2400" dirty="0"/>
              <a:t> </a:t>
            </a:r>
            <a:r>
              <a:rPr kumimoji="1" lang="en-US" altLang="ja-JP" sz="2400" dirty="0"/>
              <a:t>National Library of Medicine)</a:t>
            </a:r>
            <a:r>
              <a:rPr kumimoji="1" lang="ja-JP" altLang="en-US" sz="2400" dirty="0"/>
              <a:t> による</a:t>
            </a:r>
            <a:r>
              <a:rPr kumimoji="1" lang="ja-JP" altLang="en-US" sz="4000" dirty="0">
                <a:solidFill>
                  <a:srgbClr val="92D050"/>
                </a:solidFill>
              </a:rPr>
              <a:t>研究論文数</a:t>
            </a:r>
            <a:r>
              <a:rPr kumimoji="1" lang="ja-JP" altLang="en-US" sz="2400" dirty="0"/>
              <a:t>の検索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0141011-3270-D586-91B5-78243EC962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8075" y="3211512"/>
            <a:ext cx="7019925" cy="3281363"/>
          </a:xfrm>
        </p:spPr>
        <p:txBody>
          <a:bodyPr/>
          <a:lstStyle/>
          <a:p>
            <a:r>
              <a:rPr kumimoji="1" lang="en-US" altLang="ja-JP" dirty="0"/>
              <a:t>Balneotherapy</a:t>
            </a:r>
            <a:r>
              <a:rPr lang="ja-JP" altLang="en-US" dirty="0"/>
              <a:t>　（温泉療法）</a:t>
            </a:r>
            <a:endParaRPr kumimoji="1" lang="en-US" altLang="ja-JP" dirty="0"/>
          </a:p>
          <a:p>
            <a:r>
              <a:rPr lang="en-US" altLang="ja-JP" dirty="0"/>
              <a:t>Hydrotherapy</a:t>
            </a:r>
            <a:r>
              <a:rPr lang="ja-JP" altLang="en-US" dirty="0"/>
              <a:t>　（水治療）</a:t>
            </a:r>
            <a:endParaRPr kumimoji="1" lang="en-US" altLang="ja-JP" dirty="0"/>
          </a:p>
          <a:p>
            <a:r>
              <a:rPr kumimoji="1" lang="en-US" altLang="ja-JP" dirty="0"/>
              <a:t>Spa</a:t>
            </a:r>
            <a:r>
              <a:rPr kumimoji="1" lang="ja-JP" altLang="en-US" dirty="0"/>
              <a:t>　（温泉施設）</a:t>
            </a:r>
            <a:endParaRPr lang="en-US" altLang="ja-JP" dirty="0"/>
          </a:p>
          <a:p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0F79B6D-9B64-AC2B-CE71-8069F548FC57}"/>
              </a:ext>
            </a:extLst>
          </p:cNvPr>
          <p:cNvSpPr txBox="1"/>
          <p:nvPr/>
        </p:nvSpPr>
        <p:spPr>
          <a:xfrm>
            <a:off x="3820154" y="2187610"/>
            <a:ext cx="34046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>
                <a:solidFill>
                  <a:schemeClr val="bg1"/>
                </a:solidFill>
              </a:rPr>
              <a:t>Key words</a:t>
            </a:r>
            <a:r>
              <a:rPr kumimoji="1" lang="ja-JP" altLang="en-US" sz="2400" dirty="0">
                <a:solidFill>
                  <a:schemeClr val="bg1"/>
                </a:solidFill>
              </a:rPr>
              <a:t>　（検索語）</a:t>
            </a:r>
          </a:p>
        </p:txBody>
      </p:sp>
      <p:pic>
        <p:nvPicPr>
          <p:cNvPr id="6" name="オーディオ 5">
            <a:hlinkClick r:id="" action="ppaction://media"/>
            <a:extLst>
              <a:ext uri="{FF2B5EF4-FFF2-40B4-BE49-F238E27FC236}">
                <a16:creationId xmlns:a16="http://schemas.microsoft.com/office/drawing/2014/main" id="{AC69EFE5-0BCF-15F7-DF55-23D32B0BFC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4386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484"/>
    </mc:Choice>
    <mc:Fallback>
      <p:transition spd="slow" advTm="264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8585ACD8-CAEB-4F20-06F3-DFC8CAD953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5312" y="535284"/>
            <a:ext cx="5310188" cy="581025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02C292B9-9047-9FD7-8D68-E7643769AA7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86500" y="523875"/>
            <a:ext cx="5310188" cy="5810250"/>
          </a:xfrm>
          <a:prstGeom prst="rect">
            <a:avLst/>
          </a:prstGeom>
        </p:spPr>
      </p:pic>
      <p:pic>
        <p:nvPicPr>
          <p:cNvPr id="4" name="オーディオ 3">
            <a:hlinkClick r:id="" action="ppaction://media"/>
            <a:extLst>
              <a:ext uri="{FF2B5EF4-FFF2-40B4-BE49-F238E27FC236}">
                <a16:creationId xmlns:a16="http://schemas.microsoft.com/office/drawing/2014/main" id="{02806D2B-5338-50E0-30BD-C1F6D9B7981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562668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871"/>
    </mc:Choice>
    <mc:Fallback>
      <p:transition spd="slow" advTm="178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AB8671BD-B6CF-C731-BFF7-74ECA09C62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5403" y="1309257"/>
            <a:ext cx="6315075" cy="2050644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5C19256-CEE2-6632-2C14-8EC0E0EB7F28}"/>
              </a:ext>
            </a:extLst>
          </p:cNvPr>
          <p:cNvSpPr txBox="1"/>
          <p:nvPr/>
        </p:nvSpPr>
        <p:spPr>
          <a:xfrm>
            <a:off x="2477896" y="2087463"/>
            <a:ext cx="14883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solidFill>
                  <a:schemeClr val="bg1"/>
                </a:solidFill>
              </a:rPr>
              <a:t>hydrotherapy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E8F70538-86F7-2842-BCA4-BD21A37F75F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55404" y="0"/>
            <a:ext cx="6315075" cy="1312916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7CA7DB6-8826-0468-9E33-EF00139CB10D}"/>
              </a:ext>
            </a:extLst>
          </p:cNvPr>
          <p:cNvSpPr txBox="1"/>
          <p:nvPr/>
        </p:nvSpPr>
        <p:spPr>
          <a:xfrm>
            <a:off x="2431157" y="446541"/>
            <a:ext cx="16504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solidFill>
                  <a:schemeClr val="bg1"/>
                </a:solidFill>
              </a:rPr>
              <a:t>balneotherapy</a:t>
            </a:r>
          </a:p>
          <a:p>
            <a:r>
              <a:rPr lang="ja-JP" altLang="en-US" dirty="0">
                <a:solidFill>
                  <a:schemeClr val="bg1"/>
                </a:solidFill>
              </a:rPr>
              <a:t>　</a:t>
            </a:r>
            <a:r>
              <a:rPr lang="en-US" altLang="ja-JP" dirty="0">
                <a:solidFill>
                  <a:schemeClr val="bg1"/>
                </a:solidFill>
              </a:rPr>
              <a:t>/balneology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59C83978-2E78-D053-5B0A-85DA2AEF451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68706" y="3359902"/>
            <a:ext cx="6101774" cy="3510090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122AFF8-B89E-1FE4-7716-048C48D48D58}"/>
              </a:ext>
            </a:extLst>
          </p:cNvPr>
          <p:cNvSpPr txBox="1"/>
          <p:nvPr/>
        </p:nvSpPr>
        <p:spPr>
          <a:xfrm>
            <a:off x="3395462" y="4605611"/>
            <a:ext cx="651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solidFill>
                  <a:schemeClr val="bg1"/>
                </a:solidFill>
              </a:rPr>
              <a:t>spa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FE163D2-AA95-45E3-5721-258FC9293AE9}"/>
              </a:ext>
            </a:extLst>
          </p:cNvPr>
          <p:cNvSpPr txBox="1"/>
          <p:nvPr/>
        </p:nvSpPr>
        <p:spPr>
          <a:xfrm>
            <a:off x="41514" y="177365"/>
            <a:ext cx="24494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solidFill>
                  <a:schemeClr val="bg1"/>
                </a:solidFill>
              </a:rPr>
              <a:t>英文医学論文数</a:t>
            </a:r>
            <a:endParaRPr kumimoji="1" lang="en-US" altLang="ja-JP" sz="2400" dirty="0">
              <a:solidFill>
                <a:schemeClr val="bg1"/>
              </a:solidFill>
            </a:endParaRPr>
          </a:p>
          <a:p>
            <a:r>
              <a:rPr lang="ja-JP" altLang="en-US" sz="2400" dirty="0">
                <a:solidFill>
                  <a:schemeClr val="bg1"/>
                </a:solidFill>
              </a:rPr>
              <a:t>年次推移</a:t>
            </a:r>
            <a:endParaRPr kumimoji="1" lang="ja-JP" altLang="en-US" sz="2400" dirty="0">
              <a:solidFill>
                <a:schemeClr val="bg1"/>
              </a:solidFill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8D1FB3F-9254-32AA-8A68-F33993103E3C}"/>
              </a:ext>
            </a:extLst>
          </p:cNvPr>
          <p:cNvSpPr txBox="1"/>
          <p:nvPr/>
        </p:nvSpPr>
        <p:spPr>
          <a:xfrm>
            <a:off x="9750086" y="1037194"/>
            <a:ext cx="7524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>
                <a:latin typeface="+mj-lt"/>
              </a:rPr>
              <a:t>2023</a:t>
            </a:r>
            <a:endParaRPr kumimoji="1" lang="ja-JP" altLang="en-US" sz="1600" dirty="0">
              <a:latin typeface="+mj-lt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04585E4-4018-F3F4-3C0E-22AF818E6695}"/>
              </a:ext>
            </a:extLst>
          </p:cNvPr>
          <p:cNvSpPr txBox="1"/>
          <p:nvPr/>
        </p:nvSpPr>
        <p:spPr>
          <a:xfrm>
            <a:off x="9711284" y="2973008"/>
            <a:ext cx="7524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/>
              <a:t>2023</a:t>
            </a:r>
            <a:endParaRPr kumimoji="1" lang="ja-JP" altLang="en-US" sz="1600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B648723-DAE2-A603-2AE6-9F19A88AB83F}"/>
              </a:ext>
            </a:extLst>
          </p:cNvPr>
          <p:cNvSpPr txBox="1"/>
          <p:nvPr/>
        </p:nvSpPr>
        <p:spPr>
          <a:xfrm>
            <a:off x="9691883" y="6171018"/>
            <a:ext cx="7524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/>
              <a:t>2023</a:t>
            </a:r>
            <a:endParaRPr kumimoji="1" lang="ja-JP" altLang="en-US" sz="1600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9859FA82-2E00-A92D-1D9E-7E976FAC142E}"/>
              </a:ext>
            </a:extLst>
          </p:cNvPr>
          <p:cNvSpPr txBox="1"/>
          <p:nvPr/>
        </p:nvSpPr>
        <p:spPr>
          <a:xfrm>
            <a:off x="6444445" y="67351"/>
            <a:ext cx="15502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0" i="0" dirty="0">
                <a:solidFill>
                  <a:srgbClr val="5B616B"/>
                </a:solidFill>
                <a:effectLst/>
                <a:latin typeface="BlinkMacSystemFont"/>
              </a:rPr>
              <a:t>13,473 results</a:t>
            </a:r>
            <a:endParaRPr kumimoji="1" lang="ja-JP" altLang="en-US" dirty="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DEE681E1-9EC9-C67E-39C2-39F1DD15F573}"/>
              </a:ext>
            </a:extLst>
          </p:cNvPr>
          <p:cNvSpPr txBox="1"/>
          <p:nvPr/>
        </p:nvSpPr>
        <p:spPr>
          <a:xfrm>
            <a:off x="6196519" y="4943274"/>
            <a:ext cx="15564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0" i="0" dirty="0">
                <a:solidFill>
                  <a:srgbClr val="5B616B"/>
                </a:solidFill>
                <a:effectLst/>
                <a:latin typeface="BlinkMacSystemFont"/>
              </a:rPr>
              <a:t>25,307 results</a:t>
            </a:r>
            <a:endParaRPr kumimoji="1" lang="ja-JP" altLang="en-US" dirty="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0DEE03CA-52F4-3993-DEDE-F08DD8BB066E}"/>
              </a:ext>
            </a:extLst>
          </p:cNvPr>
          <p:cNvSpPr txBox="1"/>
          <p:nvPr/>
        </p:nvSpPr>
        <p:spPr>
          <a:xfrm>
            <a:off x="7436273" y="1438579"/>
            <a:ext cx="1605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0" i="0" dirty="0">
                <a:solidFill>
                  <a:srgbClr val="5B616B"/>
                </a:solidFill>
                <a:effectLst/>
                <a:latin typeface="BlinkMacSystemFont"/>
              </a:rPr>
              <a:t>21,489 results</a:t>
            </a:r>
            <a:endParaRPr kumimoji="1" lang="ja-JP" altLang="en-US" dirty="0"/>
          </a:p>
        </p:txBody>
      </p: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8CA68FF2-16FC-5725-FAF2-D645D39B120B}"/>
              </a:ext>
            </a:extLst>
          </p:cNvPr>
          <p:cNvGrpSpPr/>
          <p:nvPr/>
        </p:nvGrpSpPr>
        <p:grpSpPr>
          <a:xfrm>
            <a:off x="6084927" y="29602"/>
            <a:ext cx="6121489" cy="6789271"/>
            <a:chOff x="4912341" y="29602"/>
            <a:chExt cx="6121489" cy="6789271"/>
          </a:xfrm>
        </p:grpSpPr>
        <p:sp>
          <p:nvSpPr>
            <p:cNvPr id="16" name="四角形: 角を丸くする 15">
              <a:extLst>
                <a:ext uri="{FF2B5EF4-FFF2-40B4-BE49-F238E27FC236}">
                  <a16:creationId xmlns:a16="http://schemas.microsoft.com/office/drawing/2014/main" id="{BC288584-3AA2-482C-5C15-90FB6D7D8B3D}"/>
                </a:ext>
              </a:extLst>
            </p:cNvPr>
            <p:cNvSpPr/>
            <p:nvPr/>
          </p:nvSpPr>
          <p:spPr>
            <a:xfrm>
              <a:off x="4912341" y="29602"/>
              <a:ext cx="4307756" cy="6789271"/>
            </a:xfrm>
            <a:prstGeom prst="round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F1DF5DB8-BD3F-0819-B711-2DCD50EB1C77}"/>
                </a:ext>
              </a:extLst>
            </p:cNvPr>
            <p:cNvSpPr txBox="1"/>
            <p:nvPr/>
          </p:nvSpPr>
          <p:spPr>
            <a:xfrm>
              <a:off x="9220097" y="3193404"/>
              <a:ext cx="18137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400" dirty="0">
                  <a:solidFill>
                    <a:srgbClr val="FF0000"/>
                  </a:solidFill>
                </a:rPr>
                <a:t>過去</a:t>
              </a:r>
              <a:r>
                <a:rPr kumimoji="1" lang="en-US" altLang="ja-JP" sz="2400" dirty="0">
                  <a:solidFill>
                    <a:srgbClr val="FF0000"/>
                  </a:solidFill>
                </a:rPr>
                <a:t>50</a:t>
              </a:r>
              <a:r>
                <a:rPr kumimoji="1" lang="ja-JP" altLang="en-US" sz="2400" dirty="0">
                  <a:solidFill>
                    <a:srgbClr val="FF0000"/>
                  </a:solidFill>
                </a:rPr>
                <a:t>年間</a:t>
              </a:r>
            </a:p>
          </p:txBody>
        </p:sp>
      </p:grpSp>
      <p:pic>
        <p:nvPicPr>
          <p:cNvPr id="19" name="オーディオ 18">
            <a:hlinkClick r:id="" action="ppaction://media"/>
            <a:extLst>
              <a:ext uri="{FF2B5EF4-FFF2-40B4-BE49-F238E27FC236}">
                <a16:creationId xmlns:a16="http://schemas.microsoft.com/office/drawing/2014/main" id="{CF297AA1-1FD9-1F6D-6DC9-DA4790C9280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431689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435"/>
    </mc:Choice>
    <mc:Fallback>
      <p:transition spd="slow" advTm="264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7C0E64-FD37-065B-BCF9-17B446A74A34}"/>
              </a:ext>
            </a:extLst>
          </p:cNvPr>
          <p:cNvSpPr txBox="1"/>
          <p:nvPr/>
        </p:nvSpPr>
        <p:spPr>
          <a:xfrm>
            <a:off x="1290918" y="1086522"/>
            <a:ext cx="10617797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>
                <a:solidFill>
                  <a:schemeClr val="bg1"/>
                </a:solidFill>
              </a:rPr>
              <a:t>			</a:t>
            </a:r>
            <a:r>
              <a:rPr kumimoji="1" lang="ja-JP" altLang="en-US" sz="3200" dirty="0">
                <a:solidFill>
                  <a:schemeClr val="bg1"/>
                </a:solidFill>
              </a:rPr>
              <a:t>近年の研究手法</a:t>
            </a:r>
            <a:endParaRPr kumimoji="1" lang="en-US" altLang="ja-JP" sz="3200" dirty="0">
              <a:solidFill>
                <a:schemeClr val="bg1"/>
              </a:solidFill>
            </a:endParaRPr>
          </a:p>
          <a:p>
            <a:endParaRPr lang="en-US" altLang="ja-JP" sz="3200" dirty="0">
              <a:solidFill>
                <a:schemeClr val="bg1"/>
              </a:solidFill>
            </a:endParaRPr>
          </a:p>
          <a:p>
            <a:r>
              <a:rPr lang="ja-JP" altLang="en-US" sz="3200" dirty="0">
                <a:solidFill>
                  <a:srgbClr val="00B0F0"/>
                </a:solidFill>
                <a:latin typeface="Arial" panose="020B0604020202020204" pitchFamily="34" charset="0"/>
              </a:rPr>
              <a:t>ランダム化比較試験（</a:t>
            </a:r>
            <a:r>
              <a:rPr lang="en-US" altLang="ja-JP" sz="3200" dirty="0">
                <a:solidFill>
                  <a:srgbClr val="00B0F0"/>
                </a:solidFill>
                <a:latin typeface="Arial" panose="020B0604020202020204" pitchFamily="34" charset="0"/>
              </a:rPr>
              <a:t>randomized controlled trial,</a:t>
            </a:r>
            <a:r>
              <a:rPr lang="ja-JP" altLang="en-US" sz="3200" dirty="0">
                <a:solidFill>
                  <a:srgbClr val="00B0F0"/>
                </a:solidFill>
                <a:latin typeface="Arial" panose="020B0604020202020204" pitchFamily="34" charset="0"/>
              </a:rPr>
              <a:t> </a:t>
            </a:r>
            <a:r>
              <a:rPr lang="en-US" altLang="ja-JP" sz="3200" dirty="0">
                <a:solidFill>
                  <a:srgbClr val="00B0F0"/>
                </a:solidFill>
                <a:latin typeface="Arial" panose="020B0604020202020204" pitchFamily="34" charset="0"/>
              </a:rPr>
              <a:t>RCT</a:t>
            </a:r>
            <a:r>
              <a:rPr lang="ja-JP" altLang="en-US" sz="3200" dirty="0">
                <a:solidFill>
                  <a:srgbClr val="00B0F0"/>
                </a:solidFill>
                <a:latin typeface="Arial" panose="020B0604020202020204" pitchFamily="34" charset="0"/>
              </a:rPr>
              <a:t>）</a:t>
            </a:r>
            <a:endParaRPr lang="en-US" altLang="ja-JP" sz="3200" dirty="0">
              <a:solidFill>
                <a:srgbClr val="00B0F0"/>
              </a:solidFill>
              <a:latin typeface="Arial" panose="020B0604020202020204" pitchFamily="34" charset="0"/>
            </a:endParaRPr>
          </a:p>
          <a:p>
            <a:endParaRPr lang="en-US" altLang="ja-JP" sz="3200" dirty="0">
              <a:solidFill>
                <a:schemeClr val="bg1"/>
              </a:solidFill>
            </a:endParaRPr>
          </a:p>
          <a:p>
            <a:r>
              <a:rPr kumimoji="1" lang="ja-JP" altLang="en-US" sz="3200" dirty="0">
                <a:solidFill>
                  <a:srgbClr val="92D050"/>
                </a:solidFill>
              </a:rPr>
              <a:t>メタ解析（</a:t>
            </a:r>
            <a:r>
              <a:rPr kumimoji="1" lang="en-US" altLang="ja-JP" sz="3200" dirty="0">
                <a:solidFill>
                  <a:srgbClr val="92D050"/>
                </a:solidFill>
              </a:rPr>
              <a:t>meta-analysis</a:t>
            </a:r>
            <a:r>
              <a:rPr kumimoji="1" lang="ja-JP" altLang="en-US" sz="3200" dirty="0">
                <a:solidFill>
                  <a:srgbClr val="92D050"/>
                </a:solidFill>
              </a:rPr>
              <a:t>）</a:t>
            </a:r>
            <a:endParaRPr kumimoji="1" lang="en-US" altLang="ja-JP" sz="3200" dirty="0">
              <a:solidFill>
                <a:srgbClr val="92D050"/>
              </a:solidFill>
            </a:endParaRPr>
          </a:p>
          <a:p>
            <a:endParaRPr kumimoji="1" lang="en-US" altLang="ja-JP" sz="3200" dirty="0">
              <a:solidFill>
                <a:schemeClr val="bg1"/>
              </a:solidFill>
            </a:endParaRPr>
          </a:p>
          <a:p>
            <a:r>
              <a:rPr lang="ja-JP" altLang="en-US" sz="3200" i="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</a:rPr>
              <a:t>システマティック・レビュー</a:t>
            </a:r>
            <a:r>
              <a:rPr lang="en-US" altLang="ja-JP" sz="3200" i="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</a:rPr>
              <a:t>(systematic review)</a:t>
            </a:r>
            <a:endParaRPr lang="en-US" altLang="ja-JP" sz="3200" dirty="0">
              <a:solidFill>
                <a:schemeClr val="bg1"/>
              </a:solidFill>
            </a:endParaRPr>
          </a:p>
          <a:p>
            <a:endParaRPr kumimoji="1" lang="ja-JP" altLang="en-US" sz="3200" dirty="0">
              <a:solidFill>
                <a:schemeClr val="bg1"/>
              </a:solidFill>
            </a:endParaRPr>
          </a:p>
        </p:txBody>
      </p:sp>
      <p:pic>
        <p:nvPicPr>
          <p:cNvPr id="3" name="オーディオ 2">
            <a:hlinkClick r:id="" action="ppaction://media"/>
            <a:extLst>
              <a:ext uri="{FF2B5EF4-FFF2-40B4-BE49-F238E27FC236}">
                <a16:creationId xmlns:a16="http://schemas.microsoft.com/office/drawing/2014/main" id="{12C29D3D-EAED-243D-3C9A-C18FD23F05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3190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606"/>
    </mc:Choice>
    <mc:Fallback>
      <p:transition spd="slow" advTm="126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3D9DBEC-8D39-290F-B1B3-206CD3CD7502}"/>
              </a:ext>
            </a:extLst>
          </p:cNvPr>
          <p:cNvSpPr txBox="1"/>
          <p:nvPr/>
        </p:nvSpPr>
        <p:spPr>
          <a:xfrm>
            <a:off x="526473" y="1611853"/>
            <a:ext cx="1154545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3200" dirty="0">
                <a:solidFill>
                  <a:srgbClr val="00B0F0"/>
                </a:solidFill>
              </a:rPr>
              <a:t>ー</a:t>
            </a:r>
            <a:r>
              <a:rPr lang="ja-JP" altLang="en-US" sz="3200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ランダム化比較試験（</a:t>
            </a:r>
            <a:r>
              <a:rPr lang="en-US" altLang="ja-JP" sz="3200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randomized controlled trial,</a:t>
            </a:r>
            <a:r>
              <a:rPr lang="ja-JP" altLang="en-US" sz="3200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altLang="ja-JP" sz="3200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RCT</a:t>
            </a:r>
            <a:r>
              <a:rPr lang="ja-JP" altLang="en-US" sz="3200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）ー</a:t>
            </a:r>
            <a:endParaRPr kumimoji="1" lang="ja-JP" altLang="en-US" sz="3200" dirty="0">
              <a:solidFill>
                <a:srgbClr val="00B0F0"/>
              </a:solidFill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CCC87ED-6D2B-CE85-B027-4DE2D38930DF}"/>
              </a:ext>
            </a:extLst>
          </p:cNvPr>
          <p:cNvSpPr txBox="1"/>
          <p:nvPr/>
        </p:nvSpPr>
        <p:spPr>
          <a:xfrm>
            <a:off x="2650836" y="3048000"/>
            <a:ext cx="6890327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研究の</a:t>
            </a:r>
            <a:r>
              <a:rPr lang="ja-JP" altLang="en-US" sz="2400" b="0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対象者を</a:t>
            </a:r>
            <a:endParaRPr lang="en-US" altLang="ja-JP" sz="2400" b="0" i="0" dirty="0">
              <a:solidFill>
                <a:srgbClr val="00B0F0"/>
              </a:solidFill>
              <a:effectLst/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ja-JP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ja-JP" alt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つ以上のグループに</a:t>
            </a:r>
            <a:r>
              <a:rPr lang="ja-JP" altLang="en-US" sz="2400" b="0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無作為（ランダム）に分け</a:t>
            </a:r>
            <a:r>
              <a:rPr lang="ja-JP" alt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、治療法などの効果を検証する</a:t>
            </a:r>
            <a:endParaRPr kumimoji="1" lang="ja-JP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オーディオ 3">
            <a:hlinkClick r:id="" action="ppaction://media"/>
            <a:extLst>
              <a:ext uri="{FF2B5EF4-FFF2-40B4-BE49-F238E27FC236}">
                <a16:creationId xmlns:a16="http://schemas.microsoft.com/office/drawing/2014/main" id="{E9C195C2-AAEC-707C-E667-5B980686AC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8663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441"/>
    </mc:Choice>
    <mc:Fallback>
      <p:transition spd="slow" advTm="154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F1D73A13-A999-BB7B-8F76-464999E920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46347" y="4179638"/>
            <a:ext cx="9009490" cy="264761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4EB33B-B100-BDBA-83BB-2C053BAAE0FA}"/>
              </a:ext>
            </a:extLst>
          </p:cNvPr>
          <p:cNvSpPr txBox="1"/>
          <p:nvPr/>
        </p:nvSpPr>
        <p:spPr>
          <a:xfrm>
            <a:off x="1558095" y="5488966"/>
            <a:ext cx="5619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>
                <a:solidFill>
                  <a:schemeClr val="bg1"/>
                </a:solidFill>
              </a:rPr>
              <a:t>spa, </a:t>
            </a:r>
            <a:r>
              <a:rPr kumimoji="1" lang="en-US" altLang="ja-JP" dirty="0">
                <a:solidFill>
                  <a:srgbClr val="00B0F0"/>
                </a:solidFill>
              </a:rPr>
              <a:t>RCT</a:t>
            </a:r>
            <a:endParaRPr kumimoji="1" lang="ja-JP" altLang="en-US" dirty="0">
              <a:solidFill>
                <a:srgbClr val="00B0F0"/>
              </a:solidFill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D6E2893E-7E66-0CA7-CDB1-F2A3739325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49949" y="2608214"/>
            <a:ext cx="9001125" cy="1981200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61004-434E-BAF8-7DD6-0ED88A90F063}"/>
              </a:ext>
            </a:extLst>
          </p:cNvPr>
          <p:cNvSpPr txBox="1"/>
          <p:nvPr/>
        </p:nvSpPr>
        <p:spPr>
          <a:xfrm>
            <a:off x="819908" y="3513555"/>
            <a:ext cx="14763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>
                <a:solidFill>
                  <a:schemeClr val="bg1"/>
                </a:solidFill>
              </a:rPr>
              <a:t>hydrotherapy, </a:t>
            </a:r>
            <a:r>
              <a:rPr kumimoji="1" lang="en-US" altLang="ja-JP" dirty="0">
                <a:solidFill>
                  <a:srgbClr val="00B0F0"/>
                </a:solidFill>
              </a:rPr>
              <a:t>RCT</a:t>
            </a:r>
            <a:endParaRPr kumimoji="1" lang="ja-JP" altLang="en-US" dirty="0">
              <a:solidFill>
                <a:srgbClr val="00B0F0"/>
              </a:solidFill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E1B44B1-E55B-F9C7-395F-9708478B680F}"/>
              </a:ext>
            </a:extLst>
          </p:cNvPr>
          <p:cNvSpPr txBox="1"/>
          <p:nvPr/>
        </p:nvSpPr>
        <p:spPr>
          <a:xfrm>
            <a:off x="6096000" y="3051504"/>
            <a:ext cx="1323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0" i="0" dirty="0">
                <a:solidFill>
                  <a:srgbClr val="5B616B"/>
                </a:solidFill>
                <a:effectLst/>
                <a:latin typeface="BlinkMacSystemFont"/>
              </a:rPr>
              <a:t>50 results</a:t>
            </a:r>
            <a:endParaRPr kumimoji="1" lang="ja-JP" altLang="en-US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052F5AF-F557-A558-A950-7DFD3413630B}"/>
              </a:ext>
            </a:extLst>
          </p:cNvPr>
          <p:cNvSpPr txBox="1"/>
          <p:nvPr/>
        </p:nvSpPr>
        <p:spPr>
          <a:xfrm>
            <a:off x="6096000" y="4993069"/>
            <a:ext cx="1190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0" i="0" dirty="0">
                <a:solidFill>
                  <a:srgbClr val="5B616B"/>
                </a:solidFill>
                <a:effectLst/>
                <a:latin typeface="BlinkMacSystemFont"/>
              </a:rPr>
              <a:t>62 results</a:t>
            </a:r>
            <a:endParaRPr kumimoji="1" lang="ja-JP" altLang="en-US" dirty="0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96F10406-0A93-B091-1877-14504D93D66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41584" y="1228690"/>
            <a:ext cx="9009490" cy="1372605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F6D7A297-CAC6-499A-F5F5-3F416AC8C23B}"/>
              </a:ext>
            </a:extLst>
          </p:cNvPr>
          <p:cNvSpPr txBox="1"/>
          <p:nvPr/>
        </p:nvSpPr>
        <p:spPr>
          <a:xfrm>
            <a:off x="774665" y="1731210"/>
            <a:ext cx="15668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>
                <a:solidFill>
                  <a:schemeClr val="bg1"/>
                </a:solidFill>
              </a:rPr>
              <a:t>Balneotherapy, </a:t>
            </a:r>
            <a:r>
              <a:rPr kumimoji="1" lang="en-US" altLang="ja-JP" dirty="0">
                <a:solidFill>
                  <a:srgbClr val="00B0F0"/>
                </a:solidFill>
              </a:rPr>
              <a:t>RCT</a:t>
            </a:r>
            <a:endParaRPr kumimoji="1" lang="ja-JP" altLang="en-US" dirty="0">
              <a:solidFill>
                <a:srgbClr val="00B0F0"/>
              </a:solidFill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38A1C18-9F90-D594-2E7F-C989F3FDB7FC}"/>
              </a:ext>
            </a:extLst>
          </p:cNvPr>
          <p:cNvSpPr txBox="1"/>
          <p:nvPr/>
        </p:nvSpPr>
        <p:spPr>
          <a:xfrm>
            <a:off x="5971859" y="1203604"/>
            <a:ext cx="1190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0" i="0" dirty="0">
                <a:solidFill>
                  <a:srgbClr val="5B616B"/>
                </a:solidFill>
                <a:effectLst/>
                <a:latin typeface="BlinkMacSystemFont"/>
              </a:rPr>
              <a:t>32 results</a:t>
            </a:r>
            <a:endParaRPr kumimoji="1" lang="ja-JP" altLang="en-US" dirty="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C38A2DEC-7FE3-9160-E2A4-96AD78799780}"/>
              </a:ext>
            </a:extLst>
          </p:cNvPr>
          <p:cNvSpPr txBox="1"/>
          <p:nvPr/>
        </p:nvSpPr>
        <p:spPr>
          <a:xfrm>
            <a:off x="333374" y="266700"/>
            <a:ext cx="85895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solidFill>
                  <a:schemeClr val="bg1"/>
                </a:solidFill>
              </a:rPr>
              <a:t>英文医学論文数  </a:t>
            </a:r>
            <a:r>
              <a:rPr lang="ja-JP" altLang="en-US" sz="2400" dirty="0">
                <a:solidFill>
                  <a:schemeClr val="bg1"/>
                </a:solidFill>
              </a:rPr>
              <a:t>年次推移</a:t>
            </a:r>
            <a:endParaRPr lang="en-US" altLang="ja-JP" sz="2400" dirty="0">
              <a:solidFill>
                <a:schemeClr val="bg1"/>
              </a:solidFill>
            </a:endParaRPr>
          </a:p>
          <a:p>
            <a:r>
              <a:rPr kumimoji="1" lang="ja-JP" altLang="en-US" sz="2400" dirty="0">
                <a:solidFill>
                  <a:srgbClr val="00B0F0"/>
                </a:solidFill>
              </a:rPr>
              <a:t>ー</a:t>
            </a:r>
            <a:r>
              <a:rPr lang="ja-JP" altLang="en-US" sz="2400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ランダム化比較試験（</a:t>
            </a:r>
            <a:r>
              <a:rPr lang="en-US" altLang="ja-JP" sz="2400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randomized controlled trial,</a:t>
            </a:r>
            <a:r>
              <a:rPr lang="ja-JP" altLang="en-US" sz="2400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altLang="ja-JP" sz="2400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RCT</a:t>
            </a:r>
            <a:r>
              <a:rPr lang="ja-JP" altLang="en-US" sz="2400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）ー</a:t>
            </a:r>
            <a:endParaRPr kumimoji="1" lang="ja-JP" altLang="en-US" sz="2400" dirty="0">
              <a:solidFill>
                <a:srgbClr val="00B0F0"/>
              </a:solidFill>
            </a:endParaRPr>
          </a:p>
        </p:txBody>
      </p:sp>
      <p:pic>
        <p:nvPicPr>
          <p:cNvPr id="10" name="オーディオ 9">
            <a:hlinkClick r:id="" action="ppaction://media"/>
            <a:extLst>
              <a:ext uri="{FF2B5EF4-FFF2-40B4-BE49-F238E27FC236}">
                <a16:creationId xmlns:a16="http://schemas.microsoft.com/office/drawing/2014/main" id="{2B4E131D-AC6E-B80A-3D24-5C9C638A7E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3057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764"/>
    </mc:Choice>
    <mc:Fallback>
      <p:transition spd="slow" advTm="97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71152C6-A5D9-73F0-7CCA-49CDC7280FFE}"/>
              </a:ext>
            </a:extLst>
          </p:cNvPr>
          <p:cNvSpPr txBox="1"/>
          <p:nvPr/>
        </p:nvSpPr>
        <p:spPr>
          <a:xfrm>
            <a:off x="2927927" y="3268815"/>
            <a:ext cx="6936509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i="0" dirty="0">
                <a:solidFill>
                  <a:schemeClr val="bg1"/>
                </a:solidFill>
                <a:effectLst/>
                <a:latin typeface="+mj-ea"/>
                <a:ea typeface="+mj-ea"/>
              </a:rPr>
              <a:t>ある程度</a:t>
            </a:r>
            <a:r>
              <a:rPr lang="ja-JP" altLang="en-US" sz="2400" i="0" dirty="0">
                <a:solidFill>
                  <a:srgbClr val="92D050"/>
                </a:solidFill>
                <a:effectLst/>
                <a:latin typeface="+mj-ea"/>
                <a:ea typeface="+mj-ea"/>
              </a:rPr>
              <a:t>似ている研究</a:t>
            </a:r>
            <a:r>
              <a:rPr lang="ja-JP" altLang="en-US" sz="2400" i="0" dirty="0">
                <a:solidFill>
                  <a:schemeClr val="bg1"/>
                </a:solidFill>
                <a:effectLst/>
                <a:latin typeface="+mj-ea"/>
                <a:ea typeface="+mj-ea"/>
              </a:rPr>
              <a:t>の</a:t>
            </a:r>
            <a:r>
              <a:rPr lang="ja-JP" altLang="en-US" sz="2400" i="0" dirty="0">
                <a:solidFill>
                  <a:srgbClr val="92D050"/>
                </a:solidFill>
                <a:effectLst/>
                <a:latin typeface="+mj-ea"/>
                <a:ea typeface="+mj-ea"/>
              </a:rPr>
              <a:t>複数の結果を統合</a:t>
            </a:r>
            <a:r>
              <a:rPr lang="ja-JP" altLang="en-US" sz="2400" i="0" dirty="0">
                <a:solidFill>
                  <a:schemeClr val="bg1"/>
                </a:solidFill>
                <a:effectLst/>
                <a:latin typeface="+mj-ea"/>
                <a:ea typeface="+mj-ea"/>
              </a:rPr>
              <a:t>し、</a:t>
            </a:r>
            <a:endParaRPr lang="en-US" altLang="ja-JP" sz="2400" i="0" dirty="0">
              <a:solidFill>
                <a:schemeClr val="bg1"/>
              </a:solidFill>
              <a:effectLst/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ja-JP" altLang="en-US" sz="2400" i="0" dirty="0">
                <a:solidFill>
                  <a:schemeClr val="bg1"/>
                </a:solidFill>
                <a:effectLst/>
                <a:latin typeface="+mj-ea"/>
                <a:ea typeface="+mj-ea"/>
              </a:rPr>
              <a:t>ある要因が特定の疾患と関係するかを解析する</a:t>
            </a:r>
            <a:r>
              <a:rPr lang="ja-JP" alt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。 </a:t>
            </a:r>
            <a:endParaRPr kumimoji="1" lang="ja-JP" altLang="en-US" sz="24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CF58424-7245-3168-F073-857ABE9FE700}"/>
              </a:ext>
            </a:extLst>
          </p:cNvPr>
          <p:cNvSpPr txBox="1"/>
          <p:nvPr/>
        </p:nvSpPr>
        <p:spPr>
          <a:xfrm>
            <a:off x="2927927" y="1542472"/>
            <a:ext cx="64931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>
                <a:solidFill>
                  <a:srgbClr val="92D050"/>
                </a:solidFill>
              </a:rPr>
              <a:t>ーメタ解析（</a:t>
            </a:r>
            <a:r>
              <a:rPr kumimoji="1" lang="en-US" altLang="ja-JP" sz="3200" dirty="0">
                <a:solidFill>
                  <a:srgbClr val="92D050"/>
                </a:solidFill>
              </a:rPr>
              <a:t>meta-analysis</a:t>
            </a:r>
            <a:r>
              <a:rPr kumimoji="1" lang="ja-JP" altLang="en-US" sz="3200" dirty="0">
                <a:solidFill>
                  <a:srgbClr val="92D050"/>
                </a:solidFill>
              </a:rPr>
              <a:t>）</a:t>
            </a:r>
            <a:r>
              <a:rPr kumimoji="1" lang="ja-JP" altLang="en-US" sz="3200" b="1" dirty="0">
                <a:solidFill>
                  <a:srgbClr val="92D050"/>
                </a:solidFill>
              </a:rPr>
              <a:t>ー</a:t>
            </a:r>
          </a:p>
          <a:p>
            <a:endParaRPr kumimoji="1" lang="ja-JP" altLang="en-US" sz="3200" dirty="0"/>
          </a:p>
        </p:txBody>
      </p:sp>
      <p:pic>
        <p:nvPicPr>
          <p:cNvPr id="5" name="オーディオ 4">
            <a:hlinkClick r:id="" action="ppaction://media"/>
            <a:extLst>
              <a:ext uri="{FF2B5EF4-FFF2-40B4-BE49-F238E27FC236}">
                <a16:creationId xmlns:a16="http://schemas.microsoft.com/office/drawing/2014/main" id="{CDB183C9-CBC3-C96E-5670-6CB1F45FCD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1411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181"/>
    </mc:Choice>
    <mc:Fallback>
      <p:transition spd="slow" advTm="91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672BC363-E2B8-8002-D56F-2E45D279F4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7924" y="4309062"/>
            <a:ext cx="8867775" cy="2539056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6F610B76-5A9C-767C-5402-F594989DEC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82818" y="2333786"/>
            <a:ext cx="8532881" cy="2055333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EA7C727-45AE-DB2D-1A64-13A2292423DB}"/>
              </a:ext>
            </a:extLst>
          </p:cNvPr>
          <p:cNvSpPr txBox="1"/>
          <p:nvPr/>
        </p:nvSpPr>
        <p:spPr>
          <a:xfrm>
            <a:off x="952499" y="3269218"/>
            <a:ext cx="14883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solidFill>
                  <a:schemeClr val="bg1"/>
                </a:solidFill>
              </a:rPr>
              <a:t>Hydrotherapy</a:t>
            </a:r>
            <a:r>
              <a:rPr lang="en-US" altLang="ja-JP" dirty="0">
                <a:solidFill>
                  <a:schemeClr val="bg1"/>
                </a:solidFill>
              </a:rPr>
              <a:t>,</a:t>
            </a:r>
          </a:p>
          <a:p>
            <a:r>
              <a:rPr kumimoji="1" lang="en-US" altLang="ja-JP" sz="1800" dirty="0">
                <a:solidFill>
                  <a:srgbClr val="92D050"/>
                </a:solidFill>
              </a:rPr>
              <a:t>meta-analysis</a:t>
            </a:r>
            <a:endParaRPr lang="en-US" altLang="ja-JP" dirty="0">
              <a:solidFill>
                <a:srgbClr val="92D050"/>
              </a:solidFill>
            </a:endParaRPr>
          </a:p>
          <a:p>
            <a:endParaRPr kumimoji="1" lang="en-US" altLang="ja-JP" dirty="0">
              <a:solidFill>
                <a:schemeClr val="bg1"/>
              </a:solidFill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8367538-9177-D2D4-1742-5B8B8F548D76}"/>
              </a:ext>
            </a:extLst>
          </p:cNvPr>
          <p:cNvSpPr txBox="1"/>
          <p:nvPr/>
        </p:nvSpPr>
        <p:spPr>
          <a:xfrm>
            <a:off x="871538" y="5520809"/>
            <a:ext cx="15692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dirty="0">
                <a:solidFill>
                  <a:schemeClr val="bg1"/>
                </a:solidFill>
              </a:rPr>
              <a:t>Spa,</a:t>
            </a:r>
          </a:p>
          <a:p>
            <a:pPr algn="r"/>
            <a:r>
              <a:rPr kumimoji="1" lang="en-US" altLang="ja-JP" sz="1800" dirty="0">
                <a:solidFill>
                  <a:srgbClr val="92D050"/>
                </a:solidFill>
              </a:rPr>
              <a:t>meta-analysis</a:t>
            </a:r>
            <a:endParaRPr lang="en-US" altLang="ja-JP" dirty="0">
              <a:solidFill>
                <a:srgbClr val="92D050"/>
              </a:solidFill>
            </a:endParaRPr>
          </a:p>
          <a:p>
            <a:pPr algn="r"/>
            <a:endParaRPr kumimoji="1" lang="ja-JP" altLang="en-US" dirty="0">
              <a:solidFill>
                <a:schemeClr val="bg1"/>
              </a:solidFill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02677AF-AF18-68A0-4DC3-DC29B063A58A}"/>
              </a:ext>
            </a:extLst>
          </p:cNvPr>
          <p:cNvSpPr txBox="1"/>
          <p:nvPr/>
        </p:nvSpPr>
        <p:spPr>
          <a:xfrm>
            <a:off x="952499" y="1373074"/>
            <a:ext cx="16504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solidFill>
                  <a:schemeClr val="bg1"/>
                </a:solidFill>
              </a:rPr>
              <a:t>Balneotherapy</a:t>
            </a:r>
          </a:p>
          <a:p>
            <a:r>
              <a:rPr lang="ja-JP" altLang="en-US" dirty="0">
                <a:solidFill>
                  <a:schemeClr val="bg1"/>
                </a:solidFill>
              </a:rPr>
              <a:t>　</a:t>
            </a:r>
            <a:r>
              <a:rPr lang="en-US" altLang="ja-JP" dirty="0">
                <a:solidFill>
                  <a:schemeClr val="bg1"/>
                </a:solidFill>
              </a:rPr>
              <a:t>/balneology,</a:t>
            </a:r>
          </a:p>
          <a:p>
            <a:r>
              <a:rPr kumimoji="1" lang="en-US" altLang="ja-JP" sz="1800" dirty="0">
                <a:solidFill>
                  <a:srgbClr val="92D050"/>
                </a:solidFill>
              </a:rPr>
              <a:t>meta-analysis</a:t>
            </a:r>
            <a:endParaRPr lang="en-US" altLang="ja-JP" dirty="0">
              <a:solidFill>
                <a:srgbClr val="92D050"/>
              </a:solidFill>
            </a:endParaRPr>
          </a:p>
          <a:p>
            <a:endParaRPr kumimoji="1" lang="ja-JP" altLang="en-US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9D462F25-ED02-4249-514C-8110F0FCC504}"/>
              </a:ext>
            </a:extLst>
          </p:cNvPr>
          <p:cNvSpPr txBox="1"/>
          <p:nvPr/>
        </p:nvSpPr>
        <p:spPr>
          <a:xfrm>
            <a:off x="333375" y="266700"/>
            <a:ext cx="46204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solidFill>
                  <a:schemeClr val="bg1"/>
                </a:solidFill>
              </a:rPr>
              <a:t>英文医学論文数  </a:t>
            </a:r>
            <a:r>
              <a:rPr lang="ja-JP" altLang="en-US" sz="2400" dirty="0">
                <a:solidFill>
                  <a:schemeClr val="bg1"/>
                </a:solidFill>
              </a:rPr>
              <a:t>年次推移</a:t>
            </a:r>
            <a:endParaRPr lang="en-US" altLang="ja-JP" sz="2400" dirty="0">
              <a:solidFill>
                <a:schemeClr val="bg1"/>
              </a:solidFill>
            </a:endParaRPr>
          </a:p>
          <a:p>
            <a:r>
              <a:rPr kumimoji="1" lang="ja-JP" altLang="en-US" sz="2400" dirty="0">
                <a:solidFill>
                  <a:srgbClr val="92D050"/>
                </a:solidFill>
              </a:rPr>
              <a:t>ーメタ解析（</a:t>
            </a:r>
            <a:r>
              <a:rPr kumimoji="1" lang="en-US" altLang="ja-JP" sz="2400" dirty="0">
                <a:solidFill>
                  <a:srgbClr val="92D050"/>
                </a:solidFill>
              </a:rPr>
              <a:t>meta-analysis</a:t>
            </a:r>
            <a:r>
              <a:rPr kumimoji="1" lang="ja-JP" altLang="en-US" sz="2400" dirty="0">
                <a:solidFill>
                  <a:srgbClr val="92D050"/>
                </a:solidFill>
              </a:rPr>
              <a:t>）</a:t>
            </a:r>
            <a:r>
              <a:rPr kumimoji="1" lang="ja-JP" altLang="en-US" sz="2400" b="1" dirty="0">
                <a:solidFill>
                  <a:srgbClr val="92D050"/>
                </a:solidFill>
              </a:rPr>
              <a:t>ー</a:t>
            </a:r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672FC986-CD12-B86F-A47C-317E8B92C3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03007" y="1133457"/>
            <a:ext cx="8612692" cy="1200329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872DE9F-FF64-DDA7-B039-E9E273507589}"/>
              </a:ext>
            </a:extLst>
          </p:cNvPr>
          <p:cNvSpPr txBox="1"/>
          <p:nvPr/>
        </p:nvSpPr>
        <p:spPr>
          <a:xfrm>
            <a:off x="5206701" y="1364290"/>
            <a:ext cx="1247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0" i="0" dirty="0">
                <a:solidFill>
                  <a:srgbClr val="5B616B"/>
                </a:solidFill>
                <a:effectLst/>
                <a:latin typeface="BlinkMacSystemFont"/>
              </a:rPr>
              <a:t>99 results</a:t>
            </a:r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F995E0E-4E47-C0AA-75E9-BF0592E72E05}"/>
              </a:ext>
            </a:extLst>
          </p:cNvPr>
          <p:cNvSpPr txBox="1"/>
          <p:nvPr/>
        </p:nvSpPr>
        <p:spPr>
          <a:xfrm>
            <a:off x="5206701" y="2934668"/>
            <a:ext cx="13339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0" i="0" dirty="0">
                <a:solidFill>
                  <a:srgbClr val="5B616B"/>
                </a:solidFill>
                <a:effectLst/>
                <a:latin typeface="BlinkMacSystemFont"/>
              </a:rPr>
              <a:t>243 results</a:t>
            </a:r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00726CA-5B8B-5267-332E-284746DA6E89}"/>
              </a:ext>
            </a:extLst>
          </p:cNvPr>
          <p:cNvSpPr txBox="1"/>
          <p:nvPr/>
        </p:nvSpPr>
        <p:spPr>
          <a:xfrm>
            <a:off x="5262282" y="5151477"/>
            <a:ext cx="12227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0" i="0" dirty="0">
                <a:solidFill>
                  <a:srgbClr val="5B616B"/>
                </a:solidFill>
                <a:effectLst/>
                <a:latin typeface="BlinkMacSystemFont"/>
              </a:rPr>
              <a:t>236 results</a:t>
            </a:r>
            <a:endParaRPr kumimoji="1" lang="ja-JP" altLang="en-US" dirty="0"/>
          </a:p>
        </p:txBody>
      </p:sp>
      <p:pic>
        <p:nvPicPr>
          <p:cNvPr id="12" name="オーディオ 11">
            <a:hlinkClick r:id="" action="ppaction://media"/>
            <a:extLst>
              <a:ext uri="{FF2B5EF4-FFF2-40B4-BE49-F238E27FC236}">
                <a16:creationId xmlns:a16="http://schemas.microsoft.com/office/drawing/2014/main" id="{EF587399-E864-46AD-42A0-3B6E0BB440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7691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580"/>
    </mc:Choice>
    <mc:Fallback>
      <p:transition spd="slow" advTm="95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1.6"/>
</p:tagLst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2">
      <a:majorFont>
        <a:latin typeface="Calibri"/>
        <a:ea typeface="メイリオ"/>
        <a:cs typeface=""/>
      </a:majorFont>
      <a:minorFont>
        <a:latin typeface="Calibri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プレゼンテーション1" id="{CBF1E0FC-F9F3-4F2D-96F6-0E5194FBED69}" vid="{2E4EFFAA-1415-415B-B019-202EFAA0DC11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プレゼンテーション1</Template>
  <TotalTime>1077</TotalTime>
  <Words>1300</Words>
  <Application>Microsoft Office PowerPoint</Application>
  <PresentationFormat>ワイド画面</PresentationFormat>
  <Paragraphs>180</Paragraphs>
  <Slides>14</Slides>
  <Notes>13</Notes>
  <HiddenSlides>0</HiddenSlides>
  <MMClips>13</MMClips>
  <ScaleCrop>false</ScaleCrop>
  <HeadingPairs>
    <vt:vector size="8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14</vt:i4>
      </vt:variant>
    </vt:vector>
  </HeadingPairs>
  <TitlesOfParts>
    <vt:vector size="25" baseType="lpstr">
      <vt:lpstr>BlinkMacSystemFont</vt:lpstr>
      <vt:lpstr>Helvetica Neue</vt:lpstr>
      <vt:lpstr>Lucida Grande</vt:lpstr>
      <vt:lpstr>system-ui</vt:lpstr>
      <vt:lpstr>メイリオ</vt:lpstr>
      <vt:lpstr>游ゴシック</vt:lpstr>
      <vt:lpstr>Arial</vt:lpstr>
      <vt:lpstr>Calibri</vt:lpstr>
      <vt:lpstr>Cambria</vt:lpstr>
      <vt:lpstr>Office テーマ</vt:lpstr>
      <vt:lpstr>ビットマップ イメージ</vt:lpstr>
      <vt:lpstr>温泉医学 ー最近の研究の動向ー </vt:lpstr>
      <vt:lpstr>PubMed (NIH National Library of Medicine) による研究論文数の検索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まとめ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温泉医学</dc:title>
  <dc:creator>ST170E</dc:creator>
  <cp:lastModifiedBy>ST170E</cp:lastModifiedBy>
  <cp:revision>53</cp:revision>
  <dcterms:created xsi:type="dcterms:W3CDTF">2023-04-17T11:33:09Z</dcterms:created>
  <dcterms:modified xsi:type="dcterms:W3CDTF">2023-04-19T21:10:34Z</dcterms:modified>
</cp:coreProperties>
</file>