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22"/>
  </p:notesMasterIdLst>
  <p:handoutMasterIdLst>
    <p:handoutMasterId r:id="rId23"/>
  </p:handoutMasterIdLst>
  <p:sldIdLst>
    <p:sldId id="256" r:id="rId2"/>
    <p:sldId id="484" r:id="rId3"/>
    <p:sldId id="445" r:id="rId4"/>
    <p:sldId id="477" r:id="rId5"/>
    <p:sldId id="485" r:id="rId6"/>
    <p:sldId id="430" r:id="rId7"/>
    <p:sldId id="488" r:id="rId8"/>
    <p:sldId id="489" r:id="rId9"/>
    <p:sldId id="490" r:id="rId10"/>
    <p:sldId id="493" r:id="rId11"/>
    <p:sldId id="487" r:id="rId12"/>
    <p:sldId id="491" r:id="rId13"/>
    <p:sldId id="492" r:id="rId14"/>
    <p:sldId id="486" r:id="rId15"/>
    <p:sldId id="494" r:id="rId16"/>
    <p:sldId id="495" r:id="rId17"/>
    <p:sldId id="496" r:id="rId18"/>
    <p:sldId id="497" r:id="rId19"/>
    <p:sldId id="498" r:id="rId20"/>
    <p:sldId id="499" r:id="rId21"/>
  </p:sldIdLst>
  <p:sldSz cx="12192000" cy="6858000"/>
  <p:notesSz cx="9866313" cy="67357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2">
          <p15:clr>
            <a:srgbClr val="A4A3A4"/>
          </p15:clr>
        </p15:guide>
        <p15:guide id="2" pos="310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  <a:srgbClr val="FF0000"/>
    <a:srgbClr val="FF00FF"/>
    <a:srgbClr val="E1F6D2"/>
    <a:srgbClr val="DAF4C8"/>
    <a:srgbClr val="A0E472"/>
    <a:srgbClr val="8EDF57"/>
    <a:srgbClr val="AFEAFF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58" autoAdjust="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30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20" d="100"/>
          <a:sy n="120" d="100"/>
        </p:scale>
        <p:origin x="-2040" y="-90"/>
      </p:cViewPr>
      <p:guideLst>
        <p:guide orient="horz" pos="2122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5588628" y="6398171"/>
            <a:ext cx="4275401" cy="336519"/>
          </a:xfrm>
          <a:prstGeom prst="rect">
            <a:avLst/>
          </a:prstGeom>
        </p:spPr>
        <p:txBody>
          <a:bodyPr vert="horz" lIns="90321" tIns="45160" rIns="90321" bIns="45160" rtlCol="0" anchor="b"/>
          <a:lstStyle>
            <a:lvl1pPr algn="r">
              <a:defRPr sz="1200"/>
            </a:lvl1pPr>
          </a:lstStyle>
          <a:p>
            <a:fld id="{073E9182-96B6-4364-BD92-F41CF1A3E74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92975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75401" cy="336788"/>
          </a:xfrm>
          <a:prstGeom prst="rect">
            <a:avLst/>
          </a:prstGeom>
        </p:spPr>
        <p:txBody>
          <a:bodyPr vert="horz" lIns="90321" tIns="45160" rIns="90321" bIns="4516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1" cy="336788"/>
          </a:xfrm>
          <a:prstGeom prst="rect">
            <a:avLst/>
          </a:prstGeom>
        </p:spPr>
        <p:txBody>
          <a:bodyPr vert="horz" lIns="90321" tIns="45160" rIns="90321" bIns="45160" rtlCol="0"/>
          <a:lstStyle>
            <a:lvl1pPr algn="r">
              <a:defRPr sz="1200"/>
            </a:lvl1pPr>
          </a:lstStyle>
          <a:p>
            <a:fld id="{FCC6B04F-5D80-4CC3-BF1D-7DAFB5E92A7D}" type="datetimeFigureOut">
              <a:rPr kumimoji="1" lang="ja-JP" altLang="en-US" smtClean="0"/>
              <a:pPr/>
              <a:t>2024/11/27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689225" y="504825"/>
            <a:ext cx="4487863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21" tIns="45160" rIns="90321" bIns="4516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986632" y="3199490"/>
            <a:ext cx="7893050" cy="3031093"/>
          </a:xfrm>
          <a:prstGeom prst="rect">
            <a:avLst/>
          </a:prstGeom>
        </p:spPr>
        <p:txBody>
          <a:bodyPr vert="horz" lIns="90321" tIns="45160" rIns="90321" bIns="4516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2" y="6397806"/>
            <a:ext cx="4275401" cy="336788"/>
          </a:xfrm>
          <a:prstGeom prst="rect">
            <a:avLst/>
          </a:prstGeom>
        </p:spPr>
        <p:txBody>
          <a:bodyPr vert="horz" lIns="90321" tIns="45160" rIns="90321" bIns="4516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588628" y="6397806"/>
            <a:ext cx="4275401" cy="336788"/>
          </a:xfrm>
          <a:prstGeom prst="rect">
            <a:avLst/>
          </a:prstGeom>
        </p:spPr>
        <p:txBody>
          <a:bodyPr vert="horz" lIns="90321" tIns="45160" rIns="90321" bIns="45160" rtlCol="0" anchor="b"/>
          <a:lstStyle>
            <a:lvl1pPr algn="r">
              <a:defRPr sz="1200"/>
            </a:lvl1pPr>
          </a:lstStyle>
          <a:p>
            <a:fld id="{6E743763-4B6F-444D-911B-84DFC241701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9499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2689225" y="504825"/>
            <a:ext cx="4487863" cy="252571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43763-4B6F-444D-911B-84DFC241701F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/>
              <a:t>マスタ サブタイトルの書式設定</a:t>
            </a:r>
            <a:endParaRPr kumimoji="0" lang="en-US"/>
          </a:p>
        </p:txBody>
      </p:sp>
      <p:sp>
        <p:nvSpPr>
          <p:cNvPr id="28" name="日付プレースホル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C3DBF78D-C82E-4F57-8E4C-8888B1ABD499}" type="datetimeFigureOut">
              <a:rPr kumimoji="1" lang="ja-JP" altLang="en-US" smtClean="0"/>
              <a:pPr/>
              <a:t>2024/11/27</a:t>
            </a:fld>
            <a:endParaRPr kumimoji="1" lang="ja-JP" altLang="en-US"/>
          </a:p>
        </p:txBody>
      </p:sp>
      <p:sp>
        <p:nvSpPr>
          <p:cNvPr id="17" name="フッター プレースホル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正方形/長方形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4" name="正方形/長方形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9" name="正方形/長方形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直線コネクタ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8" name="直線コネクタ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0" name="直線コネクタ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6" name="直線コネクタ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5" name="直線コネクタ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2" name="直線コネクタ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7" name="正方形/長方形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1" name="円/楕円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円/楕円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4" name="円/楕円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円/楕円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5" name="円/楕円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9" name="スライド番号プレースホルダ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/>
              <a:t>マスタ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78D-C82E-4F57-8E4C-8888B1ABD499}" type="datetimeFigureOut">
              <a:rPr kumimoji="1" lang="ja-JP" altLang="en-US" smtClean="0"/>
              <a:pPr/>
              <a:t>2024/11/27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ja-JP" altLang="en-US"/>
              <a:t>マスタ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78D-C82E-4F57-8E4C-8888B1ABD499}" type="datetimeFigureOut">
              <a:rPr kumimoji="1" lang="ja-JP" altLang="en-US" smtClean="0"/>
              <a:pPr/>
              <a:t>2024/11/27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8" name="コンテンツ プレースホルダ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ja-JP" altLang="en-US"/>
              <a:t>マスタ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3DBF78D-C82E-4F57-8E4C-8888B1ABD499}" type="datetimeFigureOut">
              <a:rPr kumimoji="1" lang="ja-JP" altLang="en-US" smtClean="0"/>
              <a:pPr/>
              <a:t>2024/11/27</a:t>
            </a:fld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kumimoji="1" lang="ja-JP" alt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C3DBF78D-C82E-4F57-8E4C-8888B1ABD499}" type="datetimeFigureOut">
              <a:rPr kumimoji="1" lang="ja-JP" altLang="en-US" smtClean="0"/>
              <a:pPr/>
              <a:t>2024/11/27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正方形/長方形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正方形/長方形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正方形/長方形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直線コネクタ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4" name="直線コネクタ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5" name="直線コネクタ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6" name="直線コネクタ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7" name="直線コネクタ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8" name="正方形/長方形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9" name="円/楕円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0" name="円/楕円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1" name="円/楕円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2" name="円/楕円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円/楕円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直線コネクタ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78D-C82E-4F57-8E4C-8888B1ABD499}" type="datetimeFigureOut">
              <a:rPr kumimoji="1" lang="ja-JP" altLang="en-US" smtClean="0"/>
              <a:pPr/>
              <a:t>2024/11/27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9" name="コンテンツ プレースホルダ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ja-JP" altLang="en-US"/>
              <a:t>マスタ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11" name="コンテンツ プレースホルダ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ja-JP" altLang="en-US"/>
              <a:t>マスタ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78D-C82E-4F57-8E4C-8888B1ABD499}" type="datetimeFigureOut">
              <a:rPr kumimoji="1" lang="ja-JP" altLang="en-US" smtClean="0"/>
              <a:pPr/>
              <a:t>2024/11/27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1" name="コンテンツ プレースホルダ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ja-JP" altLang="en-US"/>
              <a:t>マスタ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13" name="コンテンツ プレースホルダ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ja-JP" altLang="en-US"/>
              <a:t>マスタ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12" name="テキスト プレースホルダ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ja-JP" altLang="en-US"/>
              <a:t>マスタ テキストの書式設定</a:t>
            </a:r>
          </a:p>
        </p:txBody>
      </p:sp>
      <p:sp>
        <p:nvSpPr>
          <p:cNvPr id="14" name="テキスト プレースホルダ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ja-JP" altLang="en-US"/>
              <a:t>マスタ テキストの書式設定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6" name="日付プレースホル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DBF78D-C82E-4F57-8E4C-8888B1ABD499}" type="datetimeFigureOut">
              <a:rPr kumimoji="1" lang="ja-JP" altLang="en-US" smtClean="0"/>
              <a:pPr/>
              <a:t>2024/11/27</a:t>
            </a:fld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1" lang="ja-JP" alt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78D-C82E-4F57-8E4C-8888B1ABD499}" type="datetimeFigureOut">
              <a:rPr kumimoji="1" lang="ja-JP" altLang="en-US" smtClean="0"/>
              <a:pPr/>
              <a:t>2024/11/27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コネクタ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/>
              <a:t>マスタ テキストの書式設定</a:t>
            </a:r>
          </a:p>
        </p:txBody>
      </p:sp>
      <p:sp>
        <p:nvSpPr>
          <p:cNvPr id="8" name="直線コネクタ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直線コネクタ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1" name="直線コネクタ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正方形/長方形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直線コネクタ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4" name="円/楕円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8" name="コンテンツ プレースホルダ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ja-JP" altLang="en-US"/>
              <a:t>マスタ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21" name="日付プレースホル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3DBF78D-C82E-4F57-8E4C-8888B1ABD499}" type="datetimeFigureOut">
              <a:rPr kumimoji="1" lang="ja-JP" altLang="en-US" smtClean="0"/>
              <a:pPr/>
              <a:t>2024/11/27</a:t>
            </a:fld>
            <a:endParaRPr kumimoji="1" lang="ja-JP" altLang="en-US"/>
          </a:p>
        </p:txBody>
      </p:sp>
      <p:sp>
        <p:nvSpPr>
          <p:cNvPr id="22" name="スライド番号プレースホル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23" name="フッター プレースホル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kumimoji="1" lang="ja-JP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コネクタ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3" name="円/楕円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ja-JP" altLang="en-US"/>
              <a:t>アイコンをクリックして図を追加</a:t>
            </a:r>
            <a:endParaRPr kumimoji="0" 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ja-JP" altLang="en-US"/>
              <a:t>マスタ テキストの書式設定</a:t>
            </a:r>
          </a:p>
        </p:txBody>
      </p:sp>
      <p:sp>
        <p:nvSpPr>
          <p:cNvPr id="10" name="直線コネクタ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1" name="正方形/長方形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直線コネクタ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9" name="直線コネクタ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0" name="直線コネクタ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7" name="日付プレースホル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DBF78D-C82E-4F57-8E4C-8888B1ABD499}" type="datetimeFigureOut">
              <a:rPr kumimoji="1" lang="ja-JP" altLang="en-US" smtClean="0"/>
              <a:pPr/>
              <a:t>2024/11/27</a:t>
            </a:fld>
            <a:endParaRPr kumimoji="1" lang="ja-JP" altLang="en-US"/>
          </a:p>
        </p:txBody>
      </p:sp>
      <p:sp>
        <p:nvSpPr>
          <p:cNvPr id="18" name="スライド番号プレースホル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21" name="フッター プレースホル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1" lang="ja-JP" alt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コネクタ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2" name="タイトル プレースホルダ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13" name="テキスト プレースホルダ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ja-JP" altLang="en-US"/>
              <a:t>マスタ テキストの書式設定</a:t>
            </a:r>
          </a:p>
          <a:p>
            <a:pPr lvl="1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2 </a:t>
            </a:r>
            <a:r>
              <a:rPr kumimoji="0" lang="ja-JP" altLang="en-US"/>
              <a:t>レベル</a:t>
            </a:r>
          </a:p>
          <a:p>
            <a:pPr lvl="2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3 </a:t>
            </a:r>
            <a:r>
              <a:rPr kumimoji="0" lang="ja-JP" altLang="en-US"/>
              <a:t>レベル</a:t>
            </a:r>
          </a:p>
          <a:p>
            <a:pPr lvl="3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4 </a:t>
            </a:r>
            <a:r>
              <a:rPr kumimoji="0" lang="ja-JP" altLang="en-US"/>
              <a:t>レベル</a:t>
            </a:r>
          </a:p>
          <a:p>
            <a:pPr lvl="4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5 </a:t>
            </a:r>
            <a:r>
              <a:rPr kumimoji="0" lang="ja-JP" altLang="en-US"/>
              <a:t>レベル</a:t>
            </a:r>
            <a:endParaRPr kumimoji="0" lang="en-US"/>
          </a:p>
        </p:txBody>
      </p:sp>
      <p:sp>
        <p:nvSpPr>
          <p:cNvPr id="14" name="日付プレースホルダ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3DBF78D-C82E-4F57-8E4C-8888B1ABD499}" type="datetimeFigureOut">
              <a:rPr kumimoji="1" lang="ja-JP" altLang="en-US" smtClean="0"/>
              <a:pPr/>
              <a:t>2024/11/27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直線コネクタ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直線コネクタ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正方形/長方形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直線コネクタ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円/楕円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スライド番号プレースホルダ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ransition>
    <p:fade thruBlk="1"/>
  </p:transition>
  <p:txStyles>
    <p:titleStyle>
      <a:lvl1pPr algn="l" rtl="0" eaLnBrk="1" latinLnBrk="0" hangingPunct="1">
        <a:spcBef>
          <a:spcPct val="0"/>
        </a:spcBef>
        <a:buNone/>
        <a:defRPr kumimoji="1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1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935760" y="4221088"/>
            <a:ext cx="7416824" cy="1439590"/>
          </a:xfrm>
        </p:spPr>
        <p:txBody>
          <a:bodyPr>
            <a:normAutofit fontScale="90000"/>
          </a:bodyPr>
          <a:lstStyle/>
          <a:p>
            <a:r>
              <a:rPr lang="ja-JP" altLang="en-US" sz="2700" dirty="0"/>
              <a:t>健康と温泉フォーラム　</a:t>
            </a:r>
            <a:br>
              <a:rPr lang="en-US" altLang="ja-JP" sz="2700" dirty="0"/>
            </a:br>
            <a:r>
              <a:rPr lang="ja-JP" altLang="en-US" sz="2700" dirty="0">
                <a:latin typeface="+mj-ea"/>
              </a:rPr>
              <a:t>第１２１回月例研究会・草津温泉ワークショップ　　</a:t>
            </a:r>
            <a:br>
              <a:rPr lang="en-US" altLang="ja-JP" sz="2700" dirty="0">
                <a:latin typeface="+mj-ea"/>
              </a:rPr>
            </a:br>
            <a:r>
              <a:rPr lang="ja-JP" altLang="en-US" sz="2700" dirty="0">
                <a:latin typeface="+mj-ea"/>
              </a:rPr>
              <a:t>　　　　　　　</a:t>
            </a:r>
            <a:r>
              <a:rPr lang="en-US" altLang="ja-JP" sz="2700" dirty="0">
                <a:latin typeface="+mj-ea"/>
              </a:rPr>
              <a:t>2024.11.28</a:t>
            </a:r>
            <a:r>
              <a:rPr lang="ja-JP" altLang="en-US" sz="2700" dirty="0">
                <a:latin typeface="+mj-ea"/>
              </a:rPr>
              <a:t>　</a:t>
            </a:r>
            <a:r>
              <a:rPr lang="ja-JP" altLang="en-US" sz="2700" dirty="0"/>
              <a:t>新温泉町商工観光課</a:t>
            </a:r>
            <a:endParaRPr lang="ja-JP" altLang="en-US" sz="2700" b="0" u="sng" strike="sngStrike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639616" y="1700808"/>
            <a:ext cx="9289032" cy="3096344"/>
          </a:xfrm>
        </p:spPr>
        <p:txBody>
          <a:bodyPr>
            <a:normAutofit fontScale="70000" lnSpcReduction="20000"/>
          </a:bodyPr>
          <a:lstStyle/>
          <a:p>
            <a:r>
              <a:rPr kumimoji="1" lang="ja-JP" altLang="en-US" dirty="0"/>
              <a:t>　</a:t>
            </a:r>
          </a:p>
          <a:p>
            <a:endParaRPr kumimoji="1" lang="ja-JP" altLang="en-US" dirty="0"/>
          </a:p>
          <a:p>
            <a:r>
              <a:rPr lang="ja-JP" altLang="en-US" sz="5100" dirty="0">
                <a:solidFill>
                  <a:srgbClr val="FF0000"/>
                </a:solidFill>
              </a:rPr>
              <a:t>ユニバーサルツーリズム</a:t>
            </a:r>
            <a:r>
              <a:rPr lang="ja-JP" altLang="en-US" sz="5100" dirty="0">
                <a:solidFill>
                  <a:schemeClr val="tx1"/>
                </a:solidFill>
              </a:rPr>
              <a:t>の推進と</a:t>
            </a:r>
            <a:endParaRPr lang="en-US" altLang="ja-JP" sz="5100" dirty="0">
              <a:solidFill>
                <a:schemeClr val="tx1"/>
              </a:solidFill>
            </a:endParaRPr>
          </a:p>
          <a:p>
            <a:r>
              <a:rPr lang="ja-JP" altLang="en-US" sz="5100" dirty="0">
                <a:solidFill>
                  <a:schemeClr val="tx1"/>
                </a:solidFill>
              </a:rPr>
              <a:t>　防災と観光の自治体連携による</a:t>
            </a:r>
            <a:endParaRPr lang="en-US" altLang="ja-JP" sz="5100" dirty="0">
              <a:solidFill>
                <a:schemeClr val="tx1"/>
              </a:solidFill>
            </a:endParaRPr>
          </a:p>
          <a:p>
            <a:r>
              <a:rPr lang="ja-JP" altLang="en-US" sz="5100" dirty="0">
                <a:solidFill>
                  <a:schemeClr val="tx1"/>
                </a:solidFill>
              </a:rPr>
              <a:t>　</a:t>
            </a:r>
            <a:r>
              <a:rPr lang="ja-JP" altLang="en-US" sz="5100" dirty="0">
                <a:solidFill>
                  <a:srgbClr val="FF0000"/>
                </a:solidFill>
              </a:rPr>
              <a:t>障害者の災害時二次避難訓練</a:t>
            </a:r>
            <a:r>
              <a:rPr lang="ja-JP" altLang="en-US" sz="5100" dirty="0">
                <a:solidFill>
                  <a:schemeClr val="tx1"/>
                </a:solidFill>
              </a:rPr>
              <a:t>について</a:t>
            </a:r>
            <a:endParaRPr lang="en-US" altLang="ja-JP" sz="5100" dirty="0">
              <a:solidFill>
                <a:schemeClr val="tx1"/>
              </a:solidFill>
            </a:endParaRPr>
          </a:p>
          <a:p>
            <a:r>
              <a:rPr lang="ja-JP" altLang="en-US" sz="4600" dirty="0">
                <a:solidFill>
                  <a:srgbClr val="FF0000"/>
                </a:solidFill>
              </a:rPr>
              <a:t>　　</a:t>
            </a:r>
          </a:p>
          <a:p>
            <a:r>
              <a:rPr lang="ja-JP" altLang="en-US" dirty="0"/>
              <a:t>　</a:t>
            </a:r>
            <a:endParaRPr kumimoji="1" lang="ja-JP" altLang="en-US" dirty="0"/>
          </a:p>
        </p:txBody>
      </p:sp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BB4F6-6AFF-0412-516D-DDF2C463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66C0FC-5992-32AB-C6F9-EB5F894B6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476672"/>
            <a:ext cx="9793088" cy="634082"/>
          </a:xfrm>
        </p:spPr>
        <p:txBody>
          <a:bodyPr>
            <a:normAutofit/>
          </a:bodyPr>
          <a:lstStyle/>
          <a:p>
            <a:r>
              <a:rPr lang="ja-JP" altLang="en-US" sz="2700" b="1" dirty="0">
                <a:solidFill>
                  <a:srgbClr val="FF0000"/>
                </a:solidFill>
              </a:rPr>
              <a:t>摂津市と新温泉町</a:t>
            </a:r>
            <a:endParaRPr kumimoji="1"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3085611-B8C2-B56D-CC43-57F10C0CF987}"/>
              </a:ext>
            </a:extLst>
          </p:cNvPr>
          <p:cNvSpPr txBox="1"/>
          <p:nvPr/>
        </p:nvSpPr>
        <p:spPr>
          <a:xfrm>
            <a:off x="551384" y="1340768"/>
            <a:ext cx="1087320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いつからか</a:t>
            </a:r>
            <a:r>
              <a:rPr lang="en-US" altLang="ja-JP" sz="2400" dirty="0"/>
              <a:t>…</a:t>
            </a:r>
            <a:r>
              <a:rPr lang="ja-JP" altLang="en-US" sz="2400" dirty="0"/>
              <a:t>？</a:t>
            </a:r>
            <a:endParaRPr lang="en-US" altLang="ja-JP" sz="2400" dirty="0"/>
          </a:p>
          <a:p>
            <a:r>
              <a:rPr lang="ja-JP" altLang="en-US" sz="2400" dirty="0"/>
              <a:t>　　摂津市民の市外宿泊施設利用への助成</a:t>
            </a:r>
            <a:endParaRPr lang="en-US" altLang="ja-JP" sz="2400" dirty="0"/>
          </a:p>
          <a:p>
            <a:r>
              <a:rPr lang="ja-JP" altLang="en-US" sz="2400" dirty="0"/>
              <a:t>　　　新温泉町に泊まると１２００円／人　助成！！</a:t>
            </a:r>
            <a:endParaRPr lang="en-US" altLang="ja-JP" sz="2400" dirty="0"/>
          </a:p>
          <a:p>
            <a:r>
              <a:rPr lang="ja-JP" altLang="en-US" sz="2400" dirty="0"/>
              <a:t>　　　新温泉町営のログハウスに泊まると５１００円／棟　助成！！！</a:t>
            </a:r>
            <a:endParaRPr lang="en-US" altLang="ja-JP" sz="2400" dirty="0"/>
          </a:p>
          <a:p>
            <a:r>
              <a:rPr lang="en-US" altLang="ja-JP" sz="2400" dirty="0"/>
              <a:t>H25</a:t>
            </a:r>
          </a:p>
          <a:p>
            <a:r>
              <a:rPr lang="ja-JP" altLang="en-US" sz="2400" dirty="0"/>
              <a:t>　　災害時における相互応援に関する協定</a:t>
            </a:r>
          </a:p>
          <a:p>
            <a:r>
              <a:rPr lang="ja-JP" altLang="en-US" sz="2400" dirty="0"/>
              <a:t>　　　摂津市・新温泉町間で締結　</a:t>
            </a:r>
          </a:p>
          <a:p>
            <a:r>
              <a:rPr lang="ja-JP" altLang="en-US" sz="2000" dirty="0"/>
              <a:t>　　　　　①必要な情報の収集及び提供</a:t>
            </a:r>
          </a:p>
          <a:p>
            <a:r>
              <a:rPr lang="ja-JP" altLang="en-US" sz="2000" dirty="0"/>
              <a:t>　　　　　②食料、飲料水等の生活必需物資の提供及び斡旋</a:t>
            </a:r>
          </a:p>
          <a:p>
            <a:r>
              <a:rPr lang="ja-JP" altLang="en-US" sz="2000" dirty="0"/>
              <a:t>　　　　　③被災者の救出、医療、防疫及び施設の応急復旧に必要な</a:t>
            </a:r>
            <a:endParaRPr lang="en-US" altLang="ja-JP" sz="2000" dirty="0"/>
          </a:p>
          <a:p>
            <a:r>
              <a:rPr lang="ja-JP" altLang="en-US" sz="2000" dirty="0"/>
              <a:t>　　　　　　機材及び物資の提供及び斡旋</a:t>
            </a:r>
          </a:p>
          <a:p>
            <a:r>
              <a:rPr lang="ja-JP" altLang="en-US" sz="2000" dirty="0"/>
              <a:t>　　　　　④災害応急活動に必要な職員等の派遣</a:t>
            </a:r>
          </a:p>
          <a:p>
            <a:r>
              <a:rPr lang="ja-JP" altLang="en-US" sz="2000" dirty="0"/>
              <a:t>　　　　　⑤その他、特に要請があった事項</a:t>
            </a:r>
            <a:endParaRPr lang="en-US" altLang="ja-JP" sz="2400" dirty="0"/>
          </a:p>
          <a:p>
            <a:r>
              <a:rPr lang="ja-JP" altLang="en-US" sz="2400" dirty="0"/>
              <a:t>　　　　　　</a:t>
            </a:r>
            <a:endParaRPr lang="ja-JP" altLang="en-US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913528"/>
      </p:ext>
    </p:extLst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D74B2D-EB73-905C-D6E2-4B0D3B4BB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2171725-F5B3-2165-C048-17DFF25DA08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9F69CE6-BFD0-9319-7376-6043C637CE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154" t="14957" r="23500" b="14239"/>
          <a:stretch/>
        </p:blipFill>
        <p:spPr>
          <a:xfrm>
            <a:off x="119335" y="18898"/>
            <a:ext cx="9336861" cy="6839102"/>
          </a:xfrm>
          <a:prstGeom prst="rect">
            <a:avLst/>
          </a:prstGeom>
        </p:spPr>
      </p:pic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97527C06-B31F-2D41-019B-39506F8D78F6}"/>
              </a:ext>
            </a:extLst>
          </p:cNvPr>
          <p:cNvSpPr/>
          <p:nvPr/>
        </p:nvSpPr>
        <p:spPr>
          <a:xfrm>
            <a:off x="1473200" y="889000"/>
            <a:ext cx="6870700" cy="5588000"/>
          </a:xfrm>
          <a:custGeom>
            <a:avLst/>
            <a:gdLst>
              <a:gd name="connsiteX0" fmla="*/ 63500 w 6870700"/>
              <a:gd name="connsiteY0" fmla="*/ 1587500 h 5588000"/>
              <a:gd name="connsiteX1" fmla="*/ 165100 w 6870700"/>
              <a:gd name="connsiteY1" fmla="*/ 1739900 h 5588000"/>
              <a:gd name="connsiteX2" fmla="*/ 241300 w 6870700"/>
              <a:gd name="connsiteY2" fmla="*/ 1701800 h 5588000"/>
              <a:gd name="connsiteX3" fmla="*/ 1574800 w 6870700"/>
              <a:gd name="connsiteY3" fmla="*/ 3657600 h 5588000"/>
              <a:gd name="connsiteX4" fmla="*/ 1346200 w 6870700"/>
              <a:gd name="connsiteY4" fmla="*/ 3759200 h 5588000"/>
              <a:gd name="connsiteX5" fmla="*/ 1524000 w 6870700"/>
              <a:gd name="connsiteY5" fmla="*/ 3873500 h 5588000"/>
              <a:gd name="connsiteX6" fmla="*/ 1587500 w 6870700"/>
              <a:gd name="connsiteY6" fmla="*/ 4013200 h 5588000"/>
              <a:gd name="connsiteX7" fmla="*/ 1600200 w 6870700"/>
              <a:gd name="connsiteY7" fmla="*/ 4203700 h 5588000"/>
              <a:gd name="connsiteX8" fmla="*/ 1562100 w 6870700"/>
              <a:gd name="connsiteY8" fmla="*/ 4533900 h 5588000"/>
              <a:gd name="connsiteX9" fmla="*/ 1460500 w 6870700"/>
              <a:gd name="connsiteY9" fmla="*/ 4673600 h 5588000"/>
              <a:gd name="connsiteX10" fmla="*/ 1536700 w 6870700"/>
              <a:gd name="connsiteY10" fmla="*/ 5181600 h 5588000"/>
              <a:gd name="connsiteX11" fmla="*/ 2298700 w 6870700"/>
              <a:gd name="connsiteY11" fmla="*/ 5257800 h 5588000"/>
              <a:gd name="connsiteX12" fmla="*/ 2527300 w 6870700"/>
              <a:gd name="connsiteY12" fmla="*/ 5588000 h 5588000"/>
              <a:gd name="connsiteX13" fmla="*/ 2908300 w 6870700"/>
              <a:gd name="connsiteY13" fmla="*/ 5384800 h 5588000"/>
              <a:gd name="connsiteX14" fmla="*/ 3937000 w 6870700"/>
              <a:gd name="connsiteY14" fmla="*/ 5092700 h 5588000"/>
              <a:gd name="connsiteX15" fmla="*/ 4191000 w 6870700"/>
              <a:gd name="connsiteY15" fmla="*/ 4991100 h 5588000"/>
              <a:gd name="connsiteX16" fmla="*/ 4622800 w 6870700"/>
              <a:gd name="connsiteY16" fmla="*/ 4610100 h 5588000"/>
              <a:gd name="connsiteX17" fmla="*/ 6870700 w 6870700"/>
              <a:gd name="connsiteY17" fmla="*/ 2273300 h 5588000"/>
              <a:gd name="connsiteX18" fmla="*/ 6604000 w 6870700"/>
              <a:gd name="connsiteY18" fmla="*/ 1854200 h 5588000"/>
              <a:gd name="connsiteX19" fmla="*/ 6502400 w 6870700"/>
              <a:gd name="connsiteY19" fmla="*/ 1739900 h 5588000"/>
              <a:gd name="connsiteX20" fmla="*/ 6502400 w 6870700"/>
              <a:gd name="connsiteY20" fmla="*/ 1638300 h 5588000"/>
              <a:gd name="connsiteX21" fmla="*/ 6426200 w 6870700"/>
              <a:gd name="connsiteY21" fmla="*/ 1638300 h 5588000"/>
              <a:gd name="connsiteX22" fmla="*/ 6489700 w 6870700"/>
              <a:gd name="connsiteY22" fmla="*/ 1473200 h 5588000"/>
              <a:gd name="connsiteX23" fmla="*/ 6464300 w 6870700"/>
              <a:gd name="connsiteY23" fmla="*/ 1206500 h 5588000"/>
              <a:gd name="connsiteX24" fmla="*/ 6451600 w 6870700"/>
              <a:gd name="connsiteY24" fmla="*/ 914400 h 5588000"/>
              <a:gd name="connsiteX25" fmla="*/ 6451600 w 6870700"/>
              <a:gd name="connsiteY25" fmla="*/ 787400 h 5588000"/>
              <a:gd name="connsiteX26" fmla="*/ 6515100 w 6870700"/>
              <a:gd name="connsiteY26" fmla="*/ 736600 h 5588000"/>
              <a:gd name="connsiteX27" fmla="*/ 6464300 w 6870700"/>
              <a:gd name="connsiteY27" fmla="*/ 685800 h 5588000"/>
              <a:gd name="connsiteX28" fmla="*/ 6502400 w 6870700"/>
              <a:gd name="connsiteY28" fmla="*/ 76200 h 5588000"/>
              <a:gd name="connsiteX29" fmla="*/ 6388100 w 6870700"/>
              <a:gd name="connsiteY29" fmla="*/ 0 h 5588000"/>
              <a:gd name="connsiteX30" fmla="*/ 6134100 w 6870700"/>
              <a:gd name="connsiteY30" fmla="*/ 177800 h 5588000"/>
              <a:gd name="connsiteX31" fmla="*/ 6045200 w 6870700"/>
              <a:gd name="connsiteY31" fmla="*/ 342900 h 5588000"/>
              <a:gd name="connsiteX32" fmla="*/ 5753100 w 6870700"/>
              <a:gd name="connsiteY32" fmla="*/ 495300 h 5588000"/>
              <a:gd name="connsiteX33" fmla="*/ 5651500 w 6870700"/>
              <a:gd name="connsiteY33" fmla="*/ 647700 h 5588000"/>
              <a:gd name="connsiteX34" fmla="*/ 5511800 w 6870700"/>
              <a:gd name="connsiteY34" fmla="*/ 571500 h 5588000"/>
              <a:gd name="connsiteX35" fmla="*/ 5334000 w 6870700"/>
              <a:gd name="connsiteY35" fmla="*/ 774700 h 5588000"/>
              <a:gd name="connsiteX36" fmla="*/ 5359400 w 6870700"/>
              <a:gd name="connsiteY36" fmla="*/ 889000 h 5588000"/>
              <a:gd name="connsiteX37" fmla="*/ 4800600 w 6870700"/>
              <a:gd name="connsiteY37" fmla="*/ 1498600 h 5588000"/>
              <a:gd name="connsiteX38" fmla="*/ 4203700 w 6870700"/>
              <a:gd name="connsiteY38" fmla="*/ 1841500 h 5588000"/>
              <a:gd name="connsiteX39" fmla="*/ 4127500 w 6870700"/>
              <a:gd name="connsiteY39" fmla="*/ 1993900 h 5588000"/>
              <a:gd name="connsiteX40" fmla="*/ 4025900 w 6870700"/>
              <a:gd name="connsiteY40" fmla="*/ 2146300 h 5588000"/>
              <a:gd name="connsiteX41" fmla="*/ 3810000 w 6870700"/>
              <a:gd name="connsiteY41" fmla="*/ 2451100 h 5588000"/>
              <a:gd name="connsiteX42" fmla="*/ 3784600 w 6870700"/>
              <a:gd name="connsiteY42" fmla="*/ 2552700 h 5588000"/>
              <a:gd name="connsiteX43" fmla="*/ 3581400 w 6870700"/>
              <a:gd name="connsiteY43" fmla="*/ 2717800 h 5588000"/>
              <a:gd name="connsiteX44" fmla="*/ 3429000 w 6870700"/>
              <a:gd name="connsiteY44" fmla="*/ 2717800 h 5588000"/>
              <a:gd name="connsiteX45" fmla="*/ 3213100 w 6870700"/>
              <a:gd name="connsiteY45" fmla="*/ 2895600 h 5588000"/>
              <a:gd name="connsiteX46" fmla="*/ 3086100 w 6870700"/>
              <a:gd name="connsiteY46" fmla="*/ 2755900 h 5588000"/>
              <a:gd name="connsiteX47" fmla="*/ 3302000 w 6870700"/>
              <a:gd name="connsiteY47" fmla="*/ 2578100 h 5588000"/>
              <a:gd name="connsiteX48" fmla="*/ 3352800 w 6870700"/>
              <a:gd name="connsiteY48" fmla="*/ 1663700 h 5588000"/>
              <a:gd name="connsiteX49" fmla="*/ 2781300 w 6870700"/>
              <a:gd name="connsiteY49" fmla="*/ 1892300 h 5588000"/>
              <a:gd name="connsiteX50" fmla="*/ 2857500 w 6870700"/>
              <a:gd name="connsiteY50" fmla="*/ 1587500 h 5588000"/>
              <a:gd name="connsiteX51" fmla="*/ 2895600 w 6870700"/>
              <a:gd name="connsiteY51" fmla="*/ 1562100 h 5588000"/>
              <a:gd name="connsiteX52" fmla="*/ 2895600 w 6870700"/>
              <a:gd name="connsiteY52" fmla="*/ 1562100 h 5588000"/>
              <a:gd name="connsiteX53" fmla="*/ 2755900 w 6870700"/>
              <a:gd name="connsiteY53" fmla="*/ 1485900 h 5588000"/>
              <a:gd name="connsiteX54" fmla="*/ 2819400 w 6870700"/>
              <a:gd name="connsiteY54" fmla="*/ 1333500 h 5588000"/>
              <a:gd name="connsiteX55" fmla="*/ 2743200 w 6870700"/>
              <a:gd name="connsiteY55" fmla="*/ 1206500 h 5588000"/>
              <a:gd name="connsiteX56" fmla="*/ 2768600 w 6870700"/>
              <a:gd name="connsiteY56" fmla="*/ 1117600 h 5588000"/>
              <a:gd name="connsiteX57" fmla="*/ 2730500 w 6870700"/>
              <a:gd name="connsiteY57" fmla="*/ 965200 h 5588000"/>
              <a:gd name="connsiteX58" fmla="*/ 2717800 w 6870700"/>
              <a:gd name="connsiteY58" fmla="*/ 863600 h 5588000"/>
              <a:gd name="connsiteX59" fmla="*/ 2806700 w 6870700"/>
              <a:gd name="connsiteY59" fmla="*/ 863600 h 5588000"/>
              <a:gd name="connsiteX60" fmla="*/ 2806700 w 6870700"/>
              <a:gd name="connsiteY60" fmla="*/ 698500 h 5588000"/>
              <a:gd name="connsiteX61" fmla="*/ 2374900 w 6870700"/>
              <a:gd name="connsiteY61" fmla="*/ 723900 h 5588000"/>
              <a:gd name="connsiteX62" fmla="*/ 2349500 w 6870700"/>
              <a:gd name="connsiteY62" fmla="*/ 914400 h 5588000"/>
              <a:gd name="connsiteX63" fmla="*/ 2120900 w 6870700"/>
              <a:gd name="connsiteY63" fmla="*/ 889000 h 5588000"/>
              <a:gd name="connsiteX64" fmla="*/ 2070100 w 6870700"/>
              <a:gd name="connsiteY64" fmla="*/ 889000 h 5588000"/>
              <a:gd name="connsiteX65" fmla="*/ 2070100 w 6870700"/>
              <a:gd name="connsiteY65" fmla="*/ 889000 h 5588000"/>
              <a:gd name="connsiteX66" fmla="*/ 2006600 w 6870700"/>
              <a:gd name="connsiteY66" fmla="*/ 838200 h 5588000"/>
              <a:gd name="connsiteX67" fmla="*/ 2019300 w 6870700"/>
              <a:gd name="connsiteY67" fmla="*/ 698500 h 5588000"/>
              <a:gd name="connsiteX68" fmla="*/ 1866900 w 6870700"/>
              <a:gd name="connsiteY68" fmla="*/ 685800 h 5588000"/>
              <a:gd name="connsiteX69" fmla="*/ 1689100 w 6870700"/>
              <a:gd name="connsiteY69" fmla="*/ 622300 h 5588000"/>
              <a:gd name="connsiteX70" fmla="*/ 1574800 w 6870700"/>
              <a:gd name="connsiteY70" fmla="*/ 723900 h 5588000"/>
              <a:gd name="connsiteX71" fmla="*/ 1447800 w 6870700"/>
              <a:gd name="connsiteY71" fmla="*/ 736600 h 5588000"/>
              <a:gd name="connsiteX72" fmla="*/ 1219200 w 6870700"/>
              <a:gd name="connsiteY72" fmla="*/ 863600 h 5588000"/>
              <a:gd name="connsiteX73" fmla="*/ 546100 w 6870700"/>
              <a:gd name="connsiteY73" fmla="*/ 1358900 h 5588000"/>
              <a:gd name="connsiteX74" fmla="*/ 431800 w 6870700"/>
              <a:gd name="connsiteY74" fmla="*/ 1231900 h 5588000"/>
              <a:gd name="connsiteX75" fmla="*/ 139700 w 6870700"/>
              <a:gd name="connsiteY75" fmla="*/ 1346200 h 5588000"/>
              <a:gd name="connsiteX76" fmla="*/ 215900 w 6870700"/>
              <a:gd name="connsiteY76" fmla="*/ 1447800 h 5588000"/>
              <a:gd name="connsiteX77" fmla="*/ 0 w 6870700"/>
              <a:gd name="connsiteY77" fmla="*/ 1587500 h 5588000"/>
              <a:gd name="connsiteX78" fmla="*/ 63500 w 6870700"/>
              <a:gd name="connsiteY78" fmla="*/ 1587500 h 55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6870700" h="5588000">
                <a:moveTo>
                  <a:pt x="63500" y="1587500"/>
                </a:moveTo>
                <a:lnTo>
                  <a:pt x="165100" y="1739900"/>
                </a:lnTo>
                <a:lnTo>
                  <a:pt x="241300" y="1701800"/>
                </a:lnTo>
                <a:lnTo>
                  <a:pt x="1574800" y="3657600"/>
                </a:lnTo>
                <a:lnTo>
                  <a:pt x="1346200" y="3759200"/>
                </a:lnTo>
                <a:lnTo>
                  <a:pt x="1524000" y="3873500"/>
                </a:lnTo>
                <a:lnTo>
                  <a:pt x="1587500" y="4013200"/>
                </a:lnTo>
                <a:lnTo>
                  <a:pt x="1600200" y="4203700"/>
                </a:lnTo>
                <a:lnTo>
                  <a:pt x="1562100" y="4533900"/>
                </a:lnTo>
                <a:lnTo>
                  <a:pt x="1460500" y="4673600"/>
                </a:lnTo>
                <a:lnTo>
                  <a:pt x="1536700" y="5181600"/>
                </a:lnTo>
                <a:lnTo>
                  <a:pt x="2298700" y="5257800"/>
                </a:lnTo>
                <a:lnTo>
                  <a:pt x="2527300" y="5588000"/>
                </a:lnTo>
                <a:lnTo>
                  <a:pt x="2908300" y="5384800"/>
                </a:lnTo>
                <a:lnTo>
                  <a:pt x="3937000" y="5092700"/>
                </a:lnTo>
                <a:lnTo>
                  <a:pt x="4191000" y="4991100"/>
                </a:lnTo>
                <a:lnTo>
                  <a:pt x="4622800" y="4610100"/>
                </a:lnTo>
                <a:lnTo>
                  <a:pt x="6870700" y="2273300"/>
                </a:lnTo>
                <a:lnTo>
                  <a:pt x="6604000" y="1854200"/>
                </a:lnTo>
                <a:lnTo>
                  <a:pt x="6502400" y="1739900"/>
                </a:lnTo>
                <a:lnTo>
                  <a:pt x="6502400" y="1638300"/>
                </a:lnTo>
                <a:lnTo>
                  <a:pt x="6426200" y="1638300"/>
                </a:lnTo>
                <a:lnTo>
                  <a:pt x="6489700" y="1473200"/>
                </a:lnTo>
                <a:lnTo>
                  <a:pt x="6464300" y="1206500"/>
                </a:lnTo>
                <a:lnTo>
                  <a:pt x="6451600" y="914400"/>
                </a:lnTo>
                <a:lnTo>
                  <a:pt x="6451600" y="787400"/>
                </a:lnTo>
                <a:lnTo>
                  <a:pt x="6515100" y="736600"/>
                </a:lnTo>
                <a:lnTo>
                  <a:pt x="6464300" y="685800"/>
                </a:lnTo>
                <a:lnTo>
                  <a:pt x="6502400" y="76200"/>
                </a:lnTo>
                <a:lnTo>
                  <a:pt x="6388100" y="0"/>
                </a:lnTo>
                <a:lnTo>
                  <a:pt x="6134100" y="177800"/>
                </a:lnTo>
                <a:lnTo>
                  <a:pt x="6045200" y="342900"/>
                </a:lnTo>
                <a:lnTo>
                  <a:pt x="5753100" y="495300"/>
                </a:lnTo>
                <a:lnTo>
                  <a:pt x="5651500" y="647700"/>
                </a:lnTo>
                <a:lnTo>
                  <a:pt x="5511800" y="571500"/>
                </a:lnTo>
                <a:lnTo>
                  <a:pt x="5334000" y="774700"/>
                </a:lnTo>
                <a:lnTo>
                  <a:pt x="5359400" y="889000"/>
                </a:lnTo>
                <a:lnTo>
                  <a:pt x="4800600" y="1498600"/>
                </a:lnTo>
                <a:lnTo>
                  <a:pt x="4203700" y="1841500"/>
                </a:lnTo>
                <a:lnTo>
                  <a:pt x="4127500" y="1993900"/>
                </a:lnTo>
                <a:lnTo>
                  <a:pt x="4025900" y="2146300"/>
                </a:lnTo>
                <a:lnTo>
                  <a:pt x="3810000" y="2451100"/>
                </a:lnTo>
                <a:lnTo>
                  <a:pt x="3784600" y="2552700"/>
                </a:lnTo>
                <a:lnTo>
                  <a:pt x="3581400" y="2717800"/>
                </a:lnTo>
                <a:lnTo>
                  <a:pt x="3429000" y="2717800"/>
                </a:lnTo>
                <a:lnTo>
                  <a:pt x="3213100" y="2895600"/>
                </a:lnTo>
                <a:lnTo>
                  <a:pt x="3086100" y="2755900"/>
                </a:lnTo>
                <a:lnTo>
                  <a:pt x="3302000" y="2578100"/>
                </a:lnTo>
                <a:lnTo>
                  <a:pt x="3352800" y="1663700"/>
                </a:lnTo>
                <a:lnTo>
                  <a:pt x="2781300" y="1892300"/>
                </a:lnTo>
                <a:lnTo>
                  <a:pt x="2857500" y="1587500"/>
                </a:lnTo>
                <a:lnTo>
                  <a:pt x="2895600" y="1562100"/>
                </a:lnTo>
                <a:lnTo>
                  <a:pt x="2895600" y="1562100"/>
                </a:lnTo>
                <a:lnTo>
                  <a:pt x="2755900" y="1485900"/>
                </a:lnTo>
                <a:lnTo>
                  <a:pt x="2819400" y="1333500"/>
                </a:lnTo>
                <a:lnTo>
                  <a:pt x="2743200" y="1206500"/>
                </a:lnTo>
                <a:lnTo>
                  <a:pt x="2768600" y="1117600"/>
                </a:lnTo>
                <a:lnTo>
                  <a:pt x="2730500" y="965200"/>
                </a:lnTo>
                <a:lnTo>
                  <a:pt x="2717800" y="863600"/>
                </a:lnTo>
                <a:lnTo>
                  <a:pt x="2806700" y="863600"/>
                </a:lnTo>
                <a:lnTo>
                  <a:pt x="2806700" y="698500"/>
                </a:lnTo>
                <a:lnTo>
                  <a:pt x="2374900" y="723900"/>
                </a:lnTo>
                <a:lnTo>
                  <a:pt x="2349500" y="914400"/>
                </a:lnTo>
                <a:lnTo>
                  <a:pt x="2120900" y="889000"/>
                </a:lnTo>
                <a:lnTo>
                  <a:pt x="2070100" y="889000"/>
                </a:lnTo>
                <a:lnTo>
                  <a:pt x="2070100" y="889000"/>
                </a:lnTo>
                <a:lnTo>
                  <a:pt x="2006600" y="838200"/>
                </a:lnTo>
                <a:lnTo>
                  <a:pt x="2019300" y="698500"/>
                </a:lnTo>
                <a:lnTo>
                  <a:pt x="1866900" y="685800"/>
                </a:lnTo>
                <a:lnTo>
                  <a:pt x="1689100" y="622300"/>
                </a:lnTo>
                <a:lnTo>
                  <a:pt x="1574800" y="723900"/>
                </a:lnTo>
                <a:lnTo>
                  <a:pt x="1447800" y="736600"/>
                </a:lnTo>
                <a:lnTo>
                  <a:pt x="1219200" y="863600"/>
                </a:lnTo>
                <a:lnTo>
                  <a:pt x="546100" y="1358900"/>
                </a:lnTo>
                <a:lnTo>
                  <a:pt x="431800" y="1231900"/>
                </a:lnTo>
                <a:lnTo>
                  <a:pt x="139700" y="1346200"/>
                </a:lnTo>
                <a:lnTo>
                  <a:pt x="215900" y="1447800"/>
                </a:lnTo>
                <a:lnTo>
                  <a:pt x="0" y="1587500"/>
                </a:lnTo>
                <a:lnTo>
                  <a:pt x="63500" y="1587500"/>
                </a:lnTo>
                <a:close/>
              </a:path>
            </a:pathLst>
          </a:cu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43205476"/>
      </p:ext>
    </p:extLst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0D72C4-FB84-35BC-358E-AE91E7623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B7E7C5A-27B5-3D5A-2185-0644B5E6944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B870A42-D5A3-C801-3AD8-F3A86D40B8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604" t="26285" r="24063" b="8313"/>
          <a:stretch/>
        </p:blipFill>
        <p:spPr>
          <a:xfrm>
            <a:off x="119335" y="56478"/>
            <a:ext cx="9865097" cy="6801522"/>
          </a:xfrm>
          <a:prstGeom prst="rect">
            <a:avLst/>
          </a:prstGeom>
        </p:spPr>
      </p:pic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D8619EF0-99EB-4AED-A4F7-862D40ACF5AC}"/>
              </a:ext>
            </a:extLst>
          </p:cNvPr>
          <p:cNvSpPr/>
          <p:nvPr/>
        </p:nvSpPr>
        <p:spPr>
          <a:xfrm>
            <a:off x="1487488" y="476672"/>
            <a:ext cx="7416824" cy="5832648"/>
          </a:xfrm>
          <a:custGeom>
            <a:avLst/>
            <a:gdLst>
              <a:gd name="connsiteX0" fmla="*/ 63500 w 6870700"/>
              <a:gd name="connsiteY0" fmla="*/ 1587500 h 5588000"/>
              <a:gd name="connsiteX1" fmla="*/ 165100 w 6870700"/>
              <a:gd name="connsiteY1" fmla="*/ 1739900 h 5588000"/>
              <a:gd name="connsiteX2" fmla="*/ 241300 w 6870700"/>
              <a:gd name="connsiteY2" fmla="*/ 1701800 h 5588000"/>
              <a:gd name="connsiteX3" fmla="*/ 1574800 w 6870700"/>
              <a:gd name="connsiteY3" fmla="*/ 3657600 h 5588000"/>
              <a:gd name="connsiteX4" fmla="*/ 1346200 w 6870700"/>
              <a:gd name="connsiteY4" fmla="*/ 3759200 h 5588000"/>
              <a:gd name="connsiteX5" fmla="*/ 1524000 w 6870700"/>
              <a:gd name="connsiteY5" fmla="*/ 3873500 h 5588000"/>
              <a:gd name="connsiteX6" fmla="*/ 1587500 w 6870700"/>
              <a:gd name="connsiteY6" fmla="*/ 4013200 h 5588000"/>
              <a:gd name="connsiteX7" fmla="*/ 1600200 w 6870700"/>
              <a:gd name="connsiteY7" fmla="*/ 4203700 h 5588000"/>
              <a:gd name="connsiteX8" fmla="*/ 1562100 w 6870700"/>
              <a:gd name="connsiteY8" fmla="*/ 4533900 h 5588000"/>
              <a:gd name="connsiteX9" fmla="*/ 1460500 w 6870700"/>
              <a:gd name="connsiteY9" fmla="*/ 4673600 h 5588000"/>
              <a:gd name="connsiteX10" fmla="*/ 1536700 w 6870700"/>
              <a:gd name="connsiteY10" fmla="*/ 5181600 h 5588000"/>
              <a:gd name="connsiteX11" fmla="*/ 2298700 w 6870700"/>
              <a:gd name="connsiteY11" fmla="*/ 5257800 h 5588000"/>
              <a:gd name="connsiteX12" fmla="*/ 2527300 w 6870700"/>
              <a:gd name="connsiteY12" fmla="*/ 5588000 h 5588000"/>
              <a:gd name="connsiteX13" fmla="*/ 2908300 w 6870700"/>
              <a:gd name="connsiteY13" fmla="*/ 5384800 h 5588000"/>
              <a:gd name="connsiteX14" fmla="*/ 3937000 w 6870700"/>
              <a:gd name="connsiteY14" fmla="*/ 5092700 h 5588000"/>
              <a:gd name="connsiteX15" fmla="*/ 4191000 w 6870700"/>
              <a:gd name="connsiteY15" fmla="*/ 4991100 h 5588000"/>
              <a:gd name="connsiteX16" fmla="*/ 4622800 w 6870700"/>
              <a:gd name="connsiteY16" fmla="*/ 4610100 h 5588000"/>
              <a:gd name="connsiteX17" fmla="*/ 6870700 w 6870700"/>
              <a:gd name="connsiteY17" fmla="*/ 2273300 h 5588000"/>
              <a:gd name="connsiteX18" fmla="*/ 6604000 w 6870700"/>
              <a:gd name="connsiteY18" fmla="*/ 1854200 h 5588000"/>
              <a:gd name="connsiteX19" fmla="*/ 6502400 w 6870700"/>
              <a:gd name="connsiteY19" fmla="*/ 1739900 h 5588000"/>
              <a:gd name="connsiteX20" fmla="*/ 6502400 w 6870700"/>
              <a:gd name="connsiteY20" fmla="*/ 1638300 h 5588000"/>
              <a:gd name="connsiteX21" fmla="*/ 6426200 w 6870700"/>
              <a:gd name="connsiteY21" fmla="*/ 1638300 h 5588000"/>
              <a:gd name="connsiteX22" fmla="*/ 6489700 w 6870700"/>
              <a:gd name="connsiteY22" fmla="*/ 1473200 h 5588000"/>
              <a:gd name="connsiteX23" fmla="*/ 6464300 w 6870700"/>
              <a:gd name="connsiteY23" fmla="*/ 1206500 h 5588000"/>
              <a:gd name="connsiteX24" fmla="*/ 6451600 w 6870700"/>
              <a:gd name="connsiteY24" fmla="*/ 914400 h 5588000"/>
              <a:gd name="connsiteX25" fmla="*/ 6451600 w 6870700"/>
              <a:gd name="connsiteY25" fmla="*/ 787400 h 5588000"/>
              <a:gd name="connsiteX26" fmla="*/ 6515100 w 6870700"/>
              <a:gd name="connsiteY26" fmla="*/ 736600 h 5588000"/>
              <a:gd name="connsiteX27" fmla="*/ 6464300 w 6870700"/>
              <a:gd name="connsiteY27" fmla="*/ 685800 h 5588000"/>
              <a:gd name="connsiteX28" fmla="*/ 6502400 w 6870700"/>
              <a:gd name="connsiteY28" fmla="*/ 76200 h 5588000"/>
              <a:gd name="connsiteX29" fmla="*/ 6388100 w 6870700"/>
              <a:gd name="connsiteY29" fmla="*/ 0 h 5588000"/>
              <a:gd name="connsiteX30" fmla="*/ 6134100 w 6870700"/>
              <a:gd name="connsiteY30" fmla="*/ 177800 h 5588000"/>
              <a:gd name="connsiteX31" fmla="*/ 6045200 w 6870700"/>
              <a:gd name="connsiteY31" fmla="*/ 342900 h 5588000"/>
              <a:gd name="connsiteX32" fmla="*/ 5753100 w 6870700"/>
              <a:gd name="connsiteY32" fmla="*/ 495300 h 5588000"/>
              <a:gd name="connsiteX33" fmla="*/ 5651500 w 6870700"/>
              <a:gd name="connsiteY33" fmla="*/ 647700 h 5588000"/>
              <a:gd name="connsiteX34" fmla="*/ 5511800 w 6870700"/>
              <a:gd name="connsiteY34" fmla="*/ 571500 h 5588000"/>
              <a:gd name="connsiteX35" fmla="*/ 5334000 w 6870700"/>
              <a:gd name="connsiteY35" fmla="*/ 774700 h 5588000"/>
              <a:gd name="connsiteX36" fmla="*/ 5359400 w 6870700"/>
              <a:gd name="connsiteY36" fmla="*/ 889000 h 5588000"/>
              <a:gd name="connsiteX37" fmla="*/ 4800600 w 6870700"/>
              <a:gd name="connsiteY37" fmla="*/ 1498600 h 5588000"/>
              <a:gd name="connsiteX38" fmla="*/ 4203700 w 6870700"/>
              <a:gd name="connsiteY38" fmla="*/ 1841500 h 5588000"/>
              <a:gd name="connsiteX39" fmla="*/ 4127500 w 6870700"/>
              <a:gd name="connsiteY39" fmla="*/ 1993900 h 5588000"/>
              <a:gd name="connsiteX40" fmla="*/ 4025900 w 6870700"/>
              <a:gd name="connsiteY40" fmla="*/ 2146300 h 5588000"/>
              <a:gd name="connsiteX41" fmla="*/ 3810000 w 6870700"/>
              <a:gd name="connsiteY41" fmla="*/ 2451100 h 5588000"/>
              <a:gd name="connsiteX42" fmla="*/ 3784600 w 6870700"/>
              <a:gd name="connsiteY42" fmla="*/ 2552700 h 5588000"/>
              <a:gd name="connsiteX43" fmla="*/ 3581400 w 6870700"/>
              <a:gd name="connsiteY43" fmla="*/ 2717800 h 5588000"/>
              <a:gd name="connsiteX44" fmla="*/ 3429000 w 6870700"/>
              <a:gd name="connsiteY44" fmla="*/ 2717800 h 5588000"/>
              <a:gd name="connsiteX45" fmla="*/ 3213100 w 6870700"/>
              <a:gd name="connsiteY45" fmla="*/ 2895600 h 5588000"/>
              <a:gd name="connsiteX46" fmla="*/ 3086100 w 6870700"/>
              <a:gd name="connsiteY46" fmla="*/ 2755900 h 5588000"/>
              <a:gd name="connsiteX47" fmla="*/ 3302000 w 6870700"/>
              <a:gd name="connsiteY47" fmla="*/ 2578100 h 5588000"/>
              <a:gd name="connsiteX48" fmla="*/ 3352800 w 6870700"/>
              <a:gd name="connsiteY48" fmla="*/ 1663700 h 5588000"/>
              <a:gd name="connsiteX49" fmla="*/ 2781300 w 6870700"/>
              <a:gd name="connsiteY49" fmla="*/ 1892300 h 5588000"/>
              <a:gd name="connsiteX50" fmla="*/ 2857500 w 6870700"/>
              <a:gd name="connsiteY50" fmla="*/ 1587500 h 5588000"/>
              <a:gd name="connsiteX51" fmla="*/ 2895600 w 6870700"/>
              <a:gd name="connsiteY51" fmla="*/ 1562100 h 5588000"/>
              <a:gd name="connsiteX52" fmla="*/ 2895600 w 6870700"/>
              <a:gd name="connsiteY52" fmla="*/ 1562100 h 5588000"/>
              <a:gd name="connsiteX53" fmla="*/ 2755900 w 6870700"/>
              <a:gd name="connsiteY53" fmla="*/ 1485900 h 5588000"/>
              <a:gd name="connsiteX54" fmla="*/ 2819400 w 6870700"/>
              <a:gd name="connsiteY54" fmla="*/ 1333500 h 5588000"/>
              <a:gd name="connsiteX55" fmla="*/ 2743200 w 6870700"/>
              <a:gd name="connsiteY55" fmla="*/ 1206500 h 5588000"/>
              <a:gd name="connsiteX56" fmla="*/ 2768600 w 6870700"/>
              <a:gd name="connsiteY56" fmla="*/ 1117600 h 5588000"/>
              <a:gd name="connsiteX57" fmla="*/ 2730500 w 6870700"/>
              <a:gd name="connsiteY57" fmla="*/ 965200 h 5588000"/>
              <a:gd name="connsiteX58" fmla="*/ 2717800 w 6870700"/>
              <a:gd name="connsiteY58" fmla="*/ 863600 h 5588000"/>
              <a:gd name="connsiteX59" fmla="*/ 2806700 w 6870700"/>
              <a:gd name="connsiteY59" fmla="*/ 863600 h 5588000"/>
              <a:gd name="connsiteX60" fmla="*/ 2806700 w 6870700"/>
              <a:gd name="connsiteY60" fmla="*/ 698500 h 5588000"/>
              <a:gd name="connsiteX61" fmla="*/ 2374900 w 6870700"/>
              <a:gd name="connsiteY61" fmla="*/ 723900 h 5588000"/>
              <a:gd name="connsiteX62" fmla="*/ 2349500 w 6870700"/>
              <a:gd name="connsiteY62" fmla="*/ 914400 h 5588000"/>
              <a:gd name="connsiteX63" fmla="*/ 2120900 w 6870700"/>
              <a:gd name="connsiteY63" fmla="*/ 889000 h 5588000"/>
              <a:gd name="connsiteX64" fmla="*/ 2070100 w 6870700"/>
              <a:gd name="connsiteY64" fmla="*/ 889000 h 5588000"/>
              <a:gd name="connsiteX65" fmla="*/ 2070100 w 6870700"/>
              <a:gd name="connsiteY65" fmla="*/ 889000 h 5588000"/>
              <a:gd name="connsiteX66" fmla="*/ 2006600 w 6870700"/>
              <a:gd name="connsiteY66" fmla="*/ 838200 h 5588000"/>
              <a:gd name="connsiteX67" fmla="*/ 2019300 w 6870700"/>
              <a:gd name="connsiteY67" fmla="*/ 698500 h 5588000"/>
              <a:gd name="connsiteX68" fmla="*/ 1866900 w 6870700"/>
              <a:gd name="connsiteY68" fmla="*/ 685800 h 5588000"/>
              <a:gd name="connsiteX69" fmla="*/ 1689100 w 6870700"/>
              <a:gd name="connsiteY69" fmla="*/ 622300 h 5588000"/>
              <a:gd name="connsiteX70" fmla="*/ 1574800 w 6870700"/>
              <a:gd name="connsiteY70" fmla="*/ 723900 h 5588000"/>
              <a:gd name="connsiteX71" fmla="*/ 1447800 w 6870700"/>
              <a:gd name="connsiteY71" fmla="*/ 736600 h 5588000"/>
              <a:gd name="connsiteX72" fmla="*/ 1219200 w 6870700"/>
              <a:gd name="connsiteY72" fmla="*/ 863600 h 5588000"/>
              <a:gd name="connsiteX73" fmla="*/ 546100 w 6870700"/>
              <a:gd name="connsiteY73" fmla="*/ 1358900 h 5588000"/>
              <a:gd name="connsiteX74" fmla="*/ 431800 w 6870700"/>
              <a:gd name="connsiteY74" fmla="*/ 1231900 h 5588000"/>
              <a:gd name="connsiteX75" fmla="*/ 139700 w 6870700"/>
              <a:gd name="connsiteY75" fmla="*/ 1346200 h 5588000"/>
              <a:gd name="connsiteX76" fmla="*/ 215900 w 6870700"/>
              <a:gd name="connsiteY76" fmla="*/ 1447800 h 5588000"/>
              <a:gd name="connsiteX77" fmla="*/ 0 w 6870700"/>
              <a:gd name="connsiteY77" fmla="*/ 1587500 h 5588000"/>
              <a:gd name="connsiteX78" fmla="*/ 63500 w 6870700"/>
              <a:gd name="connsiteY78" fmla="*/ 1587500 h 55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6870700" h="5588000">
                <a:moveTo>
                  <a:pt x="63500" y="1587500"/>
                </a:moveTo>
                <a:lnTo>
                  <a:pt x="165100" y="1739900"/>
                </a:lnTo>
                <a:lnTo>
                  <a:pt x="241300" y="1701800"/>
                </a:lnTo>
                <a:lnTo>
                  <a:pt x="1574800" y="3657600"/>
                </a:lnTo>
                <a:lnTo>
                  <a:pt x="1346200" y="3759200"/>
                </a:lnTo>
                <a:lnTo>
                  <a:pt x="1524000" y="3873500"/>
                </a:lnTo>
                <a:lnTo>
                  <a:pt x="1587500" y="4013200"/>
                </a:lnTo>
                <a:lnTo>
                  <a:pt x="1600200" y="4203700"/>
                </a:lnTo>
                <a:lnTo>
                  <a:pt x="1562100" y="4533900"/>
                </a:lnTo>
                <a:lnTo>
                  <a:pt x="1460500" y="4673600"/>
                </a:lnTo>
                <a:lnTo>
                  <a:pt x="1536700" y="5181600"/>
                </a:lnTo>
                <a:lnTo>
                  <a:pt x="2298700" y="5257800"/>
                </a:lnTo>
                <a:lnTo>
                  <a:pt x="2527300" y="5588000"/>
                </a:lnTo>
                <a:lnTo>
                  <a:pt x="2908300" y="5384800"/>
                </a:lnTo>
                <a:lnTo>
                  <a:pt x="3937000" y="5092700"/>
                </a:lnTo>
                <a:lnTo>
                  <a:pt x="4191000" y="4991100"/>
                </a:lnTo>
                <a:lnTo>
                  <a:pt x="4622800" y="4610100"/>
                </a:lnTo>
                <a:lnTo>
                  <a:pt x="6870700" y="2273300"/>
                </a:lnTo>
                <a:lnTo>
                  <a:pt x="6604000" y="1854200"/>
                </a:lnTo>
                <a:lnTo>
                  <a:pt x="6502400" y="1739900"/>
                </a:lnTo>
                <a:lnTo>
                  <a:pt x="6502400" y="1638300"/>
                </a:lnTo>
                <a:lnTo>
                  <a:pt x="6426200" y="1638300"/>
                </a:lnTo>
                <a:lnTo>
                  <a:pt x="6489700" y="1473200"/>
                </a:lnTo>
                <a:lnTo>
                  <a:pt x="6464300" y="1206500"/>
                </a:lnTo>
                <a:lnTo>
                  <a:pt x="6451600" y="914400"/>
                </a:lnTo>
                <a:lnTo>
                  <a:pt x="6451600" y="787400"/>
                </a:lnTo>
                <a:lnTo>
                  <a:pt x="6515100" y="736600"/>
                </a:lnTo>
                <a:lnTo>
                  <a:pt x="6464300" y="685800"/>
                </a:lnTo>
                <a:lnTo>
                  <a:pt x="6502400" y="76200"/>
                </a:lnTo>
                <a:lnTo>
                  <a:pt x="6388100" y="0"/>
                </a:lnTo>
                <a:lnTo>
                  <a:pt x="6134100" y="177800"/>
                </a:lnTo>
                <a:lnTo>
                  <a:pt x="6045200" y="342900"/>
                </a:lnTo>
                <a:lnTo>
                  <a:pt x="5753100" y="495300"/>
                </a:lnTo>
                <a:lnTo>
                  <a:pt x="5651500" y="647700"/>
                </a:lnTo>
                <a:lnTo>
                  <a:pt x="5511800" y="571500"/>
                </a:lnTo>
                <a:lnTo>
                  <a:pt x="5334000" y="774700"/>
                </a:lnTo>
                <a:lnTo>
                  <a:pt x="5359400" y="889000"/>
                </a:lnTo>
                <a:lnTo>
                  <a:pt x="4800600" y="1498600"/>
                </a:lnTo>
                <a:lnTo>
                  <a:pt x="4203700" y="1841500"/>
                </a:lnTo>
                <a:lnTo>
                  <a:pt x="4127500" y="1993900"/>
                </a:lnTo>
                <a:lnTo>
                  <a:pt x="4025900" y="2146300"/>
                </a:lnTo>
                <a:lnTo>
                  <a:pt x="3810000" y="2451100"/>
                </a:lnTo>
                <a:lnTo>
                  <a:pt x="3784600" y="2552700"/>
                </a:lnTo>
                <a:lnTo>
                  <a:pt x="3581400" y="2717800"/>
                </a:lnTo>
                <a:lnTo>
                  <a:pt x="3429000" y="2717800"/>
                </a:lnTo>
                <a:lnTo>
                  <a:pt x="3213100" y="2895600"/>
                </a:lnTo>
                <a:lnTo>
                  <a:pt x="3086100" y="2755900"/>
                </a:lnTo>
                <a:lnTo>
                  <a:pt x="3302000" y="2578100"/>
                </a:lnTo>
                <a:lnTo>
                  <a:pt x="3352800" y="1663700"/>
                </a:lnTo>
                <a:lnTo>
                  <a:pt x="2781300" y="1892300"/>
                </a:lnTo>
                <a:lnTo>
                  <a:pt x="2857500" y="1587500"/>
                </a:lnTo>
                <a:lnTo>
                  <a:pt x="2895600" y="1562100"/>
                </a:lnTo>
                <a:lnTo>
                  <a:pt x="2895600" y="1562100"/>
                </a:lnTo>
                <a:lnTo>
                  <a:pt x="2755900" y="1485900"/>
                </a:lnTo>
                <a:lnTo>
                  <a:pt x="2819400" y="1333500"/>
                </a:lnTo>
                <a:lnTo>
                  <a:pt x="2743200" y="1206500"/>
                </a:lnTo>
                <a:lnTo>
                  <a:pt x="2768600" y="1117600"/>
                </a:lnTo>
                <a:lnTo>
                  <a:pt x="2730500" y="965200"/>
                </a:lnTo>
                <a:lnTo>
                  <a:pt x="2717800" y="863600"/>
                </a:lnTo>
                <a:lnTo>
                  <a:pt x="2806700" y="863600"/>
                </a:lnTo>
                <a:lnTo>
                  <a:pt x="2806700" y="698500"/>
                </a:lnTo>
                <a:lnTo>
                  <a:pt x="2374900" y="723900"/>
                </a:lnTo>
                <a:lnTo>
                  <a:pt x="2349500" y="914400"/>
                </a:lnTo>
                <a:lnTo>
                  <a:pt x="2120900" y="889000"/>
                </a:lnTo>
                <a:lnTo>
                  <a:pt x="2070100" y="889000"/>
                </a:lnTo>
                <a:lnTo>
                  <a:pt x="2070100" y="889000"/>
                </a:lnTo>
                <a:lnTo>
                  <a:pt x="2006600" y="838200"/>
                </a:lnTo>
                <a:lnTo>
                  <a:pt x="2019300" y="698500"/>
                </a:lnTo>
                <a:lnTo>
                  <a:pt x="1866900" y="685800"/>
                </a:lnTo>
                <a:lnTo>
                  <a:pt x="1689100" y="622300"/>
                </a:lnTo>
                <a:lnTo>
                  <a:pt x="1574800" y="723900"/>
                </a:lnTo>
                <a:lnTo>
                  <a:pt x="1447800" y="736600"/>
                </a:lnTo>
                <a:lnTo>
                  <a:pt x="1219200" y="863600"/>
                </a:lnTo>
                <a:lnTo>
                  <a:pt x="546100" y="1358900"/>
                </a:lnTo>
                <a:lnTo>
                  <a:pt x="431800" y="1231900"/>
                </a:lnTo>
                <a:lnTo>
                  <a:pt x="139700" y="1346200"/>
                </a:lnTo>
                <a:lnTo>
                  <a:pt x="215900" y="1447800"/>
                </a:lnTo>
                <a:lnTo>
                  <a:pt x="0" y="1587500"/>
                </a:lnTo>
                <a:lnTo>
                  <a:pt x="63500" y="1587500"/>
                </a:lnTo>
                <a:close/>
              </a:path>
            </a:pathLst>
          </a:cu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06692060"/>
      </p:ext>
    </p:extLst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DEE77-163E-2C32-B863-7659FB564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5C145CE-4C2A-4FFE-B13E-05A0B987CCE2}"/>
              </a:ext>
            </a:extLst>
          </p:cNvPr>
          <p:cNvSpPr txBox="1"/>
          <p:nvPr/>
        </p:nvSpPr>
        <p:spPr>
          <a:xfrm>
            <a:off x="767408" y="1052736"/>
            <a:ext cx="1094521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 dirty="0">
                <a:solidFill>
                  <a:srgbClr val="0000FF"/>
                </a:solidFill>
              </a:rPr>
              <a:t>摂津市ハザードマップによると</a:t>
            </a:r>
            <a:endParaRPr lang="en-US" altLang="ja-JP" sz="3200" b="1" dirty="0">
              <a:solidFill>
                <a:srgbClr val="0000FF"/>
              </a:solidFill>
            </a:endParaRPr>
          </a:p>
          <a:p>
            <a:r>
              <a:rPr lang="ja-JP" altLang="en-US" sz="3200" b="1" dirty="0">
                <a:solidFill>
                  <a:srgbClr val="0000FF"/>
                </a:solidFill>
              </a:rPr>
              <a:t>市域の大半が「浸かる」</a:t>
            </a:r>
            <a:endParaRPr lang="en-US" altLang="ja-JP" sz="3200" b="1" dirty="0">
              <a:solidFill>
                <a:srgbClr val="0000FF"/>
              </a:solidFill>
            </a:endParaRPr>
          </a:p>
          <a:p>
            <a:endParaRPr lang="en-US" altLang="ja-JP" sz="3200" b="1" dirty="0">
              <a:solidFill>
                <a:srgbClr val="0000FF"/>
              </a:solidFill>
            </a:endParaRPr>
          </a:p>
          <a:p>
            <a:r>
              <a:rPr lang="ja-JP" altLang="en-US" sz="3200" b="1" dirty="0">
                <a:solidFill>
                  <a:srgbClr val="0000FF"/>
                </a:solidFill>
              </a:rPr>
              <a:t>しかも</a:t>
            </a:r>
            <a:endParaRPr lang="en-US" altLang="ja-JP" sz="3200" b="1" dirty="0">
              <a:solidFill>
                <a:srgbClr val="0000FF"/>
              </a:solidFill>
            </a:endParaRPr>
          </a:p>
          <a:p>
            <a:endParaRPr lang="en-US" altLang="ja-JP" sz="3200" b="1" dirty="0">
              <a:solidFill>
                <a:srgbClr val="0000FF"/>
              </a:solidFill>
            </a:endParaRPr>
          </a:p>
          <a:p>
            <a:r>
              <a:rPr lang="ja-JP" altLang="en-US" sz="3200" b="1" dirty="0">
                <a:solidFill>
                  <a:srgbClr val="0000FF"/>
                </a:solidFill>
              </a:rPr>
              <a:t>５～１０</a:t>
            </a:r>
            <a:r>
              <a:rPr lang="en-US" altLang="ja-JP" sz="3200" b="1" dirty="0">
                <a:solidFill>
                  <a:srgbClr val="0000FF"/>
                </a:solidFill>
              </a:rPr>
              <a:t>ⅿ</a:t>
            </a:r>
            <a:r>
              <a:rPr lang="ja-JP" altLang="en-US" sz="3200" b="1" dirty="0">
                <a:solidFill>
                  <a:srgbClr val="0000FF"/>
                </a:solidFill>
              </a:rPr>
              <a:t>　浸水域　広大</a:t>
            </a:r>
            <a:endParaRPr lang="en-US" altLang="ja-JP" sz="3200" b="1" dirty="0">
              <a:solidFill>
                <a:srgbClr val="0000FF"/>
              </a:solidFill>
            </a:endParaRPr>
          </a:p>
          <a:p>
            <a:r>
              <a:rPr lang="ja-JP" altLang="en-US" sz="3200" b="1" dirty="0">
                <a:solidFill>
                  <a:srgbClr val="0000FF"/>
                </a:solidFill>
              </a:rPr>
              <a:t>避難生活想定「２週間」</a:t>
            </a:r>
            <a:endParaRPr lang="en-US" altLang="ja-JP" sz="3200" b="1" dirty="0">
              <a:solidFill>
                <a:srgbClr val="0000FF"/>
              </a:solidFill>
            </a:endParaRPr>
          </a:p>
          <a:p>
            <a:endParaRPr lang="en-US" altLang="ja-JP" sz="3200" b="1" dirty="0">
              <a:solidFill>
                <a:srgbClr val="0000FF"/>
              </a:solidFill>
            </a:endParaRPr>
          </a:p>
          <a:p>
            <a:r>
              <a:rPr lang="ja-JP" altLang="en-US" sz="3200" b="1" dirty="0">
                <a:solidFill>
                  <a:srgbClr val="0000FF"/>
                </a:solidFill>
              </a:rPr>
              <a:t>⇒　市外への避難　及び二次避難について</a:t>
            </a:r>
            <a:endParaRPr lang="en-US" altLang="ja-JP" sz="3200" b="1" dirty="0">
              <a:solidFill>
                <a:srgbClr val="0000FF"/>
              </a:solidFill>
            </a:endParaRPr>
          </a:p>
          <a:p>
            <a:r>
              <a:rPr lang="ja-JP" altLang="en-US" sz="3200" b="1" dirty="0">
                <a:solidFill>
                  <a:srgbClr val="0000FF"/>
                </a:solidFill>
              </a:rPr>
              <a:t>　　真剣に計画・検討</a:t>
            </a:r>
            <a:endParaRPr lang="en-US" altLang="ja-JP" sz="3200" b="1" dirty="0">
              <a:solidFill>
                <a:srgbClr val="0000FF"/>
              </a:solidFill>
            </a:endParaRPr>
          </a:p>
          <a:p>
            <a:r>
              <a:rPr lang="ja-JP" altLang="en-US" sz="3200" b="1" dirty="0">
                <a:solidFill>
                  <a:srgbClr val="0000FF"/>
                </a:solidFill>
              </a:rPr>
              <a:t>⇒　災害弱者である障害者への配慮は</a:t>
            </a:r>
            <a:r>
              <a:rPr lang="en-US" altLang="ja-JP" sz="3200" b="1" dirty="0">
                <a:solidFill>
                  <a:srgbClr val="0000FF"/>
                </a:solidFill>
              </a:rPr>
              <a:t>…</a:t>
            </a:r>
            <a:endParaRPr lang="en-US" altLang="ja-JP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59403"/>
      </p:ext>
    </p:extLst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218E24-4FF4-678F-A073-DA22DDECA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80FB05-A5BD-4FEF-E603-83EC7B242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476672"/>
            <a:ext cx="9793088" cy="634082"/>
          </a:xfrm>
        </p:spPr>
        <p:txBody>
          <a:bodyPr>
            <a:normAutofit/>
          </a:bodyPr>
          <a:lstStyle/>
          <a:p>
            <a:r>
              <a:rPr lang="ja-JP" altLang="en-US" sz="2700" b="1" dirty="0">
                <a:solidFill>
                  <a:srgbClr val="FF0000"/>
                </a:solidFill>
              </a:rPr>
              <a:t>「疎開避難訓練」（被災地側）</a:t>
            </a:r>
            <a:endParaRPr kumimoji="1"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E51E6BE-B92D-3FFF-F007-6B2CC41A927D}"/>
              </a:ext>
            </a:extLst>
          </p:cNvPr>
          <p:cNvSpPr txBox="1"/>
          <p:nvPr/>
        </p:nvSpPr>
        <p:spPr>
          <a:xfrm>
            <a:off x="551384" y="1340768"/>
            <a:ext cx="1087320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ja-JP" sz="2400" dirty="0"/>
          </a:p>
          <a:p>
            <a:r>
              <a:rPr lang="ja-JP" altLang="en-US" sz="2400" dirty="0"/>
              <a:t>・一次避難所の環境は改善しつつあるが「劣悪」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・プライバシーの問題等から、最もつらい立場におかれるのは</a:t>
            </a:r>
            <a:endParaRPr lang="en-US" altLang="ja-JP" sz="2400" dirty="0"/>
          </a:p>
          <a:p>
            <a:r>
              <a:rPr lang="ja-JP" altLang="en-US" sz="2400" dirty="0"/>
              <a:t>　障がい者、特に精神障害や発達障害を持つ人・家族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・心や体が崩れそうな際には環境を変えて</a:t>
            </a:r>
            <a:r>
              <a:rPr lang="en-US" altLang="ja-JP" sz="2400" dirty="0"/>
              <a:t>…</a:t>
            </a:r>
          </a:p>
          <a:p>
            <a:r>
              <a:rPr lang="ja-JP" altLang="en-US" sz="2400" dirty="0"/>
              <a:t>　　生活環境が整った宿泊施設への「疎開避難」は有効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・初めての場所で落ち着かない、障害を持つ被災者</a:t>
            </a:r>
            <a:endParaRPr lang="en-US" altLang="ja-JP" sz="2400" dirty="0"/>
          </a:p>
          <a:p>
            <a:r>
              <a:rPr lang="ja-JP" altLang="en-US" sz="2400" dirty="0"/>
              <a:t>　　訓練による複数回の訪問・滞在経験が有効では？（心拍数等調査）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　東北福祉大学　石塚教授・大阪大学　渥美教授　により</a:t>
            </a:r>
            <a:endParaRPr lang="en-US" altLang="ja-JP" sz="2400" dirty="0"/>
          </a:p>
          <a:p>
            <a:r>
              <a:rPr lang="ja-JP" altLang="en-US" sz="2400" dirty="0"/>
              <a:t>　摂津市　⇒　新温泉町へ「疎開避難訓練」実験</a:t>
            </a:r>
            <a:endParaRPr lang="en-US" altLang="ja-JP" sz="2400" dirty="0"/>
          </a:p>
          <a:p>
            <a:endParaRPr lang="ja-JP" altLang="en-US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50119"/>
      </p:ext>
    </p:extLst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BDB0E-8986-601A-E86A-2FD8605A8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10275E-1001-CADF-9DD4-57467197E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476672"/>
            <a:ext cx="9793088" cy="634082"/>
          </a:xfrm>
        </p:spPr>
        <p:txBody>
          <a:bodyPr>
            <a:normAutofit/>
          </a:bodyPr>
          <a:lstStyle/>
          <a:p>
            <a:r>
              <a:rPr lang="ja-JP" altLang="en-US" sz="2700" b="1" dirty="0">
                <a:solidFill>
                  <a:srgbClr val="FF0000"/>
                </a:solidFill>
              </a:rPr>
              <a:t>「疎開避難訓練」（受け入れ側）</a:t>
            </a:r>
            <a:endParaRPr kumimoji="1"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D82350E-333D-C3E2-828B-A45D3281C81E}"/>
              </a:ext>
            </a:extLst>
          </p:cNvPr>
          <p:cNvSpPr txBox="1"/>
          <p:nvPr/>
        </p:nvSpPr>
        <p:spPr>
          <a:xfrm>
            <a:off x="551384" y="1340768"/>
            <a:ext cx="1087320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ja-JP" sz="2400" dirty="0"/>
          </a:p>
          <a:p>
            <a:r>
              <a:rPr lang="ja-JP" altLang="en-US" sz="2400" dirty="0"/>
              <a:t>・大阪で大災害発生時、当町の旅館は大量キャンセル発生・集客困難</a:t>
            </a:r>
            <a:endParaRPr lang="en-US" altLang="ja-JP" sz="2400" dirty="0"/>
          </a:p>
          <a:p>
            <a:r>
              <a:rPr lang="ja-JP" altLang="en-US" sz="2400" dirty="0"/>
              <a:t>　（阪神大震災）</a:t>
            </a:r>
            <a:endParaRPr lang="en-US" altLang="ja-JP" sz="2400" dirty="0"/>
          </a:p>
          <a:p>
            <a:r>
              <a:rPr lang="ja-JP" altLang="en-US" sz="2400" dirty="0"/>
              <a:t>　受入の余地有り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・ユニバーサルツーリズム受入推進中</a:t>
            </a:r>
            <a:endParaRPr lang="en-US" altLang="ja-JP" sz="2400" dirty="0"/>
          </a:p>
          <a:p>
            <a:r>
              <a:rPr lang="ja-JP" altLang="en-US" sz="2400" dirty="0"/>
              <a:t>　　従業員研修効果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・平時の訓練による来訪、複数回の来訪は、経済面で大歓迎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・いつもお世話になっている「摂津市」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　　⇒　やってみよう（湯村温泉観光協会）</a:t>
            </a:r>
            <a:endParaRPr lang="ja-JP" altLang="en-US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52003"/>
      </p:ext>
    </p:extLst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533A6-ADEF-B400-74E2-61CC3CCC3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6C6245-6E6F-9B80-B319-153D4EEC1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476672"/>
            <a:ext cx="9793088" cy="634082"/>
          </a:xfrm>
        </p:spPr>
        <p:txBody>
          <a:bodyPr>
            <a:normAutofit/>
          </a:bodyPr>
          <a:lstStyle/>
          <a:p>
            <a:r>
              <a:rPr lang="ja-JP" altLang="en-US" sz="2700" b="1" dirty="0">
                <a:solidFill>
                  <a:srgbClr val="FF0000"/>
                </a:solidFill>
              </a:rPr>
              <a:t>「疎開避難訓練」（訓練参加者）</a:t>
            </a:r>
            <a:endParaRPr kumimoji="1"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606A6D6-E763-8914-58A8-DC9CF49BBC9C}"/>
              </a:ext>
            </a:extLst>
          </p:cNvPr>
          <p:cNvSpPr txBox="1"/>
          <p:nvPr/>
        </p:nvSpPr>
        <p:spPr>
          <a:xfrm>
            <a:off x="551384" y="1340768"/>
            <a:ext cx="108732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４家族来訪（１回目　</a:t>
            </a:r>
            <a:r>
              <a:rPr lang="en-US" altLang="ja-JP" sz="2400" dirty="0"/>
              <a:t>2023.10</a:t>
            </a:r>
            <a:r>
              <a:rPr lang="ja-JP" altLang="en-US" sz="2400" dirty="0"/>
              <a:t>）　</a:t>
            </a:r>
            <a:r>
              <a:rPr lang="ja-JP" altLang="en-US" sz="2400" b="1" dirty="0">
                <a:solidFill>
                  <a:srgbClr val="0000FF"/>
                </a:solidFill>
              </a:rPr>
              <a:t>温泉１泊＋ヤギ・ヒツジと触れ合い</a:t>
            </a:r>
            <a:endParaRPr lang="en-US" altLang="ja-JP" sz="2400" b="1" dirty="0">
              <a:solidFill>
                <a:srgbClr val="0000FF"/>
              </a:solidFill>
            </a:endParaRPr>
          </a:p>
          <a:p>
            <a:endParaRPr lang="en-US" altLang="ja-JP" sz="2400" dirty="0"/>
          </a:p>
          <a:p>
            <a:r>
              <a:rPr lang="ja-JP" altLang="en-US" sz="2400" dirty="0"/>
              <a:t>事前ヒアリング</a:t>
            </a:r>
            <a:endParaRPr lang="en-US" altLang="ja-JP" sz="2400" dirty="0"/>
          </a:p>
          <a:p>
            <a:r>
              <a:rPr lang="ja-JP" altLang="en-US" sz="2400" dirty="0"/>
              <a:t>・おむつ交換ベッド必要</a:t>
            </a:r>
            <a:endParaRPr lang="en-US" altLang="ja-JP" sz="2400" dirty="0"/>
          </a:p>
          <a:p>
            <a:r>
              <a:rPr lang="ja-JP" altLang="en-US" sz="2400" dirty="0"/>
              <a:t>・車いす　・お風呂にはマット・シャワーチェアー</a:t>
            </a:r>
            <a:endParaRPr lang="en-US" altLang="ja-JP" sz="2400" dirty="0"/>
          </a:p>
          <a:p>
            <a:r>
              <a:rPr lang="ja-JP" altLang="en-US" sz="2400" dirty="0"/>
              <a:t>・水の音が怖いので大浴場困難</a:t>
            </a:r>
            <a:endParaRPr lang="en-US" altLang="ja-JP" sz="2400" dirty="0"/>
          </a:p>
          <a:p>
            <a:r>
              <a:rPr lang="ja-JP" altLang="en-US" sz="2400" dirty="0"/>
              <a:t>・知らない場所では歩けない</a:t>
            </a:r>
            <a:endParaRPr lang="en-US" altLang="ja-JP" sz="2400" dirty="0"/>
          </a:p>
          <a:p>
            <a:r>
              <a:rPr lang="ja-JP" altLang="en-US" sz="2400" dirty="0"/>
              <a:t>・刻み食　・ミキサー食</a:t>
            </a:r>
            <a:endParaRPr lang="en-US" altLang="ja-JP" sz="2400" dirty="0"/>
          </a:p>
          <a:p>
            <a:r>
              <a:rPr lang="ja-JP" altLang="en-US" sz="2400" dirty="0"/>
              <a:t>・かんしゃくが強く、移動時や不安・不快時に強く出る</a:t>
            </a:r>
            <a:endParaRPr lang="en-US" altLang="ja-JP" sz="2400" dirty="0"/>
          </a:p>
          <a:p>
            <a:r>
              <a:rPr lang="ja-JP" altLang="en-US" sz="2400" dirty="0"/>
              <a:t>・バスのバック音だめ　・アレルギー８食材　・感覚過敏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でも　大浴場にチャレンジしたい！　共同の食事会場にチャレンジしたい！</a:t>
            </a:r>
            <a:endParaRPr lang="en-US" altLang="ja-JP" sz="2400" dirty="0"/>
          </a:p>
          <a:p>
            <a:endParaRPr lang="en-US" altLang="ja-JP" sz="2400" dirty="0">
              <a:solidFill>
                <a:srgbClr val="0000FF"/>
              </a:solidFill>
            </a:endParaRPr>
          </a:p>
          <a:p>
            <a:r>
              <a:rPr lang="ja-JP" altLang="en-US" sz="2400" dirty="0">
                <a:solidFill>
                  <a:srgbClr val="FF0000"/>
                </a:solidFill>
              </a:rPr>
              <a:t>食事・入浴・トイレ・備品等　入念に打ち合わせました</a:t>
            </a:r>
            <a:endParaRPr lang="en-US" altLang="ja-JP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423587"/>
      </p:ext>
    </p:extLst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1F591-582D-B69D-96DA-FD9C1A3A4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C160C9-8621-EBAF-932E-5FF10D3AF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476672"/>
            <a:ext cx="9793088" cy="634082"/>
          </a:xfrm>
        </p:spPr>
        <p:txBody>
          <a:bodyPr>
            <a:normAutofit/>
          </a:bodyPr>
          <a:lstStyle/>
          <a:p>
            <a:r>
              <a:rPr lang="ja-JP" altLang="en-US" sz="2700" b="1" dirty="0">
                <a:solidFill>
                  <a:srgbClr val="FF0000"/>
                </a:solidFill>
              </a:rPr>
              <a:t>やってみたら</a:t>
            </a:r>
            <a:r>
              <a:rPr lang="en-US" altLang="ja-JP" sz="2700" b="1" dirty="0">
                <a:solidFill>
                  <a:srgbClr val="FF0000"/>
                </a:solidFill>
              </a:rPr>
              <a:t>…</a:t>
            </a:r>
            <a:endParaRPr kumimoji="1"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174DD66-3BBB-49B6-52F3-36B3859B97D4}"/>
              </a:ext>
            </a:extLst>
          </p:cNvPr>
          <p:cNvSpPr txBox="1"/>
          <p:nvPr/>
        </p:nvSpPr>
        <p:spPr>
          <a:xfrm>
            <a:off x="551384" y="1340768"/>
            <a:ext cx="1087320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訓練参加者</a:t>
            </a:r>
            <a:endParaRPr lang="en-US" altLang="ja-JP" sz="2400" dirty="0"/>
          </a:p>
          <a:p>
            <a:r>
              <a:rPr lang="ja-JP" altLang="en-US" sz="2400" dirty="0"/>
              <a:t>・家族で初めて旅行</a:t>
            </a:r>
            <a:endParaRPr lang="en-US" altLang="ja-JP" sz="2400" dirty="0"/>
          </a:p>
          <a:p>
            <a:r>
              <a:rPr lang="ja-JP" altLang="en-US" sz="2400" dirty="0"/>
              <a:t>・快適だった　ちょっと疲れた</a:t>
            </a:r>
            <a:endParaRPr lang="en-US" altLang="ja-JP" sz="2400" dirty="0"/>
          </a:p>
          <a:p>
            <a:r>
              <a:rPr lang="ja-JP" altLang="en-US" sz="2400" dirty="0"/>
              <a:t>・楽しく参加できたけど疲れたのか帰ってから２日学校休んだ</a:t>
            </a:r>
            <a:endParaRPr lang="en-US" altLang="ja-JP" sz="2400" dirty="0"/>
          </a:p>
          <a:p>
            <a:r>
              <a:rPr lang="ja-JP" altLang="en-US" sz="2400" dirty="0"/>
              <a:t>・懐石料理を、素材の味そのまま刻み食・ミキサー食にアレンジ　感激</a:t>
            </a:r>
            <a:endParaRPr lang="en-US" altLang="ja-JP" sz="2400" dirty="0"/>
          </a:p>
          <a:p>
            <a:r>
              <a:rPr lang="ja-JP" altLang="en-US" sz="2400" dirty="0"/>
              <a:t>・介助者がいてくれたら家族ももっと気が休まる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旅館側</a:t>
            </a:r>
            <a:endParaRPr lang="en-US" altLang="ja-JP" sz="2400" dirty="0"/>
          </a:p>
          <a:p>
            <a:r>
              <a:rPr lang="ja-JP" altLang="en-US" sz="2400" dirty="0"/>
              <a:t>・初めての調理体験、喜んでもらえて感激</a:t>
            </a:r>
            <a:endParaRPr lang="en-US" altLang="ja-JP" sz="2400" dirty="0"/>
          </a:p>
          <a:p>
            <a:r>
              <a:rPr lang="ja-JP" altLang="en-US" sz="2400" dirty="0"/>
              <a:t>・積極的に話しかけて、必要な介助について尋ねた</a:t>
            </a:r>
            <a:endParaRPr lang="en-US" altLang="ja-JP" sz="2400" dirty="0"/>
          </a:p>
          <a:p>
            <a:r>
              <a:rPr lang="ja-JP" altLang="en-US" sz="2400" dirty="0"/>
              <a:t>・思ったほど苦労はなかった</a:t>
            </a:r>
            <a:endParaRPr lang="en-US" altLang="ja-JP" sz="2400" dirty="0"/>
          </a:p>
          <a:p>
            <a:r>
              <a:rPr lang="ja-JP" altLang="en-US" sz="2400" dirty="0"/>
              <a:t>・事前の打ち合わせが行き届いていて安心</a:t>
            </a:r>
            <a:endParaRPr lang="en-US" altLang="ja-JP" sz="2400" dirty="0"/>
          </a:p>
          <a:p>
            <a:r>
              <a:rPr lang="ja-JP" altLang="en-US" sz="2400" dirty="0"/>
              <a:t>・手間のコスト積算は課題</a:t>
            </a:r>
            <a:endParaRPr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854168799"/>
      </p:ext>
    </p:extLst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DF68C-F44D-DD77-35C0-19D1DCCCA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60C75E-40F2-22E5-3039-4517D8211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476672"/>
            <a:ext cx="9793088" cy="634082"/>
          </a:xfrm>
        </p:spPr>
        <p:txBody>
          <a:bodyPr>
            <a:normAutofit/>
          </a:bodyPr>
          <a:lstStyle/>
          <a:p>
            <a:r>
              <a:rPr lang="ja-JP" altLang="en-US" sz="2700" b="1" dirty="0">
                <a:solidFill>
                  <a:srgbClr val="FF0000"/>
                </a:solidFill>
              </a:rPr>
              <a:t>更に２回目も実施（</a:t>
            </a:r>
            <a:r>
              <a:rPr lang="en-US" altLang="ja-JP" sz="2700" b="1" dirty="0">
                <a:solidFill>
                  <a:srgbClr val="FF0000"/>
                </a:solidFill>
              </a:rPr>
              <a:t>2024.2</a:t>
            </a:r>
            <a:r>
              <a:rPr lang="ja-JP" altLang="en-US" sz="2700" b="1" dirty="0">
                <a:solidFill>
                  <a:srgbClr val="FF0000"/>
                </a:solidFill>
              </a:rPr>
              <a:t>）５家族来訪　</a:t>
            </a:r>
            <a:r>
              <a:rPr lang="ja-JP" altLang="en-US" sz="2700" b="1" dirty="0">
                <a:solidFill>
                  <a:srgbClr val="0000FF"/>
                </a:solidFill>
              </a:rPr>
              <a:t>温泉１泊＋雪遊び</a:t>
            </a:r>
            <a:endParaRPr kumimoji="1" lang="ja-JP" altLang="en-US" dirty="0">
              <a:solidFill>
                <a:srgbClr val="0000FF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D88EC3D-D90D-E803-5226-15EE797596AC}"/>
              </a:ext>
            </a:extLst>
          </p:cNvPr>
          <p:cNvSpPr txBox="1"/>
          <p:nvPr/>
        </p:nvSpPr>
        <p:spPr>
          <a:xfrm>
            <a:off x="551384" y="1196752"/>
            <a:ext cx="1087320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訓練参加者</a:t>
            </a:r>
            <a:endParaRPr lang="en-US" altLang="ja-JP" sz="2400" dirty="0"/>
          </a:p>
          <a:p>
            <a:r>
              <a:rPr lang="ja-JP" altLang="en-US" sz="2400" dirty="0"/>
              <a:t>・１回目より心拍数低下・安定</a:t>
            </a:r>
            <a:endParaRPr lang="en-US" altLang="ja-JP" sz="2400" dirty="0"/>
          </a:p>
          <a:p>
            <a:r>
              <a:rPr lang="ja-JP" altLang="en-US" sz="2400" dirty="0"/>
              <a:t>・何より、家族が安心して参加できた（家族への視点が欠けてた）</a:t>
            </a:r>
            <a:endParaRPr lang="en-US" altLang="ja-JP" sz="2400" dirty="0"/>
          </a:p>
          <a:p>
            <a:r>
              <a:rPr lang="ja-JP" altLang="en-US" sz="2400" dirty="0"/>
              <a:t>・楽しく参加できて、かつ帰ってから学校休みませんでした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旅館側</a:t>
            </a:r>
            <a:endParaRPr lang="en-US" altLang="ja-JP" sz="2400" dirty="0"/>
          </a:p>
          <a:p>
            <a:r>
              <a:rPr lang="ja-JP" altLang="en-US" sz="2400" dirty="0"/>
              <a:t>・１回目のデータが残っていて安心して受け入れできた</a:t>
            </a:r>
            <a:endParaRPr lang="en-US" altLang="ja-JP" sz="2400" dirty="0"/>
          </a:p>
          <a:p>
            <a:r>
              <a:rPr lang="ja-JP" altLang="en-US" sz="2400" dirty="0"/>
              <a:t>・バリアフリーでなくとも普通の客室で十分満足いただける</a:t>
            </a:r>
            <a:endParaRPr lang="en-US" altLang="ja-JP" sz="2400" dirty="0"/>
          </a:p>
          <a:p>
            <a:r>
              <a:rPr lang="ja-JP" altLang="en-US" sz="2400" dirty="0"/>
              <a:t>・小規模家族経営旅館へ展開も有りでは？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　障害者本人の心の安定も勿論ですが</a:t>
            </a:r>
            <a:endParaRPr lang="en-US" altLang="ja-JP" sz="2400" dirty="0"/>
          </a:p>
          <a:p>
            <a:r>
              <a:rPr lang="ja-JP" altLang="en-US" sz="2400" dirty="0"/>
              <a:t>・家族の安心</a:t>
            </a:r>
            <a:endParaRPr lang="en-US" altLang="ja-JP" sz="2400" dirty="0"/>
          </a:p>
          <a:p>
            <a:r>
              <a:rPr lang="ja-JP" altLang="en-US" sz="2400" dirty="0"/>
              <a:t>・必要なサービスのデータ蓄積</a:t>
            </a:r>
            <a:endParaRPr lang="en-US" altLang="ja-JP" sz="2400" dirty="0"/>
          </a:p>
          <a:p>
            <a:r>
              <a:rPr lang="ja-JP" altLang="en-US" sz="2400" dirty="0"/>
              <a:t>・旅館にとって大切なリピーターになりうる</a:t>
            </a:r>
            <a:endParaRPr lang="en-US" altLang="ja-JP" sz="2400" dirty="0"/>
          </a:p>
          <a:p>
            <a:r>
              <a:rPr lang="ja-JP" altLang="en-US" sz="2400" dirty="0"/>
              <a:t>・ユニバーサルツーリズムへの理解促進</a:t>
            </a:r>
            <a:endParaRPr lang="en-US" altLang="ja-JP" sz="2400" dirty="0"/>
          </a:p>
          <a:p>
            <a:endParaRPr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3018824902"/>
      </p:ext>
    </p:extLst>
  </p:cSld>
  <p:clrMapOvr>
    <a:masterClrMapping/>
  </p:clrMapOvr>
  <p:transition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C73D5-662D-C3A9-CD70-36C3EF792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5FAD35-D1C7-C861-7E87-BC96306E6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476672"/>
            <a:ext cx="9793088" cy="634082"/>
          </a:xfrm>
        </p:spPr>
        <p:txBody>
          <a:bodyPr>
            <a:normAutofit/>
          </a:bodyPr>
          <a:lstStyle/>
          <a:p>
            <a:r>
              <a:rPr lang="ja-JP" altLang="en-US" sz="2700" b="1" dirty="0">
                <a:solidFill>
                  <a:srgbClr val="FF0000"/>
                </a:solidFill>
              </a:rPr>
              <a:t>課題</a:t>
            </a:r>
            <a:endParaRPr kumimoji="1"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ED0CBC0-9296-1865-8CFE-18620860EC65}"/>
              </a:ext>
            </a:extLst>
          </p:cNvPr>
          <p:cNvSpPr txBox="1"/>
          <p:nvPr/>
        </p:nvSpPr>
        <p:spPr>
          <a:xfrm>
            <a:off x="551384" y="1340768"/>
            <a:ext cx="108732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ja-JP" sz="2400" dirty="0"/>
          </a:p>
          <a:p>
            <a:r>
              <a:rPr lang="ja-JP" altLang="en-US" sz="2400" dirty="0"/>
              <a:t>・</a:t>
            </a:r>
            <a:r>
              <a:rPr lang="ja-JP" altLang="en-US" sz="2400" b="1" dirty="0">
                <a:solidFill>
                  <a:srgbClr val="0000FF"/>
                </a:solidFill>
              </a:rPr>
              <a:t>だれがどんな割合でコスト負担するか</a:t>
            </a:r>
            <a:endParaRPr lang="en-US" altLang="ja-JP" sz="2400" b="1" dirty="0">
              <a:solidFill>
                <a:srgbClr val="0000FF"/>
              </a:solidFill>
            </a:endParaRPr>
          </a:p>
          <a:p>
            <a:endParaRPr lang="en-US" altLang="ja-JP" sz="2400" dirty="0"/>
          </a:p>
          <a:p>
            <a:r>
              <a:rPr lang="ja-JP" altLang="en-US" sz="2400" dirty="0"/>
              <a:t>・温泉旅行＝贅沢　意識が強く、行政負担のハードル高い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・障害データをどこまで共有するか（複数旅館？介助事業者？）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・手間のコスト反映がどこまで可能か（閑散期の有効利用と土日ニーズ）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・有効性の複数旅館での共有・避難者側での共有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・リフト付きバスの不足</a:t>
            </a:r>
            <a:endParaRPr lang="en-US" altLang="ja-JP" sz="2400" dirty="0"/>
          </a:p>
          <a:p>
            <a:endParaRPr lang="en-US" altLang="ja-JP" sz="2400" dirty="0"/>
          </a:p>
          <a:p>
            <a:endParaRPr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4230385563"/>
      </p:ext>
    </p:extLst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16F25-6860-722B-A325-E561E3FB0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352ABE-C888-B772-E001-182AE1886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476672"/>
            <a:ext cx="9646110" cy="659160"/>
          </a:xfrm>
        </p:spPr>
        <p:txBody>
          <a:bodyPr>
            <a:normAutofit/>
          </a:bodyPr>
          <a:lstStyle/>
          <a:p>
            <a:r>
              <a:rPr kumimoji="1" lang="ja-JP" altLang="en-US" sz="2700" b="1" dirty="0">
                <a:solidFill>
                  <a:srgbClr val="FF0000"/>
                </a:solidFill>
              </a:rPr>
              <a:t>新温泉町の概要（１）</a:t>
            </a:r>
          </a:p>
        </p:txBody>
      </p:sp>
      <p:pic>
        <p:nvPicPr>
          <p:cNvPr id="4" name="Picture 2" descr="兵庫県新温泉町】海・山・温泉 夢と温もりの郷 | ふるさとチョイスブログ">
            <a:extLst>
              <a:ext uri="{FF2B5EF4-FFF2-40B4-BE49-F238E27FC236}">
                <a16:creationId xmlns:a16="http://schemas.microsoft.com/office/drawing/2014/main" id="{3112FDC7-863D-FA8C-6DA7-4155B5001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360" y="1196752"/>
            <a:ext cx="4392488" cy="537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3222069-675A-2241-5D97-FFC9CC8E9193}"/>
              </a:ext>
            </a:extLst>
          </p:cNvPr>
          <p:cNvSpPr txBox="1"/>
          <p:nvPr/>
        </p:nvSpPr>
        <p:spPr>
          <a:xfrm>
            <a:off x="5015880" y="1052736"/>
            <a:ext cx="597666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人口　</a:t>
            </a:r>
            <a:r>
              <a:rPr lang="en-US" altLang="ja-JP" sz="2400" dirty="0"/>
              <a:t>12,180</a:t>
            </a:r>
            <a:r>
              <a:rPr lang="ja-JP" altLang="en-US" sz="2400" dirty="0"/>
              <a:t>人（</a:t>
            </a:r>
            <a:r>
              <a:rPr lang="en-US" altLang="ja-JP" sz="2400" dirty="0"/>
              <a:t>R6.10</a:t>
            </a:r>
            <a:r>
              <a:rPr lang="ja-JP" altLang="en-US" sz="2400" dirty="0"/>
              <a:t>推計人口）</a:t>
            </a:r>
            <a:endParaRPr lang="en-US" altLang="ja-JP" sz="2400" dirty="0"/>
          </a:p>
          <a:p>
            <a:r>
              <a:rPr lang="ja-JP" altLang="en-US" sz="2400" dirty="0"/>
              <a:t>面積　</a:t>
            </a:r>
            <a:r>
              <a:rPr lang="en-US" altLang="ja-JP" sz="2400" dirty="0"/>
              <a:t>241</a:t>
            </a:r>
            <a:r>
              <a:rPr lang="ja-JP" altLang="en-US" sz="2400" dirty="0"/>
              <a:t>㎢</a:t>
            </a:r>
            <a:endParaRPr lang="en-US" altLang="ja-JP" sz="2400" dirty="0"/>
          </a:p>
          <a:p>
            <a:r>
              <a:rPr lang="ja-JP" altLang="en-US" sz="2400" dirty="0"/>
              <a:t>町内総生産　約</a:t>
            </a:r>
            <a:r>
              <a:rPr lang="en-US" altLang="ja-JP" sz="2400" dirty="0"/>
              <a:t>420</a:t>
            </a:r>
            <a:r>
              <a:rPr lang="ja-JP" altLang="en-US" sz="2400" dirty="0"/>
              <a:t>億円</a:t>
            </a:r>
            <a:endParaRPr lang="en-US" altLang="ja-JP" sz="2400" dirty="0"/>
          </a:p>
          <a:p>
            <a:r>
              <a:rPr lang="ja-JP" altLang="en-US" sz="2400" dirty="0"/>
              <a:t>　　水産業</a:t>
            </a:r>
            <a:r>
              <a:rPr lang="en-US" altLang="ja-JP" sz="2400" dirty="0"/>
              <a:t>29</a:t>
            </a:r>
            <a:r>
              <a:rPr lang="ja-JP" altLang="en-US" sz="2400" dirty="0"/>
              <a:t>億円　宿泊飲食</a:t>
            </a:r>
            <a:r>
              <a:rPr lang="en-US" altLang="ja-JP" sz="2400" dirty="0"/>
              <a:t>26</a:t>
            </a:r>
            <a:r>
              <a:rPr lang="ja-JP" altLang="en-US" sz="2400" dirty="0"/>
              <a:t>億円</a:t>
            </a:r>
            <a:endParaRPr lang="en-US" altLang="ja-JP" sz="2400" dirty="0"/>
          </a:p>
          <a:p>
            <a:r>
              <a:rPr lang="ja-JP" altLang="en-US" sz="2400" dirty="0"/>
              <a:t>　</a:t>
            </a:r>
            <a:endParaRPr lang="en-US" altLang="ja-JP" sz="2400" dirty="0"/>
          </a:p>
          <a:p>
            <a:r>
              <a:rPr lang="ja-JP" altLang="en-US" sz="2400" dirty="0"/>
              <a:t>　ズワイガニ・ホタルイカ・</a:t>
            </a:r>
            <a:endParaRPr lang="en-US" altLang="ja-JP" sz="2400" dirty="0"/>
          </a:p>
          <a:p>
            <a:r>
              <a:rPr lang="ja-JP" altLang="en-US" sz="2400" dirty="0"/>
              <a:t>　甘エビ等の沖合底引網漁業と</a:t>
            </a:r>
            <a:endParaRPr lang="en-US" altLang="ja-JP" sz="2400" dirty="0"/>
          </a:p>
          <a:p>
            <a:r>
              <a:rPr lang="ja-JP" altLang="en-US" sz="2400" dirty="0"/>
              <a:t>　</a:t>
            </a:r>
            <a:endParaRPr lang="en-US" altLang="ja-JP" sz="2400" dirty="0"/>
          </a:p>
          <a:p>
            <a:r>
              <a:rPr lang="ja-JP" altLang="en-US" sz="2400" dirty="0"/>
              <a:t>　「</a:t>
            </a:r>
            <a:r>
              <a:rPr lang="ja-JP" altLang="en-US" sz="2400" dirty="0">
                <a:solidFill>
                  <a:srgbClr val="FF0000"/>
                </a:solidFill>
              </a:rPr>
              <a:t>湯村温泉</a:t>
            </a:r>
            <a:r>
              <a:rPr lang="ja-JP" altLang="en-US" sz="2400" dirty="0"/>
              <a:t>」を中心とした</a:t>
            </a:r>
            <a:endParaRPr lang="en-US" altLang="ja-JP" sz="2400" dirty="0"/>
          </a:p>
          <a:p>
            <a:r>
              <a:rPr lang="ja-JP" altLang="en-US" sz="2400" dirty="0"/>
              <a:t>　　観光の町です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000" dirty="0"/>
              <a:t>　　　　</a:t>
            </a:r>
            <a:endParaRPr lang="en-US" altLang="ja-JP" sz="2000" dirty="0"/>
          </a:p>
        </p:txBody>
      </p:sp>
    </p:spTree>
    <p:extLst>
      <p:ext uri="{BB962C8B-B14F-4D97-AF65-F5344CB8AC3E}">
        <p14:creationId xmlns:p14="http://schemas.microsoft.com/office/powerpoint/2010/main" val="2539411124"/>
      </p:ext>
    </p:extLst>
  </p:cSld>
  <p:clrMapOvr>
    <a:masterClrMapping/>
  </p:clrMapOvr>
  <p:transition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9692E-E748-243A-5794-3A43AB4F8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074F94-0741-6986-A2E6-D42D3ABE5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476672"/>
            <a:ext cx="9793088" cy="634082"/>
          </a:xfrm>
        </p:spPr>
        <p:txBody>
          <a:bodyPr>
            <a:normAutofit/>
          </a:bodyPr>
          <a:lstStyle/>
          <a:p>
            <a:r>
              <a:rPr kumimoji="1" lang="ja-JP" altLang="en-US" sz="2700" b="1" dirty="0">
                <a:solidFill>
                  <a:srgbClr val="FF0000"/>
                </a:solidFill>
              </a:rPr>
              <a:t>今後の取組</a:t>
            </a:r>
            <a:endParaRPr kumimoji="1"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D20A475-97AF-3369-80F0-51DD3FAD2841}"/>
              </a:ext>
            </a:extLst>
          </p:cNvPr>
          <p:cNvSpPr txBox="1"/>
          <p:nvPr/>
        </p:nvSpPr>
        <p:spPr>
          <a:xfrm>
            <a:off x="551384" y="1340768"/>
            <a:ext cx="1087320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ja-JP" sz="2400" dirty="0"/>
          </a:p>
          <a:p>
            <a:r>
              <a:rPr lang="ja-JP" altLang="en-US" sz="2400" dirty="0"/>
              <a:t>Ｒ６</a:t>
            </a:r>
            <a:endParaRPr lang="en-US" altLang="ja-JP" sz="2400" dirty="0"/>
          </a:p>
          <a:p>
            <a:r>
              <a:rPr lang="ja-JP" altLang="en-US" sz="2400" dirty="0"/>
              <a:t>・観光庁補助事業で「湯村温泉　入浴介助サービス」開発中</a:t>
            </a:r>
            <a:endParaRPr lang="en-US" altLang="ja-JP" sz="2400" dirty="0"/>
          </a:p>
          <a:p>
            <a:r>
              <a:rPr lang="ja-JP" altLang="en-US" sz="2400" dirty="0"/>
              <a:t>　　モニターツアーとして　摂津市⇒新温泉町　実施予定（１月）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Ｒ７以降</a:t>
            </a:r>
            <a:endParaRPr lang="en-US" altLang="ja-JP" sz="2400" dirty="0"/>
          </a:p>
          <a:p>
            <a:r>
              <a:rPr lang="ja-JP" altLang="en-US" sz="2400" dirty="0"/>
              <a:t>・持続可能な枠組み模索中！</a:t>
            </a:r>
            <a:endParaRPr lang="en-US" altLang="ja-JP" sz="2400" dirty="0"/>
          </a:p>
          <a:p>
            <a:r>
              <a:rPr lang="ja-JP" altLang="en-US" sz="2400" dirty="0"/>
              <a:t>　　旅館・避難訓練者・行政　三者だけでは</a:t>
            </a:r>
            <a:r>
              <a:rPr lang="en-US" altLang="ja-JP" sz="2400" dirty="0"/>
              <a:t>…</a:t>
            </a:r>
          </a:p>
          <a:p>
            <a:endParaRPr lang="en-US" altLang="ja-JP" sz="2400" dirty="0"/>
          </a:p>
          <a:p>
            <a:r>
              <a:rPr lang="ja-JP" altLang="en-US" sz="2400" dirty="0"/>
              <a:t>　企業版ふるさと納税等、支援くださる企業様　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　　　　　　　　　　　　</a:t>
            </a:r>
            <a:r>
              <a:rPr lang="ja-JP" altLang="en-US" sz="4400" dirty="0">
                <a:solidFill>
                  <a:srgbClr val="FF0000"/>
                </a:solidFill>
              </a:rPr>
              <a:t>大募集中！！</a:t>
            </a:r>
            <a:br>
              <a:rPr lang="en-US" altLang="ja-JP" sz="4400" dirty="0">
                <a:solidFill>
                  <a:srgbClr val="FF0000"/>
                </a:solidFill>
              </a:rPr>
            </a:br>
            <a:endParaRPr lang="en-US" altLang="ja-JP" sz="2400" dirty="0">
              <a:solidFill>
                <a:srgbClr val="FF0000"/>
              </a:solidFill>
            </a:endParaRPr>
          </a:p>
          <a:p>
            <a:endParaRPr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3807396282"/>
      </p:ext>
    </p:extLst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DE4ACA-FE62-985E-6CB1-DF6F681FE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476672"/>
            <a:ext cx="8352928" cy="659160"/>
          </a:xfrm>
        </p:spPr>
        <p:txBody>
          <a:bodyPr>
            <a:normAutofit/>
          </a:bodyPr>
          <a:lstStyle/>
          <a:p>
            <a:r>
              <a:rPr kumimoji="1" lang="ja-JP" altLang="en-US" sz="2700" b="1" dirty="0">
                <a:solidFill>
                  <a:srgbClr val="FF0000"/>
                </a:solidFill>
              </a:rPr>
              <a:t>新温泉町の概要（２）湯村温泉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FA2D50A-D1F2-DF0D-760D-78F5D1ED457F}"/>
              </a:ext>
            </a:extLst>
          </p:cNvPr>
          <p:cNvSpPr txBox="1"/>
          <p:nvPr/>
        </p:nvSpPr>
        <p:spPr>
          <a:xfrm>
            <a:off x="7680176" y="1268760"/>
            <a:ext cx="381642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宿泊キャパ</a:t>
            </a:r>
            <a:endParaRPr lang="en-US" altLang="ja-JP" sz="2400" dirty="0"/>
          </a:p>
          <a:p>
            <a:r>
              <a:rPr lang="ja-JP" altLang="en-US" sz="2400" dirty="0"/>
              <a:t>　旅館</a:t>
            </a:r>
            <a:r>
              <a:rPr lang="en-US" altLang="ja-JP" sz="2400" dirty="0"/>
              <a:t>11</a:t>
            </a:r>
            <a:r>
              <a:rPr lang="ja-JP" altLang="en-US" sz="2400" dirty="0"/>
              <a:t>軒　</a:t>
            </a:r>
            <a:r>
              <a:rPr lang="en-US" altLang="ja-JP" sz="2400" dirty="0"/>
              <a:t>1500</a:t>
            </a:r>
            <a:r>
              <a:rPr lang="ja-JP" altLang="en-US" sz="2400" dirty="0"/>
              <a:t>室</a:t>
            </a:r>
            <a:endParaRPr lang="en-US" altLang="ja-JP" sz="2400" dirty="0"/>
          </a:p>
          <a:p>
            <a:r>
              <a:rPr lang="ja-JP" altLang="en-US" sz="2400" dirty="0"/>
              <a:t>　大型・小型旅館混在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年間宿泊者数</a:t>
            </a:r>
            <a:endParaRPr lang="en-US" altLang="ja-JP" sz="2400" dirty="0"/>
          </a:p>
          <a:p>
            <a:r>
              <a:rPr lang="ja-JP" altLang="en-US" sz="2400" dirty="0"/>
              <a:t>　</a:t>
            </a:r>
            <a:r>
              <a:rPr lang="en-US" altLang="ja-JP" sz="2400" dirty="0"/>
              <a:t>18</a:t>
            </a:r>
            <a:r>
              <a:rPr lang="ja-JP" altLang="en-US" sz="2400" dirty="0"/>
              <a:t>万人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課題</a:t>
            </a:r>
            <a:endParaRPr lang="en-US" altLang="ja-JP" sz="2400" dirty="0"/>
          </a:p>
          <a:p>
            <a:r>
              <a:rPr lang="ja-JP" altLang="en-US" sz="2400" dirty="0"/>
              <a:t>・季節・曜日需要の</a:t>
            </a:r>
            <a:endParaRPr lang="en-US" altLang="ja-JP" sz="2400" dirty="0"/>
          </a:p>
          <a:p>
            <a:r>
              <a:rPr lang="ja-JP" altLang="en-US" sz="2400" dirty="0"/>
              <a:t>　平準化</a:t>
            </a:r>
            <a:endParaRPr lang="en-US" altLang="ja-JP" sz="2400" dirty="0"/>
          </a:p>
          <a:p>
            <a:r>
              <a:rPr lang="ja-JP" altLang="en-US" sz="2400" dirty="0"/>
              <a:t>・顧客の高齢化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⇒ユニバーサルツーリズム</a:t>
            </a:r>
            <a:endParaRPr lang="en-US" altLang="ja-JP" sz="2400" dirty="0"/>
          </a:p>
          <a:p>
            <a:endParaRPr lang="ja-JP" altLang="en-US" sz="2400" dirty="0"/>
          </a:p>
        </p:txBody>
      </p:sp>
      <p:pic>
        <p:nvPicPr>
          <p:cNvPr id="1028" name="Picture 4" descr="新温泉町 湯・細田地区 | 但馬再発見、但馬検定公式サイト「ザ・たじま」但馬事典">
            <a:extLst>
              <a:ext uri="{FF2B5EF4-FFF2-40B4-BE49-F238E27FC236}">
                <a16:creationId xmlns:a16="http://schemas.microsoft.com/office/drawing/2014/main" id="{103EE1CF-E8DC-89D7-E7CD-88BA4406C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3" y="1268760"/>
            <a:ext cx="72008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634703"/>
      </p:ext>
    </p:extLst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9E68F-2CC4-17D7-0747-B4EA48C13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165601-28A6-D164-89E1-2F1E2E54B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476672"/>
            <a:ext cx="9793088" cy="634082"/>
          </a:xfrm>
        </p:spPr>
        <p:txBody>
          <a:bodyPr>
            <a:normAutofit/>
          </a:bodyPr>
          <a:lstStyle/>
          <a:p>
            <a:r>
              <a:rPr lang="ja-JP" altLang="en-US" sz="2700" b="1" dirty="0">
                <a:solidFill>
                  <a:srgbClr val="FF0000"/>
                </a:solidFill>
              </a:rPr>
              <a:t>新温泉町の概要（３）湯村温泉のユニバーサルツーリズム</a:t>
            </a:r>
            <a:endParaRPr kumimoji="1"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8A1D869-01E5-C12A-67A0-0C4C20D0EDFA}"/>
              </a:ext>
            </a:extLst>
          </p:cNvPr>
          <p:cNvSpPr txBox="1"/>
          <p:nvPr/>
        </p:nvSpPr>
        <p:spPr>
          <a:xfrm>
            <a:off x="551384" y="1340768"/>
            <a:ext cx="1087320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R3</a:t>
            </a:r>
            <a:r>
              <a:rPr lang="ja-JP" altLang="en-US" sz="2400" dirty="0"/>
              <a:t>・</a:t>
            </a:r>
            <a:r>
              <a:rPr lang="en-US" altLang="ja-JP" sz="2400" dirty="0"/>
              <a:t>4</a:t>
            </a:r>
          </a:p>
          <a:p>
            <a:r>
              <a:rPr lang="ja-JP" altLang="en-US" sz="2400" dirty="0"/>
              <a:t>　観光庁既存観光拠点高付加価値化事業</a:t>
            </a:r>
            <a:endParaRPr lang="en-US" altLang="ja-JP" sz="2400" dirty="0"/>
          </a:p>
          <a:p>
            <a:r>
              <a:rPr lang="ja-JP" altLang="en-US" sz="2400" dirty="0"/>
              <a:t>　　ユニバーサルデザインの客室整備</a:t>
            </a:r>
            <a:endParaRPr lang="en-US" altLang="ja-JP" sz="2400" dirty="0"/>
          </a:p>
          <a:p>
            <a:r>
              <a:rPr lang="ja-JP" altLang="en-US" sz="2400" dirty="0"/>
              <a:t>　　　観光施設における心のバリアフリー認定制度の推進</a:t>
            </a:r>
            <a:endParaRPr lang="en-US" altLang="ja-JP" sz="2400" dirty="0"/>
          </a:p>
          <a:p>
            <a:r>
              <a:rPr lang="en-US" altLang="ja-JP" sz="2400" dirty="0"/>
              <a:t>R5</a:t>
            </a:r>
          </a:p>
          <a:p>
            <a:r>
              <a:rPr lang="ja-JP" altLang="en-US" sz="2400" dirty="0"/>
              <a:t>　兵庫県ユニバーサルツーリズム推進条例</a:t>
            </a:r>
            <a:endParaRPr lang="en-US" altLang="ja-JP" sz="2400" dirty="0"/>
          </a:p>
          <a:p>
            <a:r>
              <a:rPr lang="ja-JP" altLang="en-US" sz="2400" dirty="0"/>
              <a:t>　　「ひょうごユニバーサルなお宿」宣言・登録</a:t>
            </a:r>
            <a:endParaRPr lang="en-US" altLang="ja-JP" sz="2400" dirty="0"/>
          </a:p>
          <a:p>
            <a:r>
              <a:rPr lang="ja-JP" altLang="en-US" sz="2400" dirty="0"/>
              <a:t>　　　　　</a:t>
            </a:r>
            <a:r>
              <a:rPr lang="ja-JP" altLang="en-US" sz="2400" dirty="0">
                <a:solidFill>
                  <a:srgbClr val="FF0000"/>
                </a:solidFill>
              </a:rPr>
              <a:t>宿泊施設のユニバーサルデザイン・研修推進</a:t>
            </a:r>
            <a:endParaRPr lang="en-US" altLang="ja-JP" sz="2400" dirty="0">
              <a:solidFill>
                <a:srgbClr val="FF0000"/>
              </a:solidFill>
            </a:endParaRPr>
          </a:p>
          <a:p>
            <a:r>
              <a:rPr lang="en-US" altLang="ja-JP" sz="2400" dirty="0"/>
              <a:t>R6</a:t>
            </a:r>
            <a:r>
              <a:rPr lang="ja-JP" altLang="en-US" sz="2400" dirty="0"/>
              <a:t>・</a:t>
            </a:r>
            <a:r>
              <a:rPr lang="en-US" altLang="ja-JP" sz="2400" dirty="0"/>
              <a:t>7</a:t>
            </a:r>
          </a:p>
          <a:p>
            <a:r>
              <a:rPr lang="ja-JP" altLang="en-US" sz="2400" dirty="0"/>
              <a:t>　ひょうごユニバーサルな観光地　指定</a:t>
            </a:r>
            <a:endParaRPr lang="en-US" altLang="ja-JP" sz="2400" dirty="0"/>
          </a:p>
          <a:p>
            <a:r>
              <a:rPr lang="ja-JP" altLang="en-US" sz="2400" dirty="0"/>
              <a:t>　　　　　</a:t>
            </a:r>
            <a:r>
              <a:rPr lang="ja-JP" altLang="en-US" sz="2400" dirty="0">
                <a:solidFill>
                  <a:srgbClr val="FF0000"/>
                </a:solidFill>
              </a:rPr>
              <a:t>地域の観光施設のユニバーサルデザイン・研修推進</a:t>
            </a:r>
            <a:endParaRPr lang="en-US" altLang="ja-JP" sz="2400" dirty="0">
              <a:solidFill>
                <a:srgbClr val="FF0000"/>
              </a:solidFill>
            </a:endParaRPr>
          </a:p>
          <a:p>
            <a:r>
              <a:rPr lang="ja-JP" altLang="en-US" sz="2400" dirty="0"/>
              <a:t>　　　　　　</a:t>
            </a:r>
            <a:r>
              <a:rPr lang="ja-JP" altLang="en-US" sz="2400" dirty="0">
                <a:solidFill>
                  <a:srgbClr val="0000FF"/>
                </a:solidFill>
              </a:rPr>
              <a:t>地域住民の「心のバリアフリー」推進</a:t>
            </a:r>
            <a:endParaRPr lang="en-US" altLang="ja-JP" sz="2400" dirty="0">
              <a:solidFill>
                <a:srgbClr val="0000FF"/>
              </a:solidFill>
            </a:endParaRPr>
          </a:p>
          <a:p>
            <a:r>
              <a:rPr lang="ja-JP" altLang="en-US" sz="2400" dirty="0">
                <a:solidFill>
                  <a:srgbClr val="0000FF"/>
                </a:solidFill>
              </a:rPr>
              <a:t>　　　　　　観光客も住民も、誰でも快適に過ごせる地域づくり</a:t>
            </a:r>
            <a:endParaRPr lang="ja-JP" altLang="en-US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332083"/>
      </p:ext>
    </p:extLst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4BC2E-087D-7D32-0B16-A1BAC9740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FEF504-14DC-8C89-F171-B7AE58B4A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476672"/>
            <a:ext cx="9793088" cy="634082"/>
          </a:xfrm>
        </p:spPr>
        <p:txBody>
          <a:bodyPr>
            <a:normAutofit/>
          </a:bodyPr>
          <a:lstStyle/>
          <a:p>
            <a:r>
              <a:rPr lang="ja-JP" altLang="en-US" sz="2700" b="1" dirty="0">
                <a:solidFill>
                  <a:srgbClr val="FF0000"/>
                </a:solidFill>
              </a:rPr>
              <a:t>新温泉町の概要（４）湯村温泉のユニバーサルツーリズム</a:t>
            </a:r>
            <a:endParaRPr kumimoji="1" lang="ja-JP" altLang="en-US" dirty="0"/>
          </a:p>
        </p:txBody>
      </p:sp>
      <p:pic>
        <p:nvPicPr>
          <p:cNvPr id="2050" name="Picture 2" descr="イメージ1">
            <a:extLst>
              <a:ext uri="{FF2B5EF4-FFF2-40B4-BE49-F238E27FC236}">
                <a16:creationId xmlns:a16="http://schemas.microsoft.com/office/drawing/2014/main" id="{9CAAEE80-BF7F-DD31-BDAE-2E58D2692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1340768"/>
            <a:ext cx="409575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6F37956E-4264-FE0A-EB0A-02AF1C594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880" y="5229200"/>
            <a:ext cx="2304256" cy="1497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8956A388-83EC-205B-F6B2-24376F86C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4005064"/>
            <a:ext cx="4104456" cy="268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852A8CD2-3573-C70D-E771-0A534D34D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880" y="1268760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2EE28A7A-FC09-5BC4-4492-066F6CC9F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5229200"/>
            <a:ext cx="2232248" cy="1488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518669"/>
      </p:ext>
    </p:extLst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2632896" y="4077072"/>
            <a:ext cx="69194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/>
              <a:t>H17.10.1</a:t>
            </a:r>
            <a:r>
              <a:rPr lang="ja-JP" altLang="en-US" sz="2000" dirty="0"/>
              <a:t>　浜坂町と温泉町が合併</a:t>
            </a:r>
            <a:endParaRPr lang="en-US" altLang="ja-JP" sz="2000" dirty="0"/>
          </a:p>
          <a:p>
            <a:r>
              <a:rPr lang="ja-JP" altLang="en-US" sz="2000" dirty="0"/>
              <a:t>人口　</a:t>
            </a:r>
            <a:r>
              <a:rPr lang="en-US" altLang="ja-JP" sz="2000" dirty="0"/>
              <a:t>12,790</a:t>
            </a:r>
            <a:r>
              <a:rPr lang="ja-JP" altLang="en-US" sz="2000" dirty="0"/>
              <a:t>人（</a:t>
            </a:r>
            <a:r>
              <a:rPr lang="en-US" altLang="ja-JP" sz="2000" dirty="0"/>
              <a:t>R4.7</a:t>
            </a:r>
            <a:r>
              <a:rPr lang="ja-JP" altLang="en-US" sz="2000" dirty="0"/>
              <a:t>推計人口）</a:t>
            </a:r>
            <a:endParaRPr lang="en-US" altLang="ja-JP" sz="2000" dirty="0"/>
          </a:p>
          <a:p>
            <a:r>
              <a:rPr lang="ja-JP" altLang="en-US" sz="2000" dirty="0"/>
              <a:t>　</a:t>
            </a:r>
            <a:r>
              <a:rPr lang="en-US" altLang="ja-JP" sz="2000" dirty="0"/>
              <a:t>R3</a:t>
            </a:r>
            <a:r>
              <a:rPr lang="ja-JP" altLang="en-US" sz="2000" dirty="0"/>
              <a:t>　</a:t>
            </a:r>
            <a:r>
              <a:rPr lang="en-US" altLang="ja-JP" sz="2000" dirty="0"/>
              <a:t> </a:t>
            </a:r>
            <a:r>
              <a:rPr lang="ja-JP" altLang="en-US" sz="2000" dirty="0"/>
              <a:t>出生 </a:t>
            </a:r>
            <a:r>
              <a:rPr lang="en-US" altLang="ja-JP" sz="2000" dirty="0"/>
              <a:t>58</a:t>
            </a:r>
            <a:r>
              <a:rPr lang="ja-JP" altLang="en-US" sz="2000" dirty="0"/>
              <a:t>　死亡</a:t>
            </a:r>
            <a:r>
              <a:rPr lang="en-US" altLang="ja-JP" sz="2000" dirty="0"/>
              <a:t>221</a:t>
            </a:r>
            <a:r>
              <a:rPr lang="ja-JP" altLang="en-US" sz="2000" dirty="0"/>
              <a:t>　</a:t>
            </a:r>
            <a:r>
              <a:rPr lang="en-US" altLang="ja-JP" sz="2000" dirty="0"/>
              <a:t>163</a:t>
            </a:r>
            <a:r>
              <a:rPr lang="ja-JP" altLang="en-US" sz="2000" dirty="0"/>
              <a:t>人減</a:t>
            </a:r>
            <a:endParaRPr lang="en-US" altLang="ja-JP" sz="2000" dirty="0"/>
          </a:p>
          <a:p>
            <a:r>
              <a:rPr lang="ja-JP" altLang="en-US" sz="2000" dirty="0"/>
              <a:t>　　　転入</a:t>
            </a:r>
            <a:r>
              <a:rPr lang="en-US" altLang="ja-JP" sz="2000" dirty="0"/>
              <a:t>205</a:t>
            </a:r>
            <a:r>
              <a:rPr lang="ja-JP" altLang="en-US" sz="2000" dirty="0"/>
              <a:t>　転出</a:t>
            </a:r>
            <a:r>
              <a:rPr lang="en-US" altLang="ja-JP" sz="2000" dirty="0"/>
              <a:t>378</a:t>
            </a:r>
            <a:r>
              <a:rPr lang="ja-JP" altLang="en-US" sz="2000" dirty="0"/>
              <a:t>　</a:t>
            </a:r>
            <a:r>
              <a:rPr lang="en-US" altLang="ja-JP" sz="2000" dirty="0"/>
              <a:t>173</a:t>
            </a:r>
            <a:r>
              <a:rPr lang="ja-JP" altLang="en-US" sz="2000" dirty="0"/>
              <a:t>人減</a:t>
            </a:r>
            <a:endParaRPr lang="en-US" altLang="ja-JP" sz="2000" dirty="0"/>
          </a:p>
          <a:p>
            <a:r>
              <a:rPr lang="ja-JP" altLang="en-US" sz="2000" dirty="0"/>
              <a:t>面積　</a:t>
            </a:r>
            <a:r>
              <a:rPr lang="en-US" altLang="ja-JP" sz="2000" dirty="0"/>
              <a:t>241</a:t>
            </a:r>
            <a:r>
              <a:rPr lang="ja-JP" altLang="en-US" sz="2000" dirty="0"/>
              <a:t>㎢</a:t>
            </a:r>
            <a:endParaRPr lang="en-US" altLang="ja-JP" sz="2000" dirty="0"/>
          </a:p>
          <a:p>
            <a:r>
              <a:rPr lang="ja-JP" altLang="en-US" sz="2000" dirty="0"/>
              <a:t>町内総生産　約</a:t>
            </a:r>
            <a:r>
              <a:rPr lang="en-US" altLang="ja-JP" sz="2000" dirty="0"/>
              <a:t>420</a:t>
            </a:r>
            <a:r>
              <a:rPr lang="ja-JP" altLang="en-US" sz="2000" dirty="0"/>
              <a:t>億円　水産業</a:t>
            </a:r>
            <a:r>
              <a:rPr lang="en-US" altLang="ja-JP" sz="2000" dirty="0"/>
              <a:t>29</a:t>
            </a:r>
            <a:r>
              <a:rPr lang="ja-JP" altLang="en-US" sz="2000" dirty="0"/>
              <a:t>億円　宿泊飲食</a:t>
            </a:r>
            <a:r>
              <a:rPr lang="en-US" altLang="ja-JP" sz="2000" dirty="0"/>
              <a:t>26</a:t>
            </a:r>
            <a:r>
              <a:rPr lang="ja-JP" altLang="en-US" sz="2000" dirty="0"/>
              <a:t>億円</a:t>
            </a:r>
            <a:endParaRPr lang="en-US" altLang="ja-JP" sz="2000" dirty="0"/>
          </a:p>
          <a:p>
            <a:r>
              <a:rPr lang="ja-JP" altLang="en-US" sz="2000" dirty="0"/>
              <a:t>　　　　　　</a:t>
            </a:r>
            <a:r>
              <a:rPr lang="en-US" altLang="ja-JP" sz="2000" dirty="0"/>
              <a:t>※</a:t>
            </a:r>
            <a:r>
              <a:rPr lang="ja-JP" altLang="en-US" sz="2000" dirty="0"/>
              <a:t>町予算（特別・企業会計含む）約</a:t>
            </a:r>
            <a:r>
              <a:rPr lang="en-US" altLang="ja-JP" sz="2000" dirty="0"/>
              <a:t>195</a:t>
            </a:r>
            <a:r>
              <a:rPr lang="ja-JP" altLang="en-US" sz="2000" dirty="0"/>
              <a:t>億円</a:t>
            </a:r>
            <a:endParaRPr lang="en-US" altLang="ja-JP" sz="2000" dirty="0"/>
          </a:p>
          <a:p>
            <a:r>
              <a:rPr lang="ja-JP" altLang="en-US" sz="2000" dirty="0"/>
              <a:t>　　　　　　　　税収　約</a:t>
            </a:r>
            <a:r>
              <a:rPr lang="en-US" altLang="ja-JP" sz="2000" dirty="0"/>
              <a:t>13</a:t>
            </a:r>
            <a:r>
              <a:rPr lang="ja-JP" altLang="en-US" sz="2000" dirty="0"/>
              <a:t>億円</a:t>
            </a:r>
            <a:endParaRPr lang="en-US" altLang="ja-JP" sz="2000" dirty="0"/>
          </a:p>
          <a:p>
            <a:endParaRPr lang="ja-JP" altLang="en-US" sz="2000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EFB5CA1-5FB8-5254-D7EB-73D77D1358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392" y="836712"/>
            <a:ext cx="11017224" cy="5805264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67408" y="404664"/>
            <a:ext cx="7467600" cy="634082"/>
          </a:xfrm>
        </p:spPr>
        <p:txBody>
          <a:bodyPr/>
          <a:lstStyle/>
          <a:p>
            <a:r>
              <a:rPr lang="ja-JP" altLang="en-US" sz="2700" b="1" dirty="0">
                <a:solidFill>
                  <a:srgbClr val="FF0000"/>
                </a:solidFill>
              </a:rPr>
              <a:t>新温泉町の概要（５）進む住民の高齢化</a:t>
            </a: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F6189EB-CE13-FADC-4723-61E6EFDE9CE4}"/>
              </a:ext>
            </a:extLst>
          </p:cNvPr>
          <p:cNvSpPr txBox="1"/>
          <p:nvPr/>
        </p:nvSpPr>
        <p:spPr>
          <a:xfrm>
            <a:off x="2279576" y="1023119"/>
            <a:ext cx="8208912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　</a:t>
            </a:r>
            <a:r>
              <a:rPr kumimoji="1" lang="en-US" altLang="ja-JP" sz="2400" dirty="0"/>
              <a:t>2020</a:t>
            </a:r>
            <a:r>
              <a:rPr kumimoji="1" lang="ja-JP" altLang="en-US" sz="2400" dirty="0"/>
              <a:t>年　　　　　　　　　　　　　　　　　</a:t>
            </a:r>
            <a:r>
              <a:rPr kumimoji="1" lang="en-US" altLang="ja-JP" sz="2400" dirty="0"/>
              <a:t>2035</a:t>
            </a:r>
            <a:r>
              <a:rPr kumimoji="1" lang="ja-JP" altLang="en-US" sz="2400" dirty="0"/>
              <a:t>年</a:t>
            </a:r>
          </a:p>
        </p:txBody>
      </p:sp>
    </p:spTree>
    <p:extLst>
      <p:ext uri="{BB962C8B-B14F-4D97-AF65-F5344CB8AC3E}">
        <p14:creationId xmlns:p14="http://schemas.microsoft.com/office/powerpoint/2010/main" val="1770051024"/>
      </p:ext>
    </p:extLst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E9124A-6B4A-B0DB-AF77-82CF4532A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850106"/>
          </a:xfrm>
        </p:spPr>
        <p:txBody>
          <a:bodyPr/>
          <a:lstStyle/>
          <a:p>
            <a:r>
              <a:rPr kumimoji="1" lang="ja-JP" altLang="en-US" sz="2700" b="1" i="0" u="none" strike="noStrike" kern="1200" cap="sm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/>
                <a:ea typeface="HG丸ｺﾞｼｯｸM-PRO" panose="020F0600000000000000" pitchFamily="50" charset="-128"/>
                <a:cs typeface="+mj-cs"/>
              </a:rPr>
              <a:t>新温泉町の概要（５）進む観光客の高齢化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5FC30B4-FE2C-0E32-C480-08D6F8E71DA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　　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347AA91-722D-987D-6DAF-D25F51DFD4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46" t="16393" r="48885" b="15471"/>
          <a:stretch/>
        </p:blipFill>
        <p:spPr>
          <a:xfrm>
            <a:off x="551384" y="1022819"/>
            <a:ext cx="7056784" cy="565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840296"/>
      </p:ext>
    </p:extLst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D6945-F5A5-A2D1-5750-7ECD54F40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EBDC25-4D9F-97A6-07D8-7BFDD9A6B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850106"/>
          </a:xfrm>
        </p:spPr>
        <p:txBody>
          <a:bodyPr/>
          <a:lstStyle/>
          <a:p>
            <a:r>
              <a:rPr kumimoji="1" lang="ja-JP" altLang="en-US" sz="2700" b="1" i="0" u="none" strike="noStrike" kern="1200" cap="sm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/>
                <a:ea typeface="HG丸ｺﾞｼｯｸM-PRO" panose="020F0600000000000000" pitchFamily="50" charset="-128"/>
                <a:cs typeface="+mj-cs"/>
              </a:rPr>
              <a:t>新温泉町の概要（６）進む観光客の高齢化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0DCBA9E-BDC8-349D-E5F1-68A832220EB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　　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6E2F827B-B7F4-5E6D-B3A0-CA3C9DBB83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15" t="25424" r="13346" b="25321"/>
          <a:stretch/>
        </p:blipFill>
        <p:spPr>
          <a:xfrm>
            <a:off x="191344" y="1340768"/>
            <a:ext cx="11449272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962043"/>
      </p:ext>
    </p:extLst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7F280-37D9-7FD7-A9DC-BF85F6F8F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5C1A10-E33B-5445-84F5-4B2A15C82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476672"/>
            <a:ext cx="9646110" cy="659160"/>
          </a:xfrm>
        </p:spPr>
        <p:txBody>
          <a:bodyPr>
            <a:normAutofit/>
          </a:bodyPr>
          <a:lstStyle/>
          <a:p>
            <a:r>
              <a:rPr lang="ja-JP" altLang="en-US" sz="2700" b="1" dirty="0">
                <a:solidFill>
                  <a:srgbClr val="FF0000"/>
                </a:solidFill>
              </a:rPr>
              <a:t>摂津市</a:t>
            </a:r>
            <a:r>
              <a:rPr kumimoji="1" lang="ja-JP" altLang="en-US" sz="2700" b="1" dirty="0">
                <a:solidFill>
                  <a:srgbClr val="FF0000"/>
                </a:solidFill>
              </a:rPr>
              <a:t>の概要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ADD4CB6-36BB-7F26-DB4D-385761D5D834}"/>
              </a:ext>
            </a:extLst>
          </p:cNvPr>
          <p:cNvSpPr txBox="1"/>
          <p:nvPr/>
        </p:nvSpPr>
        <p:spPr>
          <a:xfrm>
            <a:off x="4799856" y="1225689"/>
            <a:ext cx="691276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「大阪のハート」</a:t>
            </a:r>
            <a:endParaRPr lang="en-US" altLang="ja-JP" sz="2400" dirty="0"/>
          </a:p>
          <a:p>
            <a:r>
              <a:rPr lang="ja-JP" altLang="en-US" sz="2400" dirty="0"/>
              <a:t>人口　</a:t>
            </a:r>
            <a:r>
              <a:rPr lang="en-US" altLang="ja-JP" sz="2400" dirty="0"/>
              <a:t>87,059</a:t>
            </a:r>
            <a:r>
              <a:rPr lang="ja-JP" altLang="en-US" sz="2400" dirty="0"/>
              <a:t>人（</a:t>
            </a:r>
            <a:r>
              <a:rPr lang="en-US" altLang="ja-JP" sz="2400" dirty="0"/>
              <a:t>R5.10</a:t>
            </a:r>
            <a:r>
              <a:rPr lang="ja-JP" altLang="en-US" sz="2400" dirty="0"/>
              <a:t>推計人口）</a:t>
            </a:r>
            <a:endParaRPr lang="en-US" altLang="ja-JP" sz="2400" dirty="0"/>
          </a:p>
          <a:p>
            <a:r>
              <a:rPr lang="ja-JP" altLang="en-US" sz="2400" dirty="0"/>
              <a:t>面積　</a:t>
            </a:r>
            <a:r>
              <a:rPr lang="en-US" altLang="ja-JP" sz="2400" dirty="0"/>
              <a:t>15</a:t>
            </a:r>
            <a:r>
              <a:rPr lang="ja-JP" altLang="en-US" sz="2400" dirty="0"/>
              <a:t>㎢</a:t>
            </a:r>
            <a:endParaRPr lang="en-US" altLang="ja-JP" sz="2400" dirty="0"/>
          </a:p>
          <a:p>
            <a:endParaRPr lang="en-US" altLang="ja-JP" sz="2400" dirty="0"/>
          </a:p>
          <a:p>
            <a:r>
              <a:rPr lang="ja-JP" altLang="en-US" sz="2400" dirty="0"/>
              <a:t>工業（製造業）</a:t>
            </a:r>
          </a:p>
          <a:p>
            <a:r>
              <a:rPr lang="ja-JP" altLang="en-US" sz="2400" dirty="0"/>
              <a:t>　</a:t>
            </a:r>
            <a:r>
              <a:rPr lang="en-US" altLang="ja-JP" sz="2400" dirty="0"/>
              <a:t>328</a:t>
            </a:r>
            <a:r>
              <a:rPr lang="ja-JP" altLang="en-US" sz="2400" dirty="0"/>
              <a:t>事業所　従業者数</a:t>
            </a:r>
            <a:r>
              <a:rPr lang="en-US" altLang="ja-JP" sz="2400" dirty="0"/>
              <a:t>11,546</a:t>
            </a:r>
            <a:r>
              <a:rPr lang="ja-JP" altLang="en-US" sz="2400" dirty="0"/>
              <a:t>人</a:t>
            </a:r>
          </a:p>
          <a:p>
            <a:r>
              <a:rPr lang="ja-JP" altLang="en-US" sz="2400" dirty="0"/>
              <a:t>　製造品出荷額等	</a:t>
            </a:r>
            <a:r>
              <a:rPr lang="en-US" altLang="ja-JP" sz="2400" dirty="0"/>
              <a:t>4,415</a:t>
            </a:r>
            <a:r>
              <a:rPr lang="ja-JP" altLang="en-US" sz="2400" dirty="0"/>
              <a:t>億円</a:t>
            </a:r>
            <a:endParaRPr lang="en-US" altLang="ja-JP" sz="2400" dirty="0"/>
          </a:p>
          <a:p>
            <a:r>
              <a:rPr lang="zh-TW" altLang="en-US" sz="2400" dirty="0"/>
              <a:t>卸売業</a:t>
            </a:r>
            <a:endParaRPr lang="en-US" altLang="zh-TW" sz="2400" dirty="0"/>
          </a:p>
          <a:p>
            <a:r>
              <a:rPr lang="ja-JP" altLang="en-US" sz="2400" dirty="0"/>
              <a:t>　</a:t>
            </a:r>
            <a:r>
              <a:rPr lang="en-US" altLang="zh-TW" sz="2400" dirty="0"/>
              <a:t>231</a:t>
            </a:r>
            <a:r>
              <a:rPr lang="zh-TW" altLang="en-US" sz="2400" dirty="0"/>
              <a:t>店</a:t>
            </a:r>
            <a:r>
              <a:rPr lang="ja-JP" altLang="en-US" sz="2400" dirty="0"/>
              <a:t>　従業者数</a:t>
            </a:r>
            <a:r>
              <a:rPr lang="en-US" altLang="zh-TW" sz="2400" dirty="0"/>
              <a:t>2,552</a:t>
            </a:r>
            <a:r>
              <a:rPr lang="zh-TW" altLang="en-US" sz="2400" dirty="0"/>
              <a:t>人</a:t>
            </a:r>
            <a:r>
              <a:rPr lang="ja-JP" altLang="en-US" sz="2400" dirty="0"/>
              <a:t>　販売額　</a:t>
            </a:r>
            <a:r>
              <a:rPr lang="en-US" altLang="ja-JP" sz="2400" dirty="0"/>
              <a:t>2,787</a:t>
            </a:r>
            <a:r>
              <a:rPr lang="ja-JP" altLang="en-US" sz="2400" dirty="0"/>
              <a:t>億円</a:t>
            </a:r>
            <a:r>
              <a:rPr lang="zh-TW" altLang="en-US" sz="2400" dirty="0"/>
              <a:t> </a:t>
            </a:r>
          </a:p>
          <a:p>
            <a:r>
              <a:rPr lang="zh-TW" altLang="en-US" sz="2400" dirty="0"/>
              <a:t>小売業</a:t>
            </a:r>
            <a:endParaRPr lang="en-US" altLang="zh-TW" sz="2400" dirty="0"/>
          </a:p>
          <a:p>
            <a:r>
              <a:rPr lang="ja-JP" altLang="en-US" sz="2400" dirty="0"/>
              <a:t>　</a:t>
            </a:r>
            <a:r>
              <a:rPr lang="en-US" altLang="zh-TW" sz="2400" dirty="0"/>
              <a:t>343</a:t>
            </a:r>
            <a:r>
              <a:rPr lang="zh-TW" altLang="en-US" sz="2400" dirty="0"/>
              <a:t>店</a:t>
            </a:r>
            <a:r>
              <a:rPr lang="ja-JP" altLang="en-US" sz="2400" dirty="0"/>
              <a:t>　</a:t>
            </a:r>
            <a:r>
              <a:rPr lang="zh-TW" altLang="en-US" sz="2400" dirty="0"/>
              <a:t>従業者数</a:t>
            </a:r>
            <a:r>
              <a:rPr lang="en-US" altLang="zh-TW" sz="2400" dirty="0"/>
              <a:t>3,506</a:t>
            </a:r>
            <a:r>
              <a:rPr lang="zh-TW" altLang="en-US" sz="2400" dirty="0"/>
              <a:t>人</a:t>
            </a:r>
            <a:r>
              <a:rPr lang="ja-JP" altLang="en-US" sz="2400" dirty="0"/>
              <a:t>　</a:t>
            </a:r>
            <a:r>
              <a:rPr lang="zh-TW" altLang="en-US" sz="2400" dirty="0"/>
              <a:t>販売額</a:t>
            </a:r>
            <a:r>
              <a:rPr lang="ja-JP" altLang="en-US" sz="2400" dirty="0"/>
              <a:t>　</a:t>
            </a:r>
            <a:r>
              <a:rPr lang="en-US" altLang="zh-TW" sz="2400" dirty="0"/>
              <a:t>65</a:t>
            </a:r>
            <a:r>
              <a:rPr lang="en-US" altLang="ja-JP" sz="2400" dirty="0"/>
              <a:t>2</a:t>
            </a:r>
            <a:r>
              <a:rPr lang="zh-TW" altLang="en-US" sz="2400" dirty="0"/>
              <a:t>億円 </a:t>
            </a:r>
            <a:endParaRPr lang="en-US" altLang="ja-JP" sz="2400" dirty="0"/>
          </a:p>
          <a:p>
            <a:r>
              <a:rPr lang="ja-JP" altLang="en-US" sz="2400" dirty="0"/>
              <a:t>　</a:t>
            </a:r>
            <a:endParaRPr lang="en-US" altLang="ja-JP" sz="2400" dirty="0"/>
          </a:p>
          <a:p>
            <a:r>
              <a:rPr lang="ja-JP" altLang="en-US" sz="2400" dirty="0"/>
              <a:t>　大阪や京都の中心部へ電車１本</a:t>
            </a:r>
            <a:endParaRPr lang="en-US" altLang="ja-JP" sz="2400" dirty="0"/>
          </a:p>
          <a:p>
            <a:r>
              <a:rPr lang="ja-JP" altLang="en-US" sz="2400" dirty="0"/>
              <a:t>　伊丹空港へモノレール１本</a:t>
            </a:r>
            <a:endParaRPr lang="en-US" altLang="ja-JP" sz="2400" dirty="0"/>
          </a:p>
          <a:p>
            <a:r>
              <a:rPr lang="ja-JP" altLang="en-US" sz="2400" dirty="0"/>
              <a:t>　関西国際空港へ高速道路１本</a:t>
            </a:r>
            <a:endParaRPr lang="ja-JP" altLang="en-US" sz="2000" dirty="0"/>
          </a:p>
        </p:txBody>
      </p:sp>
      <p:pic>
        <p:nvPicPr>
          <p:cNvPr id="3074" name="Picture 2" descr="大阪のハート 大阪府の真ん中のちょっと上 ハート型 人と人とのつながりを大切にする 温かいまち摂津市 大阪や京都の中心まで電車1本 伊丹空港までモノレール1本 関西国際空港へも高速道路1本 とても便利なまちです。">
            <a:extLst>
              <a:ext uri="{FF2B5EF4-FFF2-40B4-BE49-F238E27FC236}">
                <a16:creationId xmlns:a16="http://schemas.microsoft.com/office/drawing/2014/main" id="{2F2D9996-6633-0FAB-7A2E-38CBCCA69F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45" t="3476" r="3010" b="3398"/>
          <a:stretch/>
        </p:blipFill>
        <p:spPr bwMode="auto">
          <a:xfrm>
            <a:off x="551384" y="1340768"/>
            <a:ext cx="3995225" cy="520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6335017"/>
      </p:ext>
    </p:extLst>
  </p:cSld>
  <p:clrMapOvr>
    <a:masterClrMapping/>
  </p:clrMapOvr>
  <p:transition>
    <p:fade thruBlk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スパイス">
  <a:themeElements>
    <a:clrScheme name="スパイス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キュート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スパイス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5428</TotalTime>
  <Words>1335</Words>
  <Application>Microsoft Office PowerPoint</Application>
  <PresentationFormat>ワイド画面</PresentationFormat>
  <Paragraphs>207</Paragraphs>
  <Slides>20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5" baseType="lpstr">
      <vt:lpstr>Calibri</vt:lpstr>
      <vt:lpstr>Trebuchet MS</vt:lpstr>
      <vt:lpstr>Wingdings</vt:lpstr>
      <vt:lpstr>Wingdings 2</vt:lpstr>
      <vt:lpstr>スパイス</vt:lpstr>
      <vt:lpstr>健康と温泉フォーラム　 第１２１回月例研究会・草津温泉ワークショップ　　 　　　　　　　2024.11.28　新温泉町商工観光課</vt:lpstr>
      <vt:lpstr>新温泉町の概要（１）</vt:lpstr>
      <vt:lpstr>新温泉町の概要（２）湯村温泉</vt:lpstr>
      <vt:lpstr>新温泉町の概要（３）湯村温泉のユニバーサルツーリズム</vt:lpstr>
      <vt:lpstr>新温泉町の概要（４）湯村温泉のユニバーサルツーリズム</vt:lpstr>
      <vt:lpstr>新温泉町の概要（５）進む住民の高齢化</vt:lpstr>
      <vt:lpstr>新温泉町の概要（５）進む観光客の高齢化</vt:lpstr>
      <vt:lpstr>新温泉町の概要（６）進む観光客の高齢化</vt:lpstr>
      <vt:lpstr>摂津市の概要</vt:lpstr>
      <vt:lpstr>摂津市と新温泉町</vt:lpstr>
      <vt:lpstr>PowerPoint プレゼンテーション</vt:lpstr>
      <vt:lpstr>PowerPoint プレゼンテーション</vt:lpstr>
      <vt:lpstr>PowerPoint プレゼンテーション</vt:lpstr>
      <vt:lpstr>「疎開避難訓練」（被災地側）</vt:lpstr>
      <vt:lpstr>「疎開避難訓練」（受け入れ側）</vt:lpstr>
      <vt:lpstr>「疎開避難訓練」（訓練参加者）</vt:lpstr>
      <vt:lpstr>やってみたら…</vt:lpstr>
      <vt:lpstr>更に２回目も実施（2024.2）５家族来訪　温泉１泊＋雪遊び</vt:lpstr>
      <vt:lpstr>課題</vt:lpstr>
      <vt:lpstr>今後の取組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地域活性化のための仕掛け</dc:title>
  <dc:creator>asanoya</dc:creator>
  <cp:lastModifiedBy>崇弘 福井</cp:lastModifiedBy>
  <cp:revision>372</cp:revision>
  <cp:lastPrinted>2021-05-20T09:27:03Z</cp:lastPrinted>
  <dcterms:created xsi:type="dcterms:W3CDTF">2007-09-21T11:56:53Z</dcterms:created>
  <dcterms:modified xsi:type="dcterms:W3CDTF">2024-11-27T10:13:30Z</dcterms:modified>
</cp:coreProperties>
</file>