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1" r:id="rId6"/>
    <p:sldId id="263" r:id="rId7"/>
    <p:sldId id="262" r:id="rId8"/>
    <p:sldId id="264" r:id="rId9"/>
    <p:sldId id="265" r:id="rId10"/>
    <p:sldId id="267" r:id="rId11"/>
    <p:sldId id="266" r:id="rId12"/>
    <p:sldId id="268" r:id="rId13"/>
    <p:sldId id="269"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93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2797540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346340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C5213D-C20B-4498-8817-DDA1054397DE}" type="slidenum">
              <a:rPr kumimoji="1" lang="ja-JP" altLang="en-US" smtClean="0"/>
              <a:t>‹#›</a:t>
            </a:fld>
            <a:endParaRPr kumimoji="1" lang="ja-JP"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8737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1521541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C5213D-C20B-4498-8817-DDA1054397DE}" type="slidenum">
              <a:rPr kumimoji="1" lang="ja-JP" altLang="en-US" smtClean="0"/>
              <a:t>‹#›</a:t>
            </a:fld>
            <a:endParaRPr kumimoji="1" lang="ja-JP"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16538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2200432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3641895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29610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2582801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547518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60507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3974802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1954489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364147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1738536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C93ADB-437B-40AB-8036-1338BDE743BB}" type="datetimeFigureOut">
              <a:rPr kumimoji="1" lang="ja-JP" altLang="en-US" smtClean="0"/>
              <a:t>2024/11/17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1385017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3C93ADB-437B-40AB-8036-1338BDE743BB}" type="datetimeFigureOut">
              <a:rPr kumimoji="1" lang="ja-JP" altLang="en-US" smtClean="0"/>
              <a:t>2024/11/17</a:t>
            </a:fld>
            <a:endParaRPr kumimoji="1" lang="ja-JP"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C5213D-C20B-4498-8817-DDA1054397DE}" type="slidenum">
              <a:rPr kumimoji="1" lang="ja-JP" altLang="en-US" smtClean="0"/>
              <a:t>‹#›</a:t>
            </a:fld>
            <a:endParaRPr kumimoji="1" lang="ja-JP" altLang="en-US"/>
          </a:p>
        </p:txBody>
      </p:sp>
    </p:spTree>
    <p:extLst>
      <p:ext uri="{BB962C8B-B14F-4D97-AF65-F5344CB8AC3E}">
        <p14:creationId xmlns:p14="http://schemas.microsoft.com/office/powerpoint/2010/main" val="39190698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5410B4-DF02-59FD-7879-C54EADCC8469}"/>
              </a:ext>
            </a:extLst>
          </p:cNvPr>
          <p:cNvSpPr>
            <a:spLocks noGrp="1"/>
          </p:cNvSpPr>
          <p:nvPr>
            <p:ph type="ctrTitle"/>
          </p:nvPr>
        </p:nvSpPr>
        <p:spPr>
          <a:xfrm>
            <a:off x="2589213" y="1839684"/>
            <a:ext cx="8915399" cy="2262781"/>
          </a:xfrm>
        </p:spPr>
        <p:txBody>
          <a:bodyPr/>
          <a:lstStyle/>
          <a:p>
            <a:r>
              <a:rPr kumimoji="1" lang="en-US" altLang="ja-JP" dirty="0"/>
              <a:t>『</a:t>
            </a:r>
            <a:r>
              <a:rPr kumimoji="1" lang="ja-JP" altLang="en-US" dirty="0"/>
              <a:t>調和</a:t>
            </a:r>
            <a:r>
              <a:rPr kumimoji="1" lang="en-US" altLang="ja-JP" dirty="0"/>
              <a:t>』</a:t>
            </a:r>
            <a:r>
              <a:rPr kumimoji="1" lang="ja-JP" altLang="en-US" dirty="0"/>
              <a:t>を体験するウェルネス環境づくり</a:t>
            </a:r>
          </a:p>
        </p:txBody>
      </p:sp>
      <p:sp>
        <p:nvSpPr>
          <p:cNvPr id="3" name="字幕 2">
            <a:extLst>
              <a:ext uri="{FF2B5EF4-FFF2-40B4-BE49-F238E27FC236}">
                <a16:creationId xmlns:a16="http://schemas.microsoft.com/office/drawing/2014/main" id="{C52AEE2E-B692-702E-F016-4D194076B6C9}"/>
              </a:ext>
            </a:extLst>
          </p:cNvPr>
          <p:cNvSpPr>
            <a:spLocks noGrp="1"/>
          </p:cNvSpPr>
          <p:nvPr>
            <p:ph type="subTitle" idx="1"/>
          </p:nvPr>
        </p:nvSpPr>
        <p:spPr>
          <a:xfrm>
            <a:off x="2589213" y="4102463"/>
            <a:ext cx="8915399" cy="2262781"/>
          </a:xfrm>
        </p:spPr>
        <p:txBody>
          <a:bodyPr>
            <a:noAutofit/>
          </a:bodyPr>
          <a:lstStyle/>
          <a:p>
            <a:r>
              <a:rPr kumimoji="1" lang="ja-JP" altLang="en-US" sz="2800" b="1" dirty="0"/>
              <a:t>～</a:t>
            </a:r>
            <a:r>
              <a:rPr lang="ja-JP" altLang="en-US" sz="2800" b="1" dirty="0"/>
              <a:t>自己の存在意義の再発見と心身の不調からの回復</a:t>
            </a:r>
            <a:r>
              <a:rPr kumimoji="1" lang="ja-JP" altLang="en-US" sz="2800" b="1" dirty="0"/>
              <a:t>～</a:t>
            </a:r>
            <a:endParaRPr kumimoji="1" lang="en-US" altLang="ja-JP" sz="2800" b="1" dirty="0"/>
          </a:p>
          <a:p>
            <a:r>
              <a:rPr lang="en-US" altLang="ja-JP" sz="2000" dirty="0"/>
              <a:t>NPO</a:t>
            </a:r>
            <a:r>
              <a:rPr lang="ja-JP" altLang="en-US" sz="2000" dirty="0"/>
              <a:t>法人やまなしウエルネスツーリズム推進協議会会長</a:t>
            </a:r>
            <a:endParaRPr lang="en-US" altLang="ja-JP" sz="2000" dirty="0"/>
          </a:p>
          <a:p>
            <a:r>
              <a:rPr lang="ja-JP" altLang="en-US" sz="2000" dirty="0"/>
              <a:t>温泉利用指導者</a:t>
            </a:r>
            <a:endParaRPr lang="en-US" altLang="ja-JP" sz="2000" dirty="0"/>
          </a:p>
          <a:p>
            <a:r>
              <a:rPr lang="ja-JP" altLang="en-US" sz="2000" dirty="0"/>
              <a:t>小山芳久</a:t>
            </a:r>
            <a:endParaRPr kumimoji="1" lang="ja-JP" altLang="en-US" sz="2000" dirty="0"/>
          </a:p>
          <a:p>
            <a:endParaRPr kumimoji="1" lang="ja-JP" altLang="en-US" sz="2000" dirty="0"/>
          </a:p>
        </p:txBody>
      </p:sp>
    </p:spTree>
    <p:extLst>
      <p:ext uri="{BB962C8B-B14F-4D97-AF65-F5344CB8AC3E}">
        <p14:creationId xmlns:p14="http://schemas.microsoft.com/office/powerpoint/2010/main" val="5738041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33488-54F4-7DA5-C289-91D67C2D7CC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EFF9931-607A-736D-8DB7-0E79CAA117E0}"/>
              </a:ext>
            </a:extLst>
          </p:cNvPr>
          <p:cNvSpPr>
            <a:spLocks noGrp="1"/>
          </p:cNvSpPr>
          <p:nvPr>
            <p:ph type="title"/>
          </p:nvPr>
        </p:nvSpPr>
        <p:spPr/>
        <p:txBody>
          <a:bodyPr>
            <a:normAutofit/>
          </a:bodyPr>
          <a:lstStyle/>
          <a:p>
            <a:r>
              <a:rPr kumimoji="1" lang="ja-JP" altLang="en-US" dirty="0"/>
              <a:t>３．霊主体従～調和と健康～</a:t>
            </a:r>
          </a:p>
        </p:txBody>
      </p:sp>
    </p:spTree>
    <p:extLst>
      <p:ext uri="{BB962C8B-B14F-4D97-AF65-F5344CB8AC3E}">
        <p14:creationId xmlns:p14="http://schemas.microsoft.com/office/powerpoint/2010/main" val="30592499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B462B-A8D1-784A-EBCB-2E9263BB215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FF0D1C0-5FB8-7AA1-52B7-83EDFB16FBBA}"/>
              </a:ext>
            </a:extLst>
          </p:cNvPr>
          <p:cNvSpPr>
            <a:spLocks noGrp="1"/>
          </p:cNvSpPr>
          <p:nvPr>
            <p:ph type="title"/>
          </p:nvPr>
        </p:nvSpPr>
        <p:spPr/>
        <p:txBody>
          <a:bodyPr>
            <a:normAutofit/>
          </a:bodyPr>
          <a:lstStyle/>
          <a:p>
            <a:r>
              <a:rPr kumimoji="1" lang="ja-JP" altLang="en-US" dirty="0"/>
              <a:t>３．霊主体従～調和と健康～</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F31D4146-B9FF-20BB-2FA1-6A6EA8992813}"/>
              </a:ext>
            </a:extLst>
          </p:cNvPr>
          <p:cNvSpPr>
            <a:spLocks noGrp="1"/>
          </p:cNvSpPr>
          <p:nvPr>
            <p:ph idx="1"/>
          </p:nvPr>
        </p:nvSpPr>
        <p:spPr>
          <a:xfrm>
            <a:off x="2589211" y="2202878"/>
            <a:ext cx="9526589" cy="4291444"/>
          </a:xfrm>
        </p:spPr>
        <p:txBody>
          <a:bodyPr>
            <a:normAutofit/>
          </a:bodyPr>
          <a:lstStyle/>
          <a:p>
            <a:pPr marL="0" indent="0">
              <a:lnSpc>
                <a:spcPts val="3500"/>
              </a:lnSpc>
              <a:buNone/>
            </a:pPr>
            <a:r>
              <a:rPr kumimoji="1" lang="ja-JP" altLang="en-US" sz="2800" b="1" dirty="0"/>
              <a:t>（霊魂の説明）</a:t>
            </a:r>
          </a:p>
          <a:p>
            <a:pPr>
              <a:lnSpc>
                <a:spcPts val="3500"/>
              </a:lnSpc>
            </a:pPr>
            <a:r>
              <a:rPr kumimoji="1" lang="ja-JP" altLang="en-US" sz="2800" b="1" dirty="0"/>
              <a:t>魂は</a:t>
            </a:r>
            <a:r>
              <a:rPr kumimoji="1" lang="ja-JP" altLang="en-US" sz="2800" dirty="0"/>
              <a:t>感情・意識・思考</a:t>
            </a:r>
            <a:r>
              <a:rPr kumimoji="1" lang="ja-JP" altLang="en-US" sz="2800" b="1" dirty="0"/>
              <a:t>⇒一番奥が真我⇒エーテル帯⇒アストラル帯</a:t>
            </a:r>
          </a:p>
          <a:p>
            <a:pPr>
              <a:lnSpc>
                <a:spcPts val="3500"/>
              </a:lnSpc>
              <a:buFont typeface="Arial" panose="020B0604020202020204" pitchFamily="34" charset="0"/>
              <a:buChar char="•"/>
            </a:pPr>
            <a:r>
              <a:rPr kumimoji="1" lang="ja-JP" altLang="en-US" sz="2800" b="1" dirty="0"/>
              <a:t>真我</a:t>
            </a:r>
            <a:r>
              <a:rPr kumimoji="1" lang="ja-JP" altLang="en-US" sz="2800" dirty="0"/>
              <a:t>（いろいろな経験を刻む）意識魂（自己の内省）</a:t>
            </a:r>
            <a:endParaRPr kumimoji="1" lang="en-US" altLang="ja-JP" sz="2800" dirty="0"/>
          </a:p>
          <a:p>
            <a:pPr>
              <a:lnSpc>
                <a:spcPts val="3500"/>
              </a:lnSpc>
              <a:buFont typeface="Arial" panose="020B0604020202020204" pitchFamily="34" charset="0"/>
              <a:buChar char="•"/>
            </a:pPr>
            <a:r>
              <a:rPr kumimoji="1" lang="ja-JP" altLang="en-US" sz="2800" b="1" dirty="0"/>
              <a:t>エーテル帯　</a:t>
            </a:r>
            <a:r>
              <a:rPr kumimoji="1" lang="ja-JP" altLang="en-US" sz="2800" dirty="0"/>
              <a:t>感覚魂（植物界）肉体に命を宿す役割（悟性魂客観的）</a:t>
            </a:r>
          </a:p>
          <a:p>
            <a:pPr>
              <a:lnSpc>
                <a:spcPts val="3500"/>
              </a:lnSpc>
              <a:buFont typeface="Arial" panose="020B0604020202020204" pitchFamily="34" charset="0"/>
              <a:buChar char="•"/>
            </a:pPr>
            <a:r>
              <a:rPr kumimoji="1" lang="ja-JP" altLang="en-US" sz="2800" b="1" dirty="0"/>
              <a:t>アストラル帯　</a:t>
            </a:r>
            <a:r>
              <a:rPr kumimoji="1" lang="ja-JP" altLang="en-US" sz="2800" dirty="0"/>
              <a:t>動物界（快不快・衝動）感覚魂（感情）</a:t>
            </a:r>
          </a:p>
          <a:p>
            <a:pPr>
              <a:lnSpc>
                <a:spcPts val="3500"/>
              </a:lnSpc>
            </a:pPr>
            <a:r>
              <a:rPr kumimoji="1" lang="ja-JP" altLang="en-US" sz="2800" b="1" dirty="0"/>
              <a:t>夢の世界の体験</a:t>
            </a:r>
            <a:r>
              <a:rPr kumimoji="1" lang="ja-JP" altLang="en-US" sz="2800" dirty="0"/>
              <a:t>とはエーテル・アストラル帯の統合</a:t>
            </a:r>
          </a:p>
        </p:txBody>
      </p:sp>
    </p:spTree>
    <p:extLst>
      <p:ext uri="{BB962C8B-B14F-4D97-AF65-F5344CB8AC3E}">
        <p14:creationId xmlns:p14="http://schemas.microsoft.com/office/powerpoint/2010/main" val="37592948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C2BA6-B70A-4811-C9F2-5120BCA83BC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ACD886E-65EF-7BB4-888D-22ED2B6D3720}"/>
              </a:ext>
            </a:extLst>
          </p:cNvPr>
          <p:cNvSpPr>
            <a:spLocks noGrp="1"/>
          </p:cNvSpPr>
          <p:nvPr>
            <p:ph type="title"/>
          </p:nvPr>
        </p:nvSpPr>
        <p:spPr/>
        <p:txBody>
          <a:bodyPr>
            <a:normAutofit/>
          </a:bodyPr>
          <a:lstStyle/>
          <a:p>
            <a:r>
              <a:rPr kumimoji="1" lang="ja-JP" altLang="en-US" dirty="0"/>
              <a:t>３．霊主体従～調和と健康～</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14066719-B8C5-917F-A11B-00F5FF23E1E3}"/>
              </a:ext>
            </a:extLst>
          </p:cNvPr>
          <p:cNvSpPr>
            <a:spLocks noGrp="1"/>
          </p:cNvSpPr>
          <p:nvPr>
            <p:ph idx="1"/>
          </p:nvPr>
        </p:nvSpPr>
        <p:spPr>
          <a:xfrm>
            <a:off x="2589212" y="2133599"/>
            <a:ext cx="8915400" cy="4321629"/>
          </a:xfrm>
        </p:spPr>
        <p:txBody>
          <a:bodyPr>
            <a:normAutofit/>
          </a:bodyPr>
          <a:lstStyle/>
          <a:p>
            <a:pPr marL="0" indent="0">
              <a:lnSpc>
                <a:spcPts val="3500"/>
              </a:lnSpc>
              <a:buNone/>
            </a:pPr>
            <a:r>
              <a:rPr kumimoji="1" lang="ja-JP" altLang="en-US" sz="2800" b="1" dirty="0"/>
              <a:t>（霊主体従とは）</a:t>
            </a:r>
          </a:p>
          <a:p>
            <a:pPr>
              <a:lnSpc>
                <a:spcPts val="3500"/>
              </a:lnSpc>
            </a:pPr>
            <a:r>
              <a:rPr kumimoji="1" lang="ja-JP" altLang="en-US" sz="2800" b="1" dirty="0"/>
              <a:t>お互いが</a:t>
            </a:r>
            <a:r>
              <a:rPr kumimoji="1" lang="ja-JP" altLang="en-US" sz="2800" dirty="0"/>
              <a:t>宇宙・自然のリズムと調和している＝健康である</a:t>
            </a:r>
          </a:p>
          <a:p>
            <a:pPr>
              <a:lnSpc>
                <a:spcPts val="3500"/>
              </a:lnSpc>
            </a:pPr>
            <a:r>
              <a:rPr kumimoji="1" lang="ja-JP" altLang="en-US" sz="2800" b="1" dirty="0"/>
              <a:t>真我が自我に変わる⇒自然のリズムとかけ離れる⇒脳が体に伝達⇒細胞が弱る⇒病気を生む</a:t>
            </a:r>
          </a:p>
        </p:txBody>
      </p:sp>
    </p:spTree>
    <p:extLst>
      <p:ext uri="{BB962C8B-B14F-4D97-AF65-F5344CB8AC3E}">
        <p14:creationId xmlns:p14="http://schemas.microsoft.com/office/powerpoint/2010/main" val="22333229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48184-3B5E-D17B-34F3-DBC25D47A1B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31D58DC-4799-F221-3EFE-CD1CF409544B}"/>
              </a:ext>
            </a:extLst>
          </p:cNvPr>
          <p:cNvSpPr>
            <a:spLocks noGrp="1"/>
          </p:cNvSpPr>
          <p:nvPr>
            <p:ph type="title"/>
          </p:nvPr>
        </p:nvSpPr>
        <p:spPr/>
        <p:txBody>
          <a:bodyPr>
            <a:normAutofit/>
          </a:bodyPr>
          <a:lstStyle/>
          <a:p>
            <a:r>
              <a:rPr kumimoji="1" lang="ja-JP" altLang="en-US" dirty="0"/>
              <a:t>３．霊主体従～調和と健康～</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E57DE1F7-A993-D3AD-0EE4-F87AE3338759}"/>
              </a:ext>
            </a:extLst>
          </p:cNvPr>
          <p:cNvSpPr>
            <a:spLocks noGrp="1"/>
          </p:cNvSpPr>
          <p:nvPr>
            <p:ph idx="1"/>
          </p:nvPr>
        </p:nvSpPr>
        <p:spPr>
          <a:xfrm>
            <a:off x="2589210" y="1537855"/>
            <a:ext cx="9602789" cy="5143500"/>
          </a:xfrm>
        </p:spPr>
        <p:txBody>
          <a:bodyPr>
            <a:normAutofit/>
          </a:bodyPr>
          <a:lstStyle/>
          <a:p>
            <a:pPr>
              <a:lnSpc>
                <a:spcPts val="3500"/>
              </a:lnSpc>
            </a:pPr>
            <a:r>
              <a:rPr kumimoji="1" lang="ja-JP" altLang="en-US" sz="2800" b="1" dirty="0"/>
              <a:t>大病になる前に</a:t>
            </a:r>
            <a:r>
              <a:rPr kumimoji="1" lang="ja-JP" altLang="en-US" sz="2800" dirty="0"/>
              <a:t>体が心の奥底（魂・真我）の叫びを様々な症状で教えてくれる</a:t>
            </a:r>
            <a:endParaRPr kumimoji="1" lang="en-US" altLang="ja-JP" sz="2800" dirty="0"/>
          </a:p>
          <a:p>
            <a:pPr marL="0" indent="0">
              <a:lnSpc>
                <a:spcPts val="3500"/>
              </a:lnSpc>
              <a:buNone/>
            </a:pPr>
            <a:r>
              <a:rPr kumimoji="1" lang="ja-JP" altLang="en-US" sz="2800" b="1" dirty="0"/>
              <a:t>（例）</a:t>
            </a:r>
            <a:endParaRPr kumimoji="1" lang="en-US" altLang="ja-JP" sz="2800" b="1" dirty="0"/>
          </a:p>
          <a:p>
            <a:pPr>
              <a:lnSpc>
                <a:spcPts val="3500"/>
              </a:lnSpc>
              <a:buFont typeface="Arial" panose="020B0604020202020204" pitchFamily="34" charset="0"/>
              <a:buChar char="•"/>
            </a:pPr>
            <a:r>
              <a:rPr kumimoji="1" lang="ja-JP" altLang="en-US" sz="2800" b="1" dirty="0"/>
              <a:t>あきらめの叫び</a:t>
            </a:r>
            <a:r>
              <a:rPr kumimoji="1" lang="ja-JP" altLang="en-US" sz="2800" dirty="0"/>
              <a:t>：のどの痛み・喘息・左奥歯の痛み・目が疲れやすい・物忘れ・編頭痛・倦怠無力感・月経不順・前立腺炎肥大・ため息</a:t>
            </a:r>
            <a:endParaRPr kumimoji="1" lang="en-US" altLang="ja-JP" sz="2800" dirty="0"/>
          </a:p>
          <a:p>
            <a:pPr>
              <a:lnSpc>
                <a:spcPts val="3500"/>
              </a:lnSpc>
              <a:buFont typeface="Arial" panose="020B0604020202020204" pitchFamily="34" charset="0"/>
              <a:buChar char="•"/>
            </a:pPr>
            <a:r>
              <a:rPr kumimoji="1" lang="ja-JP" altLang="en-US" sz="2800" b="1" dirty="0"/>
              <a:t>ポジションの叫び</a:t>
            </a:r>
            <a:r>
              <a:rPr kumimoji="1" lang="ja-JP" altLang="en-US" sz="2800" dirty="0"/>
              <a:t>：足首に捻挫・驚きやすい・めまい・背中の痛み</a:t>
            </a:r>
            <a:endParaRPr kumimoji="1" lang="en-US" altLang="ja-JP" sz="2800" dirty="0"/>
          </a:p>
          <a:p>
            <a:pPr>
              <a:lnSpc>
                <a:spcPts val="3500"/>
              </a:lnSpc>
              <a:buFont typeface="Arial" panose="020B0604020202020204" pitchFamily="34" charset="0"/>
              <a:buChar char="•"/>
            </a:pPr>
            <a:r>
              <a:rPr kumimoji="1" lang="ja-JP" altLang="en-US" sz="2800" b="1" dirty="0"/>
              <a:t>中途半端で情けないと思う叫び</a:t>
            </a:r>
            <a:r>
              <a:rPr kumimoji="1" lang="ja-JP" altLang="en-US" sz="2800" dirty="0"/>
              <a:t>：手足に冷え・目がゴロゴロ・ガスが溜まる・歯肉炎</a:t>
            </a:r>
          </a:p>
          <a:p>
            <a:pPr>
              <a:lnSpc>
                <a:spcPts val="3500"/>
              </a:lnSpc>
            </a:pPr>
            <a:endParaRPr kumimoji="1" lang="ja-JP" altLang="en-US" sz="2800" dirty="0"/>
          </a:p>
        </p:txBody>
      </p:sp>
    </p:spTree>
    <p:extLst>
      <p:ext uri="{BB962C8B-B14F-4D97-AF65-F5344CB8AC3E}">
        <p14:creationId xmlns:p14="http://schemas.microsoft.com/office/powerpoint/2010/main" val="5096304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A00A1-BD21-FBBE-BD0C-A048991D460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6B321E1-0F39-5CC0-653F-88DE3BE007C7}"/>
              </a:ext>
            </a:extLst>
          </p:cNvPr>
          <p:cNvSpPr>
            <a:spLocks noGrp="1"/>
          </p:cNvSpPr>
          <p:nvPr>
            <p:ph type="title"/>
          </p:nvPr>
        </p:nvSpPr>
        <p:spPr/>
        <p:txBody>
          <a:bodyPr>
            <a:normAutofit/>
          </a:bodyPr>
          <a:lstStyle/>
          <a:p>
            <a:r>
              <a:rPr kumimoji="1" lang="ja-JP" altLang="en-US" dirty="0"/>
              <a:t>３．霊主体従～調和と健康～</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125D318E-E07C-873B-BF26-B8CBBFAF554F}"/>
              </a:ext>
            </a:extLst>
          </p:cNvPr>
          <p:cNvSpPr>
            <a:spLocks noGrp="1"/>
          </p:cNvSpPr>
          <p:nvPr>
            <p:ph idx="1"/>
          </p:nvPr>
        </p:nvSpPr>
        <p:spPr>
          <a:xfrm>
            <a:off x="2589212" y="1517073"/>
            <a:ext cx="9602788" cy="5340927"/>
          </a:xfrm>
        </p:spPr>
        <p:txBody>
          <a:bodyPr>
            <a:normAutofit/>
          </a:bodyPr>
          <a:lstStyle/>
          <a:p>
            <a:pPr marL="0" indent="0">
              <a:lnSpc>
                <a:spcPts val="3500"/>
              </a:lnSpc>
              <a:buNone/>
            </a:pPr>
            <a:r>
              <a:rPr kumimoji="1" lang="ja-JP" altLang="en-US" sz="2800" b="1" dirty="0"/>
              <a:t>（解決方法と必要な環境①）</a:t>
            </a:r>
          </a:p>
          <a:p>
            <a:pPr>
              <a:lnSpc>
                <a:spcPts val="3500"/>
              </a:lnSpc>
            </a:pPr>
            <a:r>
              <a:rPr kumimoji="1" lang="ja-JP" altLang="en-US" sz="2800" b="1" dirty="0"/>
              <a:t>穏やかな環境</a:t>
            </a:r>
            <a:r>
              <a:rPr kumimoji="1" lang="ja-JP" altLang="en-US" sz="2800" dirty="0"/>
              <a:t>の中で真我に波長を合わせる</a:t>
            </a:r>
          </a:p>
          <a:p>
            <a:pPr>
              <a:lnSpc>
                <a:spcPts val="3500"/>
              </a:lnSpc>
              <a:buFont typeface="Arial" panose="020B0604020202020204" pitchFamily="34" charset="0"/>
              <a:buChar char="•"/>
            </a:pPr>
            <a:r>
              <a:rPr lang="ja-JP" altLang="en-US" sz="2800" b="1" dirty="0"/>
              <a:t>リラックス</a:t>
            </a:r>
            <a:r>
              <a:rPr lang="ja-JP" altLang="en-US" sz="2800" dirty="0"/>
              <a:t>して</a:t>
            </a:r>
            <a:r>
              <a:rPr kumimoji="1" lang="ja-JP" altLang="en-US" sz="2800" dirty="0"/>
              <a:t>身体の訴えを聞く</a:t>
            </a:r>
            <a:r>
              <a:rPr kumimoji="1" lang="ja-JP" altLang="en-US" sz="2800" b="1" dirty="0"/>
              <a:t>⇒心の奥底に集中して入り込む</a:t>
            </a:r>
          </a:p>
          <a:p>
            <a:pPr>
              <a:lnSpc>
                <a:spcPts val="3500"/>
              </a:lnSpc>
            </a:pPr>
            <a:r>
              <a:rPr lang="ja-JP" altLang="en-US" sz="2800" b="1" dirty="0"/>
              <a:t>心</a:t>
            </a:r>
            <a:r>
              <a:rPr kumimoji="1" lang="ja-JP" altLang="en-US" sz="2800" b="1" dirty="0"/>
              <a:t>の葛藤</a:t>
            </a:r>
            <a:r>
              <a:rPr kumimoji="1" lang="ja-JP" altLang="en-US" sz="2800" dirty="0"/>
              <a:t>部分／隠したい人格があることを悪いことだと思い込んでいる</a:t>
            </a:r>
            <a:r>
              <a:rPr kumimoji="1" lang="ja-JP" altLang="en-US" sz="2800" b="1" dirty="0"/>
              <a:t>⇒私たちは感情の数だけ、たくさんの人格を持っていることを受け止める</a:t>
            </a:r>
          </a:p>
          <a:p>
            <a:pPr>
              <a:lnSpc>
                <a:spcPts val="3500"/>
              </a:lnSpc>
              <a:buFont typeface="Arial" panose="020B0604020202020204" pitchFamily="34" charset="0"/>
              <a:buChar char="•"/>
            </a:pPr>
            <a:r>
              <a:rPr kumimoji="1" lang="ja-JP" altLang="en-US" sz="2800" b="1" dirty="0"/>
              <a:t>悪いこと</a:t>
            </a:r>
            <a:r>
              <a:rPr kumimoji="1" lang="ja-JP" altLang="en-US" sz="2800" dirty="0"/>
              <a:t>ではない／見せないようにしない</a:t>
            </a:r>
          </a:p>
          <a:p>
            <a:pPr>
              <a:lnSpc>
                <a:spcPts val="3500"/>
              </a:lnSpc>
              <a:buFont typeface="Arial" panose="020B0604020202020204" pitchFamily="34" charset="0"/>
              <a:buChar char="•"/>
            </a:pPr>
            <a:r>
              <a:rPr kumimoji="1" lang="ja-JP" altLang="en-US" sz="2800" b="1" dirty="0"/>
              <a:t>すべての人格</a:t>
            </a:r>
            <a:r>
              <a:rPr kumimoji="1" lang="ja-JP" altLang="en-US" sz="2800" dirty="0"/>
              <a:t>を認める／本性を認める</a:t>
            </a:r>
          </a:p>
          <a:p>
            <a:pPr>
              <a:lnSpc>
                <a:spcPts val="3500"/>
              </a:lnSpc>
            </a:pPr>
            <a:endParaRPr kumimoji="1" lang="ja-JP" altLang="en-US" sz="2800" dirty="0"/>
          </a:p>
        </p:txBody>
      </p:sp>
    </p:spTree>
    <p:extLst>
      <p:ext uri="{BB962C8B-B14F-4D97-AF65-F5344CB8AC3E}">
        <p14:creationId xmlns:p14="http://schemas.microsoft.com/office/powerpoint/2010/main" val="15151739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C9EA5-F4F2-48B4-5ACC-754EF730A65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3638AB4-B78D-9714-96A2-6E9CF51759F0}"/>
              </a:ext>
            </a:extLst>
          </p:cNvPr>
          <p:cNvSpPr>
            <a:spLocks noGrp="1"/>
          </p:cNvSpPr>
          <p:nvPr>
            <p:ph type="title"/>
          </p:nvPr>
        </p:nvSpPr>
        <p:spPr/>
        <p:txBody>
          <a:bodyPr>
            <a:normAutofit/>
          </a:bodyPr>
          <a:lstStyle/>
          <a:p>
            <a:r>
              <a:rPr kumimoji="1" lang="ja-JP" altLang="en-US" dirty="0"/>
              <a:t>３．霊主体従～調和と健康～</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45D66FEC-EAED-798C-0872-AC39DF3BDC6E}"/>
              </a:ext>
            </a:extLst>
          </p:cNvPr>
          <p:cNvSpPr>
            <a:spLocks noGrp="1"/>
          </p:cNvSpPr>
          <p:nvPr>
            <p:ph idx="1"/>
          </p:nvPr>
        </p:nvSpPr>
        <p:spPr>
          <a:xfrm>
            <a:off x="2589212" y="2133599"/>
            <a:ext cx="8915400" cy="4321629"/>
          </a:xfrm>
        </p:spPr>
        <p:txBody>
          <a:bodyPr>
            <a:normAutofit/>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を体験するウェルネス環境づくり①）</a:t>
            </a:r>
            <a:endParaRPr kumimoji="1" lang="en-US" altLang="ja-JP" sz="2800" b="1" dirty="0"/>
          </a:p>
          <a:p>
            <a:pPr marL="0" indent="0">
              <a:lnSpc>
                <a:spcPts val="3500"/>
              </a:lnSpc>
              <a:buNone/>
            </a:pPr>
            <a:endParaRPr kumimoji="1" lang="ja-JP" altLang="en-US" sz="2800" b="1" dirty="0"/>
          </a:p>
          <a:p>
            <a:pPr>
              <a:lnSpc>
                <a:spcPts val="3500"/>
              </a:lnSpc>
            </a:pPr>
            <a:r>
              <a:rPr kumimoji="1" lang="ja-JP" altLang="en-US" sz="2800" b="1" dirty="0"/>
              <a:t>この気づき</a:t>
            </a:r>
            <a:r>
              <a:rPr kumimoji="1" lang="ja-JP" altLang="en-US" sz="2800" dirty="0"/>
              <a:t>を得るための環境を整える</a:t>
            </a:r>
            <a:endParaRPr kumimoji="1" lang="en-US" altLang="ja-JP" sz="2800" dirty="0"/>
          </a:p>
          <a:p>
            <a:pPr>
              <a:lnSpc>
                <a:spcPts val="3500"/>
              </a:lnSpc>
              <a:buFont typeface="Arial" panose="020B0604020202020204" pitchFamily="34" charset="0"/>
              <a:buChar char="•"/>
            </a:pPr>
            <a:r>
              <a:rPr kumimoji="1" lang="ja-JP" altLang="en-US" sz="2800" b="1" dirty="0"/>
              <a:t>温泉</a:t>
            </a:r>
            <a:r>
              <a:rPr kumimoji="1" lang="ja-JP" altLang="en-US" sz="2800" dirty="0"/>
              <a:t>　冥想の場　叫びの場　他</a:t>
            </a:r>
          </a:p>
          <a:p>
            <a:pPr>
              <a:lnSpc>
                <a:spcPts val="3500"/>
              </a:lnSpc>
              <a:buFont typeface="Arial" panose="020B0604020202020204" pitchFamily="34" charset="0"/>
              <a:buChar char="•"/>
            </a:pPr>
            <a:r>
              <a:rPr kumimoji="1" lang="ja-JP" altLang="en-US" sz="2800" b="1" dirty="0"/>
              <a:t>例えば</a:t>
            </a:r>
            <a:r>
              <a:rPr kumimoji="1" lang="ja-JP" altLang="en-US" sz="2800" dirty="0"/>
              <a:t>、中澤ビレッジ内でこの様な体験をどこでできるかを考える</a:t>
            </a:r>
          </a:p>
          <a:p>
            <a:pPr>
              <a:lnSpc>
                <a:spcPts val="3500"/>
              </a:lnSpc>
            </a:pPr>
            <a:endParaRPr kumimoji="1" lang="ja-JP" altLang="en-US" sz="2800" b="1" dirty="0"/>
          </a:p>
        </p:txBody>
      </p:sp>
    </p:spTree>
    <p:extLst>
      <p:ext uri="{BB962C8B-B14F-4D97-AF65-F5344CB8AC3E}">
        <p14:creationId xmlns:p14="http://schemas.microsoft.com/office/powerpoint/2010/main" val="16365154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817D1-9E70-365A-865C-FFA66FC85FF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AF8CDE3-A4D8-62E8-57A7-C7245121FF88}"/>
              </a:ext>
            </a:extLst>
          </p:cNvPr>
          <p:cNvSpPr>
            <a:spLocks noGrp="1"/>
          </p:cNvSpPr>
          <p:nvPr>
            <p:ph type="title"/>
          </p:nvPr>
        </p:nvSpPr>
        <p:spPr>
          <a:xfrm>
            <a:off x="1922316" y="1747020"/>
            <a:ext cx="9964882" cy="1468800"/>
          </a:xfrm>
        </p:spPr>
        <p:txBody>
          <a:bodyPr>
            <a:normAutofit/>
          </a:bodyPr>
          <a:lstStyle/>
          <a:p>
            <a:r>
              <a:rPr kumimoji="1" lang="ja-JP" altLang="en-US" dirty="0"/>
              <a:t>４．いつの時代でも変わらない人類の要求</a:t>
            </a:r>
          </a:p>
        </p:txBody>
      </p:sp>
    </p:spTree>
    <p:extLst>
      <p:ext uri="{BB962C8B-B14F-4D97-AF65-F5344CB8AC3E}">
        <p14:creationId xmlns:p14="http://schemas.microsoft.com/office/powerpoint/2010/main" val="26535808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D8561-43EE-8B96-35FC-280D60B3551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AD96723-DB69-C25D-3968-5DD17BC7468F}"/>
              </a:ext>
            </a:extLst>
          </p:cNvPr>
          <p:cNvSpPr>
            <a:spLocks noGrp="1"/>
          </p:cNvSpPr>
          <p:nvPr>
            <p:ph type="title"/>
          </p:nvPr>
        </p:nvSpPr>
        <p:spPr/>
        <p:txBody>
          <a:bodyPr>
            <a:normAutofit/>
          </a:bodyPr>
          <a:lstStyle/>
          <a:p>
            <a:r>
              <a:rPr kumimoji="1" lang="ja-JP" altLang="en-US" dirty="0"/>
              <a:t>４．いつの時代でも変わらない人類の要求</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BCC19810-2885-ACB7-126C-A0BAD8B4D33F}"/>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絶対的な安心</a:t>
            </a:r>
            <a:r>
              <a:rPr kumimoji="1" lang="ja-JP" altLang="en-US" sz="2800" dirty="0"/>
              <a:t>を得たいという気持ち</a:t>
            </a:r>
          </a:p>
          <a:p>
            <a:pPr>
              <a:lnSpc>
                <a:spcPts val="3500"/>
              </a:lnSpc>
              <a:buFont typeface="Arial" panose="020B0604020202020204" pitchFamily="34" charset="0"/>
              <a:buChar char="•"/>
            </a:pPr>
            <a:r>
              <a:rPr kumimoji="1" lang="ja-JP" altLang="en-US" sz="2800" b="1" dirty="0"/>
              <a:t>仕事</a:t>
            </a:r>
            <a:r>
              <a:rPr kumimoji="1" lang="ja-JP" altLang="en-US" sz="2800" dirty="0"/>
              <a:t>・お金・健康・将来</a:t>
            </a:r>
          </a:p>
          <a:p>
            <a:pPr>
              <a:lnSpc>
                <a:spcPts val="3500"/>
              </a:lnSpc>
            </a:pPr>
            <a:r>
              <a:rPr kumimoji="1" lang="ja-JP" altLang="en-US" sz="2800" b="1" dirty="0"/>
              <a:t>最終的には</a:t>
            </a:r>
            <a:r>
              <a:rPr kumimoji="1" lang="ja-JP" altLang="en-US" sz="2800" dirty="0"/>
              <a:t>体の死に対する絶対的な安心感を得たいと思う</a:t>
            </a:r>
          </a:p>
          <a:p>
            <a:pPr>
              <a:lnSpc>
                <a:spcPts val="3500"/>
              </a:lnSpc>
            </a:pPr>
            <a:endParaRPr kumimoji="1" lang="ja-JP" altLang="en-US" sz="2800" dirty="0"/>
          </a:p>
        </p:txBody>
      </p:sp>
    </p:spTree>
    <p:extLst>
      <p:ext uri="{BB962C8B-B14F-4D97-AF65-F5344CB8AC3E}">
        <p14:creationId xmlns:p14="http://schemas.microsoft.com/office/powerpoint/2010/main" val="40218467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8798A-1CE4-7710-4334-E6276C5476B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43C2A0B-E862-89DC-7919-BBBD54065E4F}"/>
              </a:ext>
            </a:extLst>
          </p:cNvPr>
          <p:cNvSpPr>
            <a:spLocks noGrp="1"/>
          </p:cNvSpPr>
          <p:nvPr>
            <p:ph type="title"/>
          </p:nvPr>
        </p:nvSpPr>
        <p:spPr/>
        <p:txBody>
          <a:bodyPr>
            <a:normAutofit/>
          </a:bodyPr>
          <a:lstStyle/>
          <a:p>
            <a:r>
              <a:rPr kumimoji="1" lang="ja-JP" altLang="en-US" dirty="0"/>
              <a:t>４．いつの時代でも変わらない人類の要求</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C1204095-ECC6-0DF3-71E1-A7CF9A03A191}"/>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他人からの期待</a:t>
            </a:r>
            <a:r>
              <a:rPr kumimoji="1" lang="ja-JP" altLang="en-US" sz="2800" dirty="0"/>
              <a:t>に応えられない時</a:t>
            </a:r>
            <a:r>
              <a:rPr kumimoji="1" lang="ja-JP" altLang="en-US" sz="2800" b="1" dirty="0"/>
              <a:t>⇒絶望の時間・空間に身を置いてしまう</a:t>
            </a:r>
          </a:p>
          <a:p>
            <a:pPr marL="400050" lvl="1" indent="0">
              <a:lnSpc>
                <a:spcPts val="3500"/>
              </a:lnSpc>
              <a:buNone/>
            </a:pPr>
            <a:r>
              <a:rPr kumimoji="1" lang="ja-JP" altLang="en-US" sz="2800" b="1" dirty="0"/>
              <a:t>⇒とってもストレスがかかっていたために頑張るエネルギーもうがない</a:t>
            </a:r>
          </a:p>
          <a:p>
            <a:pPr>
              <a:lnSpc>
                <a:spcPts val="3500"/>
              </a:lnSpc>
            </a:pPr>
            <a:endParaRPr kumimoji="1" lang="ja-JP" altLang="en-US" sz="2800" dirty="0"/>
          </a:p>
        </p:txBody>
      </p:sp>
    </p:spTree>
    <p:extLst>
      <p:ext uri="{BB962C8B-B14F-4D97-AF65-F5344CB8AC3E}">
        <p14:creationId xmlns:p14="http://schemas.microsoft.com/office/powerpoint/2010/main" val="12145132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79780-72BD-AD09-7AA8-478466207C4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EB0ED9D-A7B8-039D-0588-45FA1B4EF867}"/>
              </a:ext>
            </a:extLst>
          </p:cNvPr>
          <p:cNvSpPr>
            <a:spLocks noGrp="1"/>
          </p:cNvSpPr>
          <p:nvPr>
            <p:ph type="title"/>
          </p:nvPr>
        </p:nvSpPr>
        <p:spPr/>
        <p:txBody>
          <a:bodyPr>
            <a:normAutofit/>
          </a:bodyPr>
          <a:lstStyle/>
          <a:p>
            <a:r>
              <a:rPr kumimoji="1" lang="ja-JP" altLang="en-US" dirty="0"/>
              <a:t>４．いつの時代でも変わらない人類の要求</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FE909154-0A22-C493-0338-CA5EE35C0E70}"/>
              </a:ext>
            </a:extLst>
          </p:cNvPr>
          <p:cNvSpPr>
            <a:spLocks noGrp="1"/>
          </p:cNvSpPr>
          <p:nvPr>
            <p:ph idx="1"/>
          </p:nvPr>
        </p:nvSpPr>
        <p:spPr>
          <a:xfrm>
            <a:off x="2589212" y="2119744"/>
            <a:ext cx="9602788" cy="4114145"/>
          </a:xfrm>
        </p:spPr>
        <p:txBody>
          <a:bodyPr>
            <a:normAutofit/>
          </a:bodyPr>
          <a:lstStyle/>
          <a:p>
            <a:pPr marL="0" indent="0">
              <a:lnSpc>
                <a:spcPts val="3500"/>
              </a:lnSpc>
              <a:buNone/>
            </a:pPr>
            <a:r>
              <a:rPr kumimoji="1" lang="ja-JP" altLang="en-US" sz="2800" b="1" dirty="0"/>
              <a:t>（解決方法と必要な環境②）</a:t>
            </a:r>
            <a:endParaRPr kumimoji="1" lang="en-US" altLang="ja-JP" sz="2800" b="1" dirty="0"/>
          </a:p>
          <a:p>
            <a:pPr marL="0" indent="0">
              <a:lnSpc>
                <a:spcPts val="3500"/>
              </a:lnSpc>
              <a:buNone/>
            </a:pPr>
            <a:endParaRPr kumimoji="1" lang="ja-JP" altLang="en-US" sz="2800" b="1" dirty="0"/>
          </a:p>
          <a:p>
            <a:pPr>
              <a:lnSpc>
                <a:spcPts val="3500"/>
              </a:lnSpc>
            </a:pPr>
            <a:r>
              <a:rPr kumimoji="1" lang="ja-JP" altLang="en-US" sz="2800" b="1" dirty="0"/>
              <a:t>究極の休養ができる環境が必要⇒自分に優しく・涙を流す場⇒呼吸が整う場</a:t>
            </a:r>
          </a:p>
          <a:p>
            <a:pPr>
              <a:lnSpc>
                <a:spcPts val="3500"/>
              </a:lnSpc>
            </a:pPr>
            <a:r>
              <a:rPr lang="ja-JP" altLang="en-US" sz="2800" b="1" dirty="0"/>
              <a:t>心</a:t>
            </a:r>
            <a:r>
              <a:rPr kumimoji="1" lang="ja-JP" altLang="en-US" sz="2800" b="1" dirty="0"/>
              <a:t>が軽いか重いか</a:t>
            </a:r>
            <a:r>
              <a:rPr kumimoji="1" lang="ja-JP" altLang="en-US" sz="2800" dirty="0"/>
              <a:t>、呼吸が深いか浅いかで真我の気持ちに沿う</a:t>
            </a:r>
          </a:p>
        </p:txBody>
      </p:sp>
    </p:spTree>
    <p:extLst>
      <p:ext uri="{BB962C8B-B14F-4D97-AF65-F5344CB8AC3E}">
        <p14:creationId xmlns:p14="http://schemas.microsoft.com/office/powerpoint/2010/main" val="21524966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754BD2-DC3A-5908-7177-7341DE87384E}"/>
              </a:ext>
            </a:extLst>
          </p:cNvPr>
          <p:cNvSpPr>
            <a:spLocks noGrp="1"/>
          </p:cNvSpPr>
          <p:nvPr>
            <p:ph type="title"/>
          </p:nvPr>
        </p:nvSpPr>
        <p:spPr/>
        <p:txBody>
          <a:bodyPr/>
          <a:lstStyle/>
          <a:p>
            <a:r>
              <a:rPr kumimoji="1" lang="ja-JP" altLang="en-US" dirty="0"/>
              <a:t>本日の講演内容</a:t>
            </a:r>
          </a:p>
        </p:txBody>
      </p:sp>
      <p:sp>
        <p:nvSpPr>
          <p:cNvPr id="3" name="コンテンツ プレースホルダー 2">
            <a:extLst>
              <a:ext uri="{FF2B5EF4-FFF2-40B4-BE49-F238E27FC236}">
                <a16:creationId xmlns:a16="http://schemas.microsoft.com/office/drawing/2014/main" id="{5B62C76A-8C74-2D00-0369-252A5779A444}"/>
              </a:ext>
            </a:extLst>
          </p:cNvPr>
          <p:cNvSpPr>
            <a:spLocks noGrp="1"/>
          </p:cNvSpPr>
          <p:nvPr>
            <p:ph idx="1"/>
          </p:nvPr>
        </p:nvSpPr>
        <p:spPr>
          <a:xfrm>
            <a:off x="2140526" y="1859969"/>
            <a:ext cx="9881755" cy="4218710"/>
          </a:xfrm>
          <a:noFill/>
        </p:spPr>
        <p:txBody>
          <a:bodyPr anchor="ctr">
            <a:noAutofit/>
          </a:bodyPr>
          <a:lstStyle/>
          <a:p>
            <a:pPr>
              <a:lnSpc>
                <a:spcPts val="3500"/>
              </a:lnSpc>
            </a:pPr>
            <a:r>
              <a:rPr kumimoji="1" lang="ja-JP" altLang="en-US" sz="2800" b="1" dirty="0"/>
              <a:t>１．変化する世界と新しい価値基準</a:t>
            </a:r>
            <a:endParaRPr kumimoji="1" lang="en-US" altLang="ja-JP" sz="2800" b="1" dirty="0"/>
          </a:p>
          <a:p>
            <a:pPr>
              <a:lnSpc>
                <a:spcPts val="3500"/>
              </a:lnSpc>
            </a:pPr>
            <a:r>
              <a:rPr lang="ja-JP" altLang="en-US" sz="2800" b="1" dirty="0"/>
              <a:t>２．「非」科学と「未」科学～科学的な</a:t>
            </a:r>
            <a:r>
              <a:rPr lang="en-US" altLang="ja-JP" sz="2800" b="1" dirty="0"/>
              <a:t>『</a:t>
            </a:r>
            <a:r>
              <a:rPr lang="ja-JP" altLang="en-US" sz="2800" b="1" dirty="0"/>
              <a:t>調和</a:t>
            </a:r>
            <a:r>
              <a:rPr lang="en-US" altLang="ja-JP" sz="2800" b="1" dirty="0"/>
              <a:t>』</a:t>
            </a:r>
            <a:r>
              <a:rPr lang="ja-JP" altLang="en-US" sz="2800" b="1" dirty="0"/>
              <a:t>の研究～</a:t>
            </a:r>
            <a:endParaRPr lang="en-US" altLang="ja-JP" sz="2800" b="1" dirty="0"/>
          </a:p>
          <a:p>
            <a:pPr>
              <a:lnSpc>
                <a:spcPts val="3500"/>
              </a:lnSpc>
            </a:pPr>
            <a:r>
              <a:rPr lang="ja-JP" altLang="en-US" sz="2800" b="1" dirty="0"/>
              <a:t>３．霊主体従～調和と健康～</a:t>
            </a:r>
            <a:endParaRPr lang="en-US" altLang="ja-JP" sz="2800" b="1" dirty="0"/>
          </a:p>
          <a:p>
            <a:pPr>
              <a:lnSpc>
                <a:spcPts val="3500"/>
              </a:lnSpc>
            </a:pPr>
            <a:r>
              <a:rPr lang="ja-JP" altLang="en-US" sz="2800" b="1" dirty="0"/>
              <a:t>４．いつの時代でも変わらない人類の要求</a:t>
            </a:r>
          </a:p>
          <a:p>
            <a:pPr>
              <a:lnSpc>
                <a:spcPts val="3500"/>
              </a:lnSpc>
            </a:pPr>
            <a:r>
              <a:rPr lang="ja-JP" altLang="en-US" sz="2800" b="1" dirty="0"/>
              <a:t>５．</a:t>
            </a:r>
            <a:r>
              <a:rPr lang="en-US" altLang="ja-JP" sz="2800" b="1" dirty="0"/>
              <a:t>『</a:t>
            </a:r>
            <a:r>
              <a:rPr lang="ja-JP" altLang="en-US" sz="2800" b="1" dirty="0"/>
              <a:t>調和</a:t>
            </a:r>
            <a:r>
              <a:rPr lang="en-US" altLang="ja-JP" sz="2800" b="1" dirty="0"/>
              <a:t>』</a:t>
            </a:r>
            <a:r>
              <a:rPr lang="ja-JP" altLang="en-US" sz="2800" b="1" dirty="0"/>
              <a:t>の視点から温泉の特徴を再構築する</a:t>
            </a:r>
            <a:endParaRPr lang="en-US" altLang="ja-JP" sz="2800" b="1" dirty="0"/>
          </a:p>
          <a:p>
            <a:pPr>
              <a:lnSpc>
                <a:spcPts val="3500"/>
              </a:lnSpc>
            </a:pPr>
            <a:r>
              <a:rPr lang="ja-JP" altLang="en-US" sz="2800" b="1" dirty="0"/>
              <a:t>６．縄文人の教えを知るツアー</a:t>
            </a:r>
            <a:endParaRPr lang="en-US" altLang="ja-JP" sz="2800" b="1" dirty="0"/>
          </a:p>
        </p:txBody>
      </p:sp>
    </p:spTree>
    <p:extLst>
      <p:ext uri="{BB962C8B-B14F-4D97-AF65-F5344CB8AC3E}">
        <p14:creationId xmlns:p14="http://schemas.microsoft.com/office/powerpoint/2010/main" val="16720064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50C0B-E6EF-4972-E172-045CFD616C2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F4AB479-DB0A-314A-C6E9-B9A747B833FA}"/>
              </a:ext>
            </a:extLst>
          </p:cNvPr>
          <p:cNvSpPr>
            <a:spLocks noGrp="1"/>
          </p:cNvSpPr>
          <p:nvPr>
            <p:ph type="title"/>
          </p:nvPr>
        </p:nvSpPr>
        <p:spPr/>
        <p:txBody>
          <a:bodyPr>
            <a:normAutofit/>
          </a:bodyPr>
          <a:lstStyle/>
          <a:p>
            <a:r>
              <a:rPr kumimoji="1" lang="ja-JP" altLang="en-US" dirty="0"/>
              <a:t>４．いつの時代でも変わらない人類の要求</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71AF1543-2004-563C-0B87-D9B6F2DBBD41}"/>
              </a:ext>
            </a:extLst>
          </p:cNvPr>
          <p:cNvSpPr>
            <a:spLocks noGrp="1"/>
          </p:cNvSpPr>
          <p:nvPr>
            <p:ph idx="1"/>
          </p:nvPr>
        </p:nvSpPr>
        <p:spPr>
          <a:xfrm>
            <a:off x="2589212" y="2133599"/>
            <a:ext cx="8915400" cy="4321629"/>
          </a:xfrm>
        </p:spPr>
        <p:txBody>
          <a:bodyPr>
            <a:normAutofit/>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を体験するウェルネス環境づくり②）</a:t>
            </a:r>
            <a:endParaRPr kumimoji="1" lang="en-US" altLang="ja-JP" sz="2800" b="1" dirty="0"/>
          </a:p>
          <a:p>
            <a:pPr marL="0" indent="0">
              <a:lnSpc>
                <a:spcPts val="3500"/>
              </a:lnSpc>
              <a:buNone/>
            </a:pPr>
            <a:endParaRPr kumimoji="1" lang="ja-JP" altLang="en-US" sz="2800" b="1" dirty="0"/>
          </a:p>
          <a:p>
            <a:pPr>
              <a:lnSpc>
                <a:spcPts val="3500"/>
              </a:lnSpc>
            </a:pPr>
            <a:r>
              <a:rPr kumimoji="1" lang="ja-JP" altLang="en-US" sz="2800" b="1" dirty="0"/>
              <a:t>中澤ビレッジ内で</a:t>
            </a:r>
            <a:r>
              <a:rPr kumimoji="1" lang="ja-JP" altLang="en-US" sz="2800" dirty="0"/>
              <a:t>この様な体験を何処でできるかを考える</a:t>
            </a:r>
          </a:p>
          <a:p>
            <a:pPr>
              <a:lnSpc>
                <a:spcPts val="3500"/>
              </a:lnSpc>
            </a:pPr>
            <a:r>
              <a:rPr kumimoji="1" lang="ja-JP" altLang="en-US" sz="2800" b="1" dirty="0"/>
              <a:t>大事なことは</a:t>
            </a:r>
            <a:r>
              <a:rPr kumimoji="1" lang="ja-JP" altLang="en-US" sz="2800" dirty="0"/>
              <a:t>そこに思い・心・魂を入れ込むこと</a:t>
            </a:r>
          </a:p>
          <a:p>
            <a:pPr>
              <a:lnSpc>
                <a:spcPts val="3500"/>
              </a:lnSpc>
            </a:pPr>
            <a:endParaRPr kumimoji="1" lang="ja-JP" altLang="en-US" sz="2800" dirty="0"/>
          </a:p>
        </p:txBody>
      </p:sp>
    </p:spTree>
    <p:extLst>
      <p:ext uri="{BB962C8B-B14F-4D97-AF65-F5344CB8AC3E}">
        <p14:creationId xmlns:p14="http://schemas.microsoft.com/office/powerpoint/2010/main" val="21368590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5C202-EC36-C37E-9150-F25A2B2912E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A92944-8E51-5BE5-5D46-5FA61A7BC568}"/>
              </a:ext>
            </a:extLst>
          </p:cNvPr>
          <p:cNvSpPr>
            <a:spLocks noGrp="1"/>
          </p:cNvSpPr>
          <p:nvPr>
            <p:ph type="title"/>
          </p:nvPr>
        </p:nvSpPr>
        <p:spPr/>
        <p:txBody>
          <a:bodyPr>
            <a:normAutofit/>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a:t>
            </a:r>
            <a:br>
              <a:rPr kumimoji="1" lang="en-US" altLang="ja-JP" dirty="0"/>
            </a:br>
            <a:r>
              <a:rPr kumimoji="1" lang="ja-JP" altLang="en-US" dirty="0"/>
              <a:t>　　再構築する</a:t>
            </a:r>
          </a:p>
        </p:txBody>
      </p:sp>
    </p:spTree>
    <p:extLst>
      <p:ext uri="{BB962C8B-B14F-4D97-AF65-F5344CB8AC3E}">
        <p14:creationId xmlns:p14="http://schemas.microsoft.com/office/powerpoint/2010/main" val="36685553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CED31-86EE-EA81-F902-F1C1C29E74B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8653058-90F5-19FD-4742-DD9E7390A5F9}"/>
              </a:ext>
            </a:extLst>
          </p:cNvPr>
          <p:cNvSpPr>
            <a:spLocks noGrp="1"/>
          </p:cNvSpPr>
          <p:nvPr>
            <p:ph type="title"/>
          </p:nvPr>
        </p:nvSpPr>
        <p:spPr>
          <a:xfrm>
            <a:off x="2592925" y="624110"/>
            <a:ext cx="9335839" cy="1280890"/>
          </a:xfrm>
        </p:spPr>
        <p:txBody>
          <a:bodyPr>
            <a:normAutofit fontScale="90000"/>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の視点から温泉の特徴を再構築する</a:t>
            </a:r>
            <a:br>
              <a:rPr kumimoji="1" lang="ja-JP" altLang="en-US" dirty="0"/>
            </a:b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9FF97BD5-BE3B-C396-67B5-08AA0E84EFB0}"/>
              </a:ext>
            </a:extLst>
          </p:cNvPr>
          <p:cNvSpPr>
            <a:spLocks noGrp="1"/>
          </p:cNvSpPr>
          <p:nvPr>
            <p:ph idx="1"/>
          </p:nvPr>
        </p:nvSpPr>
        <p:spPr>
          <a:xfrm>
            <a:off x="2589212" y="2133599"/>
            <a:ext cx="8915400" cy="4321629"/>
          </a:xfrm>
        </p:spPr>
        <p:txBody>
          <a:bodyPr>
            <a:normAutofit/>
          </a:bodyPr>
          <a:lstStyle/>
          <a:p>
            <a:pPr marL="0" indent="0">
              <a:lnSpc>
                <a:spcPts val="3500"/>
              </a:lnSpc>
              <a:buNone/>
            </a:pPr>
            <a:r>
              <a:rPr kumimoji="1" lang="ja-JP" altLang="en-US" sz="2800" b="1" dirty="0"/>
              <a:t>（従来の温泉基準）</a:t>
            </a:r>
          </a:p>
          <a:p>
            <a:pPr>
              <a:lnSpc>
                <a:spcPts val="3500"/>
              </a:lnSpc>
            </a:pPr>
            <a:r>
              <a:rPr kumimoji="1" lang="ja-JP" altLang="en-US" sz="2800" b="1" dirty="0"/>
              <a:t>水圧</a:t>
            </a:r>
            <a:r>
              <a:rPr kumimoji="1" lang="ja-JP" altLang="en-US" sz="2800" dirty="0"/>
              <a:t>・浮力・成分・温度・・・</a:t>
            </a:r>
            <a:endParaRPr kumimoji="1" lang="en-US" altLang="ja-JP" sz="2800" dirty="0"/>
          </a:p>
          <a:p>
            <a:pPr>
              <a:lnSpc>
                <a:spcPts val="3500"/>
              </a:lnSpc>
            </a:pPr>
            <a:r>
              <a:rPr kumimoji="1" lang="ja-JP" altLang="en-US" sz="2800" b="1" dirty="0"/>
              <a:t>濃さ</a:t>
            </a:r>
            <a:r>
              <a:rPr kumimoji="1" lang="ja-JP" altLang="en-US" sz="2800" dirty="0"/>
              <a:t>・</a:t>
            </a:r>
            <a:r>
              <a:rPr lang="ja-JP" altLang="en-US" sz="2800" dirty="0"/>
              <a:t>ＰＨ</a:t>
            </a:r>
            <a:endParaRPr kumimoji="1" lang="ja-JP" altLang="en-US" sz="2800" dirty="0"/>
          </a:p>
        </p:txBody>
      </p:sp>
    </p:spTree>
    <p:extLst>
      <p:ext uri="{BB962C8B-B14F-4D97-AF65-F5344CB8AC3E}">
        <p14:creationId xmlns:p14="http://schemas.microsoft.com/office/powerpoint/2010/main" val="9221028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D3F7E-DD26-B712-FD4C-6234B84C2DA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E9489C0-6F12-63EA-C658-051F7B897632}"/>
              </a:ext>
            </a:extLst>
          </p:cNvPr>
          <p:cNvSpPr>
            <a:spLocks noGrp="1"/>
          </p:cNvSpPr>
          <p:nvPr>
            <p:ph type="title"/>
          </p:nvPr>
        </p:nvSpPr>
        <p:spPr>
          <a:xfrm>
            <a:off x="2592925" y="624110"/>
            <a:ext cx="9335839" cy="1280890"/>
          </a:xfrm>
        </p:spPr>
        <p:txBody>
          <a:bodyPr>
            <a:normAutofit fontScale="90000"/>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の視点から温泉の特徴を再構築する</a:t>
            </a:r>
            <a:br>
              <a:rPr kumimoji="1" lang="ja-JP" altLang="en-US" dirty="0"/>
            </a:b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D98AFD20-3436-2B59-7782-B01130A6148F}"/>
              </a:ext>
            </a:extLst>
          </p:cNvPr>
          <p:cNvSpPr>
            <a:spLocks noGrp="1"/>
          </p:cNvSpPr>
          <p:nvPr>
            <p:ph idx="1"/>
          </p:nvPr>
        </p:nvSpPr>
        <p:spPr>
          <a:xfrm>
            <a:off x="2589212" y="2133599"/>
            <a:ext cx="9602788" cy="4578928"/>
          </a:xfrm>
        </p:spPr>
        <p:txBody>
          <a:bodyPr>
            <a:normAutofit/>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の視点から見た温泉基準）</a:t>
            </a:r>
          </a:p>
          <a:p>
            <a:pPr>
              <a:lnSpc>
                <a:spcPts val="3500"/>
              </a:lnSpc>
            </a:pPr>
            <a:r>
              <a:rPr kumimoji="1" lang="ja-JP" altLang="en-US" sz="2800" b="1" dirty="0"/>
              <a:t>水の特徴を探り</a:t>
            </a:r>
            <a:r>
              <a:rPr kumimoji="1" lang="ja-JP" altLang="en-US" sz="2800" dirty="0"/>
              <a:t>温泉の未知なる可能性を探る</a:t>
            </a:r>
          </a:p>
          <a:p>
            <a:pPr>
              <a:lnSpc>
                <a:spcPts val="3500"/>
              </a:lnSpc>
            </a:pPr>
            <a:r>
              <a:rPr kumimoji="1" lang="ja-JP" altLang="en-US" sz="2800" b="1" dirty="0"/>
              <a:t>水の生体内の反応</a:t>
            </a:r>
          </a:p>
          <a:p>
            <a:pPr>
              <a:lnSpc>
                <a:spcPts val="3500"/>
              </a:lnSpc>
              <a:buFont typeface="Arial" panose="020B0604020202020204" pitchFamily="34" charset="0"/>
              <a:buChar char="•"/>
            </a:pPr>
            <a:r>
              <a:rPr kumimoji="1" lang="ja-JP" altLang="en-US" sz="2800" b="1" dirty="0"/>
              <a:t>言葉や音により</a:t>
            </a:r>
            <a:r>
              <a:rPr kumimoji="1" lang="ja-JP" altLang="en-US" sz="2800" dirty="0"/>
              <a:t>質が変わる</a:t>
            </a:r>
            <a:endParaRPr kumimoji="1" lang="en-US" altLang="ja-JP" sz="2800" dirty="0"/>
          </a:p>
          <a:p>
            <a:pPr marL="400050" lvl="1" indent="0">
              <a:lnSpc>
                <a:spcPts val="3500"/>
              </a:lnSpc>
              <a:buNone/>
            </a:pPr>
            <a:r>
              <a:rPr kumimoji="1" lang="ja-JP" altLang="en-US" sz="2800" b="1" dirty="0"/>
              <a:t>（水の割合</a:t>
            </a:r>
            <a:r>
              <a:rPr kumimoji="1" lang="ja-JP" altLang="en-US" sz="2800" dirty="0"/>
              <a:t>　細胞６０</a:t>
            </a:r>
            <a:r>
              <a:rPr lang="ja-JP" altLang="en-US" sz="2800" dirty="0"/>
              <a:t>％</a:t>
            </a:r>
            <a:r>
              <a:rPr kumimoji="1" lang="ja-JP" altLang="en-US" sz="2800" dirty="0"/>
              <a:t>　脳７０％）</a:t>
            </a:r>
            <a:endParaRPr kumimoji="1" lang="ja-JP" altLang="en-US" sz="2600" dirty="0"/>
          </a:p>
          <a:p>
            <a:pPr>
              <a:lnSpc>
                <a:spcPts val="3500"/>
              </a:lnSpc>
              <a:buFont typeface="Arial" panose="020B0604020202020204" pitchFamily="34" charset="0"/>
              <a:buChar char="•"/>
            </a:pPr>
            <a:r>
              <a:rPr kumimoji="1" lang="ja-JP" altLang="en-US" sz="2800" b="1" dirty="0"/>
              <a:t>振動エネルギー</a:t>
            </a:r>
            <a:r>
              <a:rPr kumimoji="1" lang="ja-JP" altLang="en-US" sz="2800" dirty="0"/>
              <a:t>が高まる⇒水の表面で浄化作用を生む　　　　</a:t>
            </a:r>
          </a:p>
          <a:p>
            <a:pPr>
              <a:lnSpc>
                <a:spcPts val="3500"/>
              </a:lnSpc>
              <a:buFont typeface="Arial" panose="020B0604020202020204" pitchFamily="34" charset="0"/>
              <a:buChar char="•"/>
            </a:pPr>
            <a:r>
              <a:rPr kumimoji="1" lang="ja-JP" altLang="en-US" sz="2800" b="1" dirty="0"/>
              <a:t>情報を記憶する</a:t>
            </a:r>
            <a:r>
              <a:rPr kumimoji="1" lang="ja-JP" altLang="en-US" sz="2800" dirty="0"/>
              <a:t>・</a:t>
            </a:r>
            <a:r>
              <a:rPr kumimoji="1" lang="en-US" altLang="ja-JP" sz="2800" dirty="0"/>
              <a:t>DNA</a:t>
            </a:r>
            <a:r>
              <a:rPr kumimoji="1" lang="ja-JP" altLang="en-US" sz="2800" dirty="0"/>
              <a:t>情報伝達・読み取り・複製</a:t>
            </a:r>
          </a:p>
          <a:p>
            <a:pPr marL="400050" lvl="1" indent="0">
              <a:lnSpc>
                <a:spcPts val="3500"/>
              </a:lnSpc>
              <a:buNone/>
            </a:pPr>
            <a:r>
              <a:rPr kumimoji="1" lang="ja-JP" altLang="en-US" sz="2800" b="1" dirty="0"/>
              <a:t>（意識や感情までも</a:t>
            </a:r>
            <a:r>
              <a:rPr kumimoji="1" lang="ja-JP" altLang="en-US" sz="2800" dirty="0"/>
              <a:t>記憶する）</a:t>
            </a:r>
          </a:p>
        </p:txBody>
      </p:sp>
    </p:spTree>
    <p:extLst>
      <p:ext uri="{BB962C8B-B14F-4D97-AF65-F5344CB8AC3E}">
        <p14:creationId xmlns:p14="http://schemas.microsoft.com/office/powerpoint/2010/main" val="20095827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AC26-DEAD-F4A0-C152-5B90D5B8CF3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EE211A6-9A6E-1DBC-33FB-F759EC030DC9}"/>
              </a:ext>
            </a:extLst>
          </p:cNvPr>
          <p:cNvSpPr>
            <a:spLocks noGrp="1"/>
          </p:cNvSpPr>
          <p:nvPr>
            <p:ph type="title"/>
          </p:nvPr>
        </p:nvSpPr>
        <p:spPr>
          <a:xfrm>
            <a:off x="2592925" y="624110"/>
            <a:ext cx="9335839" cy="1280890"/>
          </a:xfrm>
        </p:spPr>
        <p:txBody>
          <a:bodyPr>
            <a:normAutofit fontScale="90000"/>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の視点から温泉の特徴を再構築する</a:t>
            </a:r>
            <a:br>
              <a:rPr kumimoji="1" lang="ja-JP" altLang="en-US" dirty="0"/>
            </a:b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E062945D-E2AC-C4BC-1F34-F2D3C08184D9}"/>
              </a:ext>
            </a:extLst>
          </p:cNvPr>
          <p:cNvSpPr>
            <a:spLocks noGrp="1"/>
          </p:cNvSpPr>
          <p:nvPr>
            <p:ph idx="1"/>
          </p:nvPr>
        </p:nvSpPr>
        <p:spPr>
          <a:xfrm>
            <a:off x="2589212" y="2057400"/>
            <a:ext cx="8915400" cy="4655127"/>
          </a:xfrm>
        </p:spPr>
        <p:txBody>
          <a:bodyPr>
            <a:normAutofit fontScale="92500"/>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の視点から見た温泉基準）</a:t>
            </a:r>
          </a:p>
          <a:p>
            <a:pPr>
              <a:lnSpc>
                <a:spcPts val="3500"/>
              </a:lnSpc>
              <a:buFont typeface="Arial" panose="020B0604020202020204" pitchFamily="34" charset="0"/>
              <a:buChar char="•"/>
            </a:pPr>
            <a:r>
              <a:rPr kumimoji="1" lang="ja-JP" altLang="en-US" sz="2800" b="1" dirty="0"/>
              <a:t>他の水分子</a:t>
            </a:r>
            <a:r>
              <a:rPr kumimoji="1" lang="ja-JP" altLang="en-US" sz="2800" dirty="0"/>
              <a:t>に伝達できる</a:t>
            </a:r>
            <a:endParaRPr kumimoji="1" lang="en-US" altLang="ja-JP" sz="2800" dirty="0"/>
          </a:p>
          <a:p>
            <a:pPr>
              <a:lnSpc>
                <a:spcPts val="3500"/>
              </a:lnSpc>
              <a:buFont typeface="Arial" panose="020B0604020202020204" pitchFamily="34" charset="0"/>
              <a:buChar char="•"/>
            </a:pPr>
            <a:r>
              <a:rPr kumimoji="1" lang="ja-JP" altLang="en-US" sz="2800" b="1" dirty="0"/>
              <a:t>情報伝達</a:t>
            </a:r>
            <a:r>
              <a:rPr kumimoji="1" lang="ja-JP" altLang="en-US" sz="2800" dirty="0"/>
              <a:t>能力</a:t>
            </a:r>
            <a:r>
              <a:rPr kumimoji="1" lang="ja-JP" altLang="en-US" sz="2800" b="1" dirty="0"/>
              <a:t>⇒生命の神秘的な側面を理解する</a:t>
            </a:r>
            <a:endParaRPr kumimoji="1" lang="en-US" altLang="ja-JP" sz="2800" b="1" dirty="0"/>
          </a:p>
          <a:p>
            <a:pPr>
              <a:lnSpc>
                <a:spcPts val="3500"/>
              </a:lnSpc>
              <a:buFont typeface="Arial" panose="020B0604020202020204" pitchFamily="34" charset="0"/>
              <a:buChar char="•"/>
            </a:pPr>
            <a:r>
              <a:rPr kumimoji="1" lang="ja-JP" altLang="en-US" sz="2800" b="1" dirty="0"/>
              <a:t>水は特定の周波数</a:t>
            </a:r>
            <a:r>
              <a:rPr kumimoji="1" lang="ja-JP" altLang="en-US" sz="2800" dirty="0"/>
              <a:t>により生体内の生命エネルギーを生む</a:t>
            </a:r>
          </a:p>
          <a:p>
            <a:pPr>
              <a:lnSpc>
                <a:spcPts val="3500"/>
              </a:lnSpc>
              <a:buFont typeface="Arial" panose="020B0604020202020204" pitchFamily="34" charset="0"/>
              <a:buChar char="•"/>
            </a:pPr>
            <a:r>
              <a:rPr kumimoji="1" lang="ja-JP" altLang="en-US" sz="2800" b="1" dirty="0"/>
              <a:t>アーユルベーダ</a:t>
            </a:r>
            <a:r>
              <a:rPr kumimoji="1" lang="ja-JP" altLang="en-US" sz="2800" dirty="0"/>
              <a:t>の特殊処理された水</a:t>
            </a:r>
            <a:r>
              <a:rPr kumimoji="1" lang="ja-JP" altLang="en-US" sz="2800" b="1" dirty="0"/>
              <a:t>⇒治癒能力</a:t>
            </a:r>
          </a:p>
          <a:p>
            <a:pPr>
              <a:lnSpc>
                <a:spcPts val="3500"/>
              </a:lnSpc>
              <a:buFont typeface="Arial" panose="020B0604020202020204" pitchFamily="34" charset="0"/>
              <a:buChar char="•"/>
            </a:pPr>
            <a:r>
              <a:rPr kumimoji="1" lang="ja-JP" altLang="en-US" sz="2800" b="1" dirty="0"/>
              <a:t>周囲の環境</a:t>
            </a:r>
            <a:r>
              <a:rPr kumimoji="1" lang="ja-JP" altLang="en-US" sz="2800" dirty="0"/>
              <a:t>を記憶</a:t>
            </a:r>
          </a:p>
          <a:p>
            <a:pPr marL="400050" lvl="1" indent="0">
              <a:lnSpc>
                <a:spcPts val="3500"/>
              </a:lnSpc>
              <a:buNone/>
            </a:pPr>
            <a:r>
              <a:rPr kumimoji="1" lang="ja-JP" altLang="en-US" sz="2800" b="1" dirty="0"/>
              <a:t>（物質を水で薄めた後</a:t>
            </a:r>
            <a:r>
              <a:rPr kumimoji="1" lang="ja-JP" altLang="en-US" sz="2800" dirty="0"/>
              <a:t>、物質を取り除くと物質の性質を帯びた水になる）</a:t>
            </a:r>
          </a:p>
          <a:p>
            <a:pPr>
              <a:lnSpc>
                <a:spcPts val="3500"/>
              </a:lnSpc>
              <a:buFont typeface="Arial" panose="020B0604020202020204" pitchFamily="34" charset="0"/>
              <a:buChar char="•"/>
            </a:pPr>
            <a:endParaRPr kumimoji="1" lang="ja-JP" altLang="en-US" sz="2800" dirty="0"/>
          </a:p>
        </p:txBody>
      </p:sp>
    </p:spTree>
    <p:extLst>
      <p:ext uri="{BB962C8B-B14F-4D97-AF65-F5344CB8AC3E}">
        <p14:creationId xmlns:p14="http://schemas.microsoft.com/office/powerpoint/2010/main" val="31267056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FE1C-371B-E292-2CCA-D09BD2D3C34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C5978B8-D334-0AC8-0CBD-2D5B16973639}"/>
              </a:ext>
            </a:extLst>
          </p:cNvPr>
          <p:cNvSpPr>
            <a:spLocks noGrp="1"/>
          </p:cNvSpPr>
          <p:nvPr>
            <p:ph type="title"/>
          </p:nvPr>
        </p:nvSpPr>
        <p:spPr>
          <a:xfrm>
            <a:off x="2592925" y="624110"/>
            <a:ext cx="9335839" cy="1280890"/>
          </a:xfrm>
        </p:spPr>
        <p:txBody>
          <a:bodyPr>
            <a:normAutofit fontScale="90000"/>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の視点から温泉の特徴を再構築する</a:t>
            </a:r>
            <a:br>
              <a:rPr kumimoji="1" lang="ja-JP" altLang="en-US" dirty="0"/>
            </a:b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DC4EF443-4FC7-B6C4-CF81-62A43AD70894}"/>
              </a:ext>
            </a:extLst>
          </p:cNvPr>
          <p:cNvSpPr>
            <a:spLocks noGrp="1"/>
          </p:cNvSpPr>
          <p:nvPr>
            <p:ph idx="1"/>
          </p:nvPr>
        </p:nvSpPr>
        <p:spPr>
          <a:xfrm>
            <a:off x="2589212" y="2133599"/>
            <a:ext cx="8915400" cy="4578928"/>
          </a:xfrm>
        </p:spPr>
        <p:txBody>
          <a:bodyPr>
            <a:normAutofit/>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の視点から見た温泉基準）</a:t>
            </a:r>
          </a:p>
          <a:p>
            <a:pPr>
              <a:lnSpc>
                <a:spcPts val="3500"/>
              </a:lnSpc>
              <a:buFont typeface="Arial" panose="020B0604020202020204" pitchFamily="34" charset="0"/>
              <a:buChar char="•"/>
            </a:pPr>
            <a:r>
              <a:rPr kumimoji="1" lang="ja-JP" altLang="en-US" sz="2800" b="1" dirty="0"/>
              <a:t>構造化した水は</a:t>
            </a:r>
            <a:r>
              <a:rPr kumimoji="1" lang="ja-JP" altLang="en-US" sz="2800" dirty="0"/>
              <a:t>複数の量子的振る舞いをできる</a:t>
            </a:r>
          </a:p>
          <a:p>
            <a:pPr marL="400050" lvl="1" indent="0">
              <a:lnSpc>
                <a:spcPts val="3500"/>
              </a:lnSpc>
              <a:buNone/>
            </a:pPr>
            <a:r>
              <a:rPr kumimoji="1" lang="ja-JP" altLang="en-US" sz="2800" b="1" dirty="0"/>
              <a:t>（クラスター構造が</a:t>
            </a:r>
            <a:r>
              <a:rPr kumimoji="1" lang="ja-JP" altLang="en-US" sz="2800" dirty="0"/>
              <a:t>情報を保持しているのではないかと言われている）</a:t>
            </a:r>
          </a:p>
          <a:p>
            <a:pPr>
              <a:lnSpc>
                <a:spcPts val="3500"/>
              </a:lnSpc>
              <a:buFont typeface="Arial" panose="020B0604020202020204" pitchFamily="34" charset="0"/>
              <a:buChar char="•"/>
            </a:pPr>
            <a:r>
              <a:rPr kumimoji="1" lang="ja-JP" altLang="en-US" sz="2800" b="1" dirty="0"/>
              <a:t>水自体が</a:t>
            </a:r>
            <a:r>
              <a:rPr kumimoji="1" lang="ja-JP" altLang="en-US" sz="2800" dirty="0"/>
              <a:t>化学反応を促進する</a:t>
            </a:r>
          </a:p>
          <a:p>
            <a:pPr marL="400050" lvl="1" indent="0">
              <a:lnSpc>
                <a:spcPts val="3500"/>
              </a:lnSpc>
              <a:buNone/>
            </a:pPr>
            <a:r>
              <a:rPr kumimoji="1" lang="ja-JP" altLang="en-US" sz="2800" b="1" dirty="0"/>
              <a:t>（自然界の水は</a:t>
            </a:r>
            <a:r>
              <a:rPr kumimoji="1" lang="ja-JP" altLang="en-US" sz="2800" dirty="0"/>
              <a:t>特別なクラスター構造を持つ）</a:t>
            </a:r>
          </a:p>
          <a:p>
            <a:pPr>
              <a:lnSpc>
                <a:spcPts val="3500"/>
              </a:lnSpc>
              <a:buFont typeface="Arial" panose="020B0604020202020204" pitchFamily="34" charset="0"/>
              <a:buChar char="•"/>
            </a:pPr>
            <a:endParaRPr kumimoji="1" lang="ja-JP" altLang="en-US" sz="2800" dirty="0"/>
          </a:p>
        </p:txBody>
      </p:sp>
    </p:spTree>
    <p:extLst>
      <p:ext uri="{BB962C8B-B14F-4D97-AF65-F5344CB8AC3E}">
        <p14:creationId xmlns:p14="http://schemas.microsoft.com/office/powerpoint/2010/main" val="29064239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3551D-B2DA-1703-DFAA-5186F3DBF8E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9C7EFF6-7850-5CE7-43E4-F5D3623B86A3}"/>
              </a:ext>
            </a:extLst>
          </p:cNvPr>
          <p:cNvSpPr>
            <a:spLocks noGrp="1"/>
          </p:cNvSpPr>
          <p:nvPr>
            <p:ph type="title"/>
          </p:nvPr>
        </p:nvSpPr>
        <p:spPr>
          <a:xfrm>
            <a:off x="2592925" y="624110"/>
            <a:ext cx="9335839" cy="1280890"/>
          </a:xfrm>
        </p:spPr>
        <p:txBody>
          <a:bodyPr>
            <a:normAutofit fontScale="90000"/>
          </a:bodyPr>
          <a:lstStyle/>
          <a:p>
            <a:r>
              <a:rPr kumimoji="1" lang="ja-JP" altLang="en-US" dirty="0"/>
              <a:t>５．</a:t>
            </a:r>
            <a:r>
              <a:rPr kumimoji="1" lang="en-US" altLang="ja-JP" dirty="0"/>
              <a:t>『</a:t>
            </a:r>
            <a:r>
              <a:rPr kumimoji="1" lang="ja-JP" altLang="en-US" dirty="0"/>
              <a:t>調和</a:t>
            </a:r>
            <a:r>
              <a:rPr kumimoji="1" lang="en-US" altLang="ja-JP" dirty="0"/>
              <a:t>』</a:t>
            </a:r>
            <a:r>
              <a:rPr kumimoji="1" lang="ja-JP" altLang="en-US" dirty="0"/>
              <a:t>の視点から温泉の特徴を再構築する</a:t>
            </a:r>
            <a:br>
              <a:rPr kumimoji="1" lang="ja-JP" altLang="en-US" dirty="0"/>
            </a:b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07CFC627-1DFA-096C-6083-AED49BC9580C}"/>
              </a:ext>
            </a:extLst>
          </p:cNvPr>
          <p:cNvSpPr>
            <a:spLocks noGrp="1"/>
          </p:cNvSpPr>
          <p:nvPr>
            <p:ph idx="1"/>
          </p:nvPr>
        </p:nvSpPr>
        <p:spPr>
          <a:xfrm>
            <a:off x="2589212" y="2133599"/>
            <a:ext cx="8915400" cy="4578928"/>
          </a:xfrm>
        </p:spPr>
        <p:txBody>
          <a:bodyPr>
            <a:normAutofit/>
          </a:bodyPr>
          <a:lstStyle/>
          <a:p>
            <a:pPr marL="0" indent="0">
              <a:lnSpc>
                <a:spcPts val="3500"/>
              </a:lnSpc>
              <a:buNone/>
            </a:pPr>
            <a:r>
              <a:rPr kumimoji="1" lang="ja-JP" altLang="en-US" sz="2800" b="1" dirty="0"/>
              <a:t>（</a:t>
            </a:r>
            <a:r>
              <a:rPr kumimoji="1" lang="en-US" altLang="ja-JP" sz="2800" b="1" dirty="0"/>
              <a:t>『</a:t>
            </a:r>
            <a:r>
              <a:rPr kumimoji="1" lang="ja-JP" altLang="en-US" sz="2800" b="1" dirty="0"/>
              <a:t>調和</a:t>
            </a:r>
            <a:r>
              <a:rPr kumimoji="1" lang="en-US" altLang="ja-JP" sz="2800" b="1" dirty="0"/>
              <a:t>』</a:t>
            </a:r>
            <a:r>
              <a:rPr kumimoji="1" lang="ja-JP" altLang="en-US" sz="2800" b="1" dirty="0"/>
              <a:t>の視点から見た温泉基準）</a:t>
            </a:r>
          </a:p>
          <a:p>
            <a:pPr>
              <a:lnSpc>
                <a:spcPts val="3500"/>
              </a:lnSpc>
              <a:buFont typeface="Arial" panose="020B0604020202020204" pitchFamily="34" charset="0"/>
              <a:buChar char="•"/>
            </a:pPr>
            <a:r>
              <a:rPr kumimoji="1" lang="ja-JP" altLang="en-US" sz="2800" b="1" dirty="0"/>
              <a:t>自己浄化能力</a:t>
            </a:r>
            <a:endParaRPr kumimoji="1" lang="en-US" altLang="ja-JP" sz="2800" b="1" dirty="0"/>
          </a:p>
          <a:p>
            <a:pPr marL="400050" lvl="1" indent="0">
              <a:lnSpc>
                <a:spcPts val="3500"/>
              </a:lnSpc>
              <a:buNone/>
            </a:pPr>
            <a:r>
              <a:rPr kumimoji="1" lang="ja-JP" altLang="en-US" sz="2800" b="1" dirty="0"/>
              <a:t>（渦を巻きながら</a:t>
            </a:r>
            <a:r>
              <a:rPr kumimoji="1" lang="ja-JP" altLang="en-US" sz="2800" dirty="0"/>
              <a:t>不純物を取り去る特殊なエネルギー場を形成）</a:t>
            </a:r>
          </a:p>
          <a:p>
            <a:pPr>
              <a:lnSpc>
                <a:spcPts val="3500"/>
              </a:lnSpc>
              <a:buFont typeface="Arial" panose="020B0604020202020204" pitchFamily="34" charset="0"/>
              <a:buChar char="•"/>
            </a:pPr>
            <a:r>
              <a:rPr kumimoji="1" lang="ja-JP" altLang="en-US" sz="2800" b="1" dirty="0"/>
              <a:t>水の量子の</a:t>
            </a:r>
            <a:r>
              <a:rPr kumimoji="1" lang="ja-JP" altLang="en-US" sz="2800" dirty="0"/>
              <a:t>もつれ（離れていても影響しあう）</a:t>
            </a:r>
          </a:p>
          <a:p>
            <a:pPr>
              <a:lnSpc>
                <a:spcPts val="3500"/>
              </a:lnSpc>
              <a:buFont typeface="Arial" panose="020B0604020202020204" pitchFamily="34" charset="0"/>
              <a:buChar char="•"/>
            </a:pPr>
            <a:endParaRPr kumimoji="1" lang="ja-JP" altLang="en-US" sz="2800" dirty="0"/>
          </a:p>
          <a:p>
            <a:pPr>
              <a:lnSpc>
                <a:spcPts val="3500"/>
              </a:lnSpc>
            </a:pPr>
            <a:r>
              <a:rPr kumimoji="1" lang="ja-JP" altLang="en-US" sz="2800" b="1" dirty="0"/>
              <a:t>心と身体の調整をするために</a:t>
            </a:r>
            <a:r>
              <a:rPr kumimoji="1" lang="ja-JP" altLang="en-US" sz="2800" dirty="0"/>
              <a:t>温泉の新たな特殊性を見出せないかと思います</a:t>
            </a:r>
          </a:p>
        </p:txBody>
      </p:sp>
    </p:spTree>
    <p:extLst>
      <p:ext uri="{BB962C8B-B14F-4D97-AF65-F5344CB8AC3E}">
        <p14:creationId xmlns:p14="http://schemas.microsoft.com/office/powerpoint/2010/main" val="21154356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52D64-AD13-1E61-C996-8700C68838C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011179-91F1-8B71-7FA1-8DDC987AE45A}"/>
              </a:ext>
            </a:extLst>
          </p:cNvPr>
          <p:cNvSpPr>
            <a:spLocks noGrp="1"/>
          </p:cNvSpPr>
          <p:nvPr>
            <p:ph type="title"/>
          </p:nvPr>
        </p:nvSpPr>
        <p:spPr/>
        <p:txBody>
          <a:bodyPr>
            <a:normAutofit/>
          </a:bodyPr>
          <a:lstStyle/>
          <a:p>
            <a:r>
              <a:rPr kumimoji="1" lang="ja-JP" altLang="en-US" dirty="0"/>
              <a:t>６．縄文人の教えを知るツアー</a:t>
            </a:r>
            <a:br>
              <a:rPr kumimoji="1" lang="ja-JP" altLang="en-US" dirty="0"/>
            </a:br>
            <a:endParaRPr kumimoji="1" lang="ja-JP" altLang="en-US" dirty="0"/>
          </a:p>
        </p:txBody>
      </p:sp>
    </p:spTree>
    <p:extLst>
      <p:ext uri="{BB962C8B-B14F-4D97-AF65-F5344CB8AC3E}">
        <p14:creationId xmlns:p14="http://schemas.microsoft.com/office/powerpoint/2010/main" val="19061185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AF0F5F-49C9-12C1-CB11-ABFD276FA42E}"/>
              </a:ext>
            </a:extLst>
          </p:cNvPr>
          <p:cNvSpPr>
            <a:spLocks noGrp="1"/>
          </p:cNvSpPr>
          <p:nvPr>
            <p:ph idx="1"/>
          </p:nvPr>
        </p:nvSpPr>
        <p:spPr>
          <a:xfrm>
            <a:off x="2589212" y="1465118"/>
            <a:ext cx="9131734" cy="5205846"/>
          </a:xfrm>
        </p:spPr>
        <p:txBody>
          <a:bodyPr>
            <a:normAutofit/>
          </a:bodyPr>
          <a:lstStyle/>
          <a:p>
            <a:r>
              <a:rPr lang="ja-JP" altLang="en-US" sz="2800" b="1" dirty="0"/>
              <a:t>縄文の教えを知る旅・縄文人の遺伝子を覚醒させる旅</a:t>
            </a:r>
            <a:endParaRPr lang="en-US" altLang="ja-JP" sz="2800" b="1" dirty="0"/>
          </a:p>
          <a:p>
            <a:pPr lvl="1">
              <a:buFont typeface="Arial" panose="020B0604020202020204" pitchFamily="34" charset="0"/>
              <a:buChar char="•"/>
            </a:pPr>
            <a:r>
              <a:rPr lang="ja-JP" altLang="en-US" sz="2600" dirty="0"/>
              <a:t>日本人は縄文人遺伝子を平均１２％受け継いでいる</a:t>
            </a:r>
            <a:endParaRPr lang="en-US" altLang="ja-JP" sz="2600" dirty="0"/>
          </a:p>
          <a:p>
            <a:pPr marL="457200" lvl="1" indent="0">
              <a:buNone/>
            </a:pPr>
            <a:r>
              <a:rPr lang="ja-JP" altLang="en-US" sz="2600" dirty="0"/>
              <a:t>（人間の核</a:t>
            </a:r>
            <a:r>
              <a:rPr lang="en-US" altLang="ja-JP" sz="2600" dirty="0"/>
              <a:t>DNA</a:t>
            </a:r>
            <a:r>
              <a:rPr lang="ja-JP" altLang="en-US" sz="2600" dirty="0"/>
              <a:t>３２億個、遺伝子は</a:t>
            </a:r>
            <a:r>
              <a:rPr lang="en-US" altLang="ja-JP" sz="2600" dirty="0"/>
              <a:t>23,000</a:t>
            </a:r>
            <a:r>
              <a:rPr lang="ja-JP" altLang="en-US" sz="2600" dirty="0"/>
              <a:t>個の遺伝子）</a:t>
            </a:r>
            <a:endParaRPr lang="en-US" altLang="ja-JP" sz="2600" dirty="0"/>
          </a:p>
          <a:p>
            <a:pPr lvl="1">
              <a:buFont typeface="Arial" panose="020B0604020202020204" pitchFamily="34" charset="0"/>
              <a:buChar char="•"/>
            </a:pPr>
            <a:r>
              <a:rPr lang="ja-JP" altLang="en-US" sz="2600" dirty="0"/>
              <a:t>倹約型遺伝子・感染症に強い</a:t>
            </a:r>
            <a:endParaRPr lang="en-US" altLang="ja-JP" sz="2600" dirty="0"/>
          </a:p>
          <a:p>
            <a:pPr lvl="1">
              <a:buFont typeface="Arial" panose="020B0604020202020204" pitchFamily="34" charset="0"/>
              <a:buChar char="•"/>
            </a:pPr>
            <a:r>
              <a:rPr lang="ja-JP" altLang="en-US" sz="2600" dirty="0"/>
              <a:t>環境適応力・復元力・柔軟性・母性愛・優しさ・アミニズム</a:t>
            </a:r>
            <a:endParaRPr lang="en-US" altLang="ja-JP" sz="2600" dirty="0"/>
          </a:p>
          <a:p>
            <a:r>
              <a:rPr kumimoji="1" lang="ja-JP" altLang="en-US" sz="2800" b="1" dirty="0"/>
              <a:t>目的</a:t>
            </a:r>
            <a:endParaRPr kumimoji="1" lang="en-US" altLang="ja-JP" sz="2800" b="1" dirty="0"/>
          </a:p>
          <a:p>
            <a:pPr lvl="1">
              <a:buFont typeface="Arial" panose="020B0604020202020204" pitchFamily="34" charset="0"/>
              <a:buChar char="•"/>
            </a:pPr>
            <a:r>
              <a:rPr kumimoji="1" lang="ja-JP" altLang="en-US" sz="2600" dirty="0"/>
              <a:t>日本人のルーツ・原点を知る</a:t>
            </a:r>
            <a:endParaRPr kumimoji="1" lang="en-US" altLang="ja-JP" sz="2600" dirty="0"/>
          </a:p>
          <a:p>
            <a:pPr lvl="1">
              <a:buFont typeface="Arial" panose="020B0604020202020204" pitchFamily="34" charset="0"/>
              <a:buChar char="•"/>
            </a:pPr>
            <a:r>
              <a:rPr kumimoji="1" lang="ja-JP" altLang="en-US" sz="2600" dirty="0"/>
              <a:t>日本人としての誇りを取り戻す</a:t>
            </a:r>
            <a:endParaRPr kumimoji="1" lang="en-US" altLang="ja-JP" sz="2600" dirty="0"/>
          </a:p>
          <a:p>
            <a:pPr lvl="1">
              <a:buFont typeface="Arial" panose="020B0604020202020204" pitchFamily="34" charset="0"/>
              <a:buChar char="•"/>
            </a:pPr>
            <a:r>
              <a:rPr kumimoji="1" lang="ja-JP" altLang="en-US" sz="2600" dirty="0"/>
              <a:t>生きる力を身につける</a:t>
            </a:r>
            <a:endParaRPr kumimoji="1" lang="en-US" altLang="ja-JP" sz="2600" dirty="0"/>
          </a:p>
        </p:txBody>
      </p:sp>
      <p:sp>
        <p:nvSpPr>
          <p:cNvPr id="6" name="タイトル 1">
            <a:extLst>
              <a:ext uri="{FF2B5EF4-FFF2-40B4-BE49-F238E27FC236}">
                <a16:creationId xmlns:a16="http://schemas.microsoft.com/office/drawing/2014/main" id="{BEAA56CE-FAA2-D625-007D-3F54DA6F2311}"/>
              </a:ext>
            </a:extLst>
          </p:cNvPr>
          <p:cNvSpPr>
            <a:spLocks noGrp="1"/>
          </p:cNvSpPr>
          <p:nvPr>
            <p:ph type="title"/>
          </p:nvPr>
        </p:nvSpPr>
        <p:spPr>
          <a:xfrm>
            <a:off x="2592925" y="624110"/>
            <a:ext cx="9398184" cy="986481"/>
          </a:xfrm>
        </p:spPr>
        <p:txBody>
          <a:bodyPr/>
          <a:lstStyle/>
          <a:p>
            <a:r>
              <a:rPr kumimoji="1" lang="ja-JP" altLang="en-US" sz="3600" dirty="0"/>
              <a:t>６．縄文の教えを知るツアー</a:t>
            </a:r>
          </a:p>
        </p:txBody>
      </p:sp>
    </p:spTree>
    <p:extLst>
      <p:ext uri="{BB962C8B-B14F-4D97-AF65-F5344CB8AC3E}">
        <p14:creationId xmlns:p14="http://schemas.microsoft.com/office/powerpoint/2010/main" val="35648454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AF0F5F-49C9-12C1-CB11-ABFD276FA42E}"/>
              </a:ext>
            </a:extLst>
          </p:cNvPr>
          <p:cNvSpPr>
            <a:spLocks noGrp="1"/>
          </p:cNvSpPr>
          <p:nvPr>
            <p:ph idx="1"/>
          </p:nvPr>
        </p:nvSpPr>
        <p:spPr>
          <a:xfrm>
            <a:off x="2589212" y="2119748"/>
            <a:ext cx="9131734" cy="4509655"/>
          </a:xfrm>
        </p:spPr>
        <p:txBody>
          <a:bodyPr>
            <a:normAutofit/>
          </a:bodyPr>
          <a:lstStyle/>
          <a:p>
            <a:r>
              <a:rPr kumimoji="1" lang="ja-JP" altLang="en-US" sz="2800" b="1" dirty="0"/>
              <a:t>縄文食に学ぶ</a:t>
            </a:r>
            <a:endParaRPr kumimoji="1" lang="en-US" altLang="ja-JP" sz="2800" b="1" dirty="0"/>
          </a:p>
          <a:p>
            <a:pPr lvl="1">
              <a:buFont typeface="Arial" panose="020B0604020202020204" pitchFamily="34" charset="0"/>
              <a:buChar char="•"/>
            </a:pPr>
            <a:r>
              <a:rPr kumimoji="1" lang="ja-JP" altLang="en-US" sz="2600" dirty="0"/>
              <a:t>マグネシュウム（木の実）・タウリン（魚介類・海藻）・イソフラボン（豆）</a:t>
            </a:r>
            <a:endParaRPr kumimoji="1" lang="en-US" altLang="ja-JP" sz="2600" dirty="0"/>
          </a:p>
          <a:p>
            <a:pPr lvl="1">
              <a:buFont typeface="Arial" panose="020B0604020202020204" pitchFamily="34" charset="0"/>
              <a:buChar char="•"/>
            </a:pPr>
            <a:r>
              <a:rPr kumimoji="1" lang="ja-JP" altLang="en-US" sz="2600" dirty="0"/>
              <a:t>魚・ワラビ</a:t>
            </a:r>
            <a:r>
              <a:rPr lang="ja-JP" altLang="en-US" sz="2600" dirty="0"/>
              <a:t>・</a:t>
            </a:r>
            <a:r>
              <a:rPr kumimoji="1" lang="ja-JP" altLang="en-US" sz="2600" dirty="0"/>
              <a:t>ぜんまい・木の実・キノコ・貝・海藻・ジビエ・クジラ・アザラシ</a:t>
            </a:r>
            <a:endParaRPr kumimoji="1" lang="en-US" altLang="ja-JP" sz="2600" dirty="0"/>
          </a:p>
          <a:p>
            <a:r>
              <a:rPr kumimoji="1" lang="ja-JP" altLang="en-US" sz="2800" b="1" dirty="0"/>
              <a:t>インバンド需要の変化</a:t>
            </a:r>
            <a:endParaRPr kumimoji="1" lang="en-US" altLang="ja-JP" sz="2800" b="1" dirty="0"/>
          </a:p>
          <a:p>
            <a:pPr lvl="1">
              <a:buFont typeface="Arial" panose="020B0604020202020204" pitchFamily="34" charset="0"/>
              <a:buChar char="•"/>
            </a:pPr>
            <a:r>
              <a:rPr kumimoji="1" lang="ja-JP" altLang="en-US" sz="2600" dirty="0"/>
              <a:t>爆買い⇒日本文化の良さや日本人の精神文化を知る体験に対する需要の高まり</a:t>
            </a:r>
            <a:endParaRPr kumimoji="1" lang="en-US" altLang="ja-JP" sz="2600" dirty="0"/>
          </a:p>
          <a:p>
            <a:r>
              <a:rPr kumimoji="1" lang="ja-JP" altLang="en-US" sz="2800" b="1" dirty="0"/>
              <a:t>言葉をオノマトペ（擬音語）に変える</a:t>
            </a:r>
          </a:p>
        </p:txBody>
      </p:sp>
      <p:sp>
        <p:nvSpPr>
          <p:cNvPr id="6" name="タイトル 1">
            <a:extLst>
              <a:ext uri="{FF2B5EF4-FFF2-40B4-BE49-F238E27FC236}">
                <a16:creationId xmlns:a16="http://schemas.microsoft.com/office/drawing/2014/main" id="{BEAA56CE-FAA2-D625-007D-3F54DA6F2311}"/>
              </a:ext>
            </a:extLst>
          </p:cNvPr>
          <p:cNvSpPr>
            <a:spLocks noGrp="1"/>
          </p:cNvSpPr>
          <p:nvPr>
            <p:ph type="title"/>
          </p:nvPr>
        </p:nvSpPr>
        <p:spPr>
          <a:xfrm>
            <a:off x="2592925" y="624110"/>
            <a:ext cx="9398184" cy="986481"/>
          </a:xfrm>
        </p:spPr>
        <p:txBody>
          <a:bodyPr/>
          <a:lstStyle/>
          <a:p>
            <a:r>
              <a:rPr kumimoji="1" lang="ja-JP" altLang="en-US" sz="3600" dirty="0"/>
              <a:t>６．縄文の教えを知るツアー</a:t>
            </a:r>
          </a:p>
        </p:txBody>
      </p:sp>
    </p:spTree>
    <p:extLst>
      <p:ext uri="{BB962C8B-B14F-4D97-AF65-F5344CB8AC3E}">
        <p14:creationId xmlns:p14="http://schemas.microsoft.com/office/powerpoint/2010/main" val="32549589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658EA4-2F92-C218-8E91-AA8DC4D66040}"/>
              </a:ext>
            </a:extLst>
          </p:cNvPr>
          <p:cNvSpPr>
            <a:spLocks noGrp="1"/>
          </p:cNvSpPr>
          <p:nvPr>
            <p:ph type="title"/>
          </p:nvPr>
        </p:nvSpPr>
        <p:spPr/>
        <p:txBody>
          <a:bodyPr/>
          <a:lstStyle/>
          <a:p>
            <a:r>
              <a:rPr kumimoji="1" lang="ja-JP" altLang="en-US" dirty="0"/>
              <a:t>１．変化する世界と新しい価値基準</a:t>
            </a:r>
            <a:br>
              <a:rPr kumimoji="1" lang="ja-JP" altLang="en-US" dirty="0"/>
            </a:br>
            <a:endParaRPr kumimoji="1" lang="ja-JP" altLang="en-US" dirty="0"/>
          </a:p>
        </p:txBody>
      </p:sp>
    </p:spTree>
    <p:extLst>
      <p:ext uri="{BB962C8B-B14F-4D97-AF65-F5344CB8AC3E}">
        <p14:creationId xmlns:p14="http://schemas.microsoft.com/office/powerpoint/2010/main" val="3577984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7F4325-16A1-39EE-1B99-DDFCD4A0AD3F}"/>
              </a:ext>
            </a:extLst>
          </p:cNvPr>
          <p:cNvSpPr>
            <a:spLocks noGrp="1"/>
          </p:cNvSpPr>
          <p:nvPr>
            <p:ph type="title"/>
          </p:nvPr>
        </p:nvSpPr>
        <p:spPr/>
        <p:txBody>
          <a:bodyPr/>
          <a:lstStyle/>
          <a:p>
            <a:r>
              <a:rPr kumimoji="1" lang="ja-JP" altLang="en-US" sz="4000" dirty="0"/>
              <a:t>ご清聴ありがとうございました</a:t>
            </a:r>
          </a:p>
        </p:txBody>
      </p:sp>
    </p:spTree>
    <p:extLst>
      <p:ext uri="{BB962C8B-B14F-4D97-AF65-F5344CB8AC3E}">
        <p14:creationId xmlns:p14="http://schemas.microsoft.com/office/powerpoint/2010/main" val="37615625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908A95-78DF-3568-6080-0BF3CE0CBD0A}"/>
              </a:ext>
            </a:extLst>
          </p:cNvPr>
          <p:cNvSpPr>
            <a:spLocks noGrp="1"/>
          </p:cNvSpPr>
          <p:nvPr>
            <p:ph type="title"/>
          </p:nvPr>
        </p:nvSpPr>
        <p:spPr/>
        <p:txBody>
          <a:bodyPr/>
          <a:lstStyle/>
          <a:p>
            <a:r>
              <a:rPr kumimoji="1" lang="ja-JP" altLang="en-US" dirty="0"/>
              <a:t>１．変化する世界と新しい価値基準</a:t>
            </a:r>
          </a:p>
        </p:txBody>
      </p:sp>
      <p:sp>
        <p:nvSpPr>
          <p:cNvPr id="3" name="コンテンツ プレースホルダー 2">
            <a:extLst>
              <a:ext uri="{FF2B5EF4-FFF2-40B4-BE49-F238E27FC236}">
                <a16:creationId xmlns:a16="http://schemas.microsoft.com/office/drawing/2014/main" id="{E836BB0B-2F65-AEF0-9FE7-E7FC364A9C69}"/>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衆議院</a:t>
            </a:r>
            <a:r>
              <a:rPr kumimoji="1" lang="ja-JP" altLang="en-US" sz="2800" dirty="0"/>
              <a:t>総選挙やアメリカ大統領選挙を終え、世の中が大きく変化してきた</a:t>
            </a:r>
            <a:endParaRPr kumimoji="1" lang="en-US" altLang="ja-JP" sz="2800" dirty="0"/>
          </a:p>
          <a:p>
            <a:pPr>
              <a:lnSpc>
                <a:spcPts val="3500"/>
              </a:lnSpc>
            </a:pPr>
            <a:r>
              <a:rPr kumimoji="1" lang="ja-JP" altLang="en-US" sz="2800" b="1" dirty="0"/>
              <a:t>豊かさ</a:t>
            </a:r>
            <a:r>
              <a:rPr kumimoji="1" lang="ja-JP" altLang="en-US" sz="2800" dirty="0"/>
              <a:t>の目的が物質を追う時代から心の豊かさを求める時代へシフトしている（入れ代わりの混乱期に入っている）</a:t>
            </a:r>
          </a:p>
          <a:p>
            <a:pPr>
              <a:lnSpc>
                <a:spcPts val="3500"/>
              </a:lnSpc>
            </a:pPr>
            <a:r>
              <a:rPr kumimoji="1" lang="ja-JP" altLang="en-US" sz="2800" b="1" dirty="0"/>
              <a:t>今後数年間</a:t>
            </a:r>
            <a:r>
              <a:rPr kumimoji="1" lang="ja-JP" altLang="en-US" sz="2800" dirty="0"/>
              <a:t>は経済世界・物質世界は混乱の時代を迎える可能性がある</a:t>
            </a:r>
          </a:p>
          <a:p>
            <a:pPr>
              <a:lnSpc>
                <a:spcPts val="3500"/>
              </a:lnSpc>
            </a:pPr>
            <a:r>
              <a:rPr kumimoji="1" lang="ja-JP" altLang="en-US" sz="2800" b="1" i="1" dirty="0"/>
              <a:t>心</a:t>
            </a:r>
            <a:r>
              <a:rPr kumimoji="1" lang="ja-JP" altLang="en-US" sz="2800" b="1" dirty="0"/>
              <a:t>と身体</a:t>
            </a:r>
            <a:r>
              <a:rPr kumimoji="1" lang="ja-JP" altLang="en-US" sz="2800" dirty="0"/>
              <a:t>の調整を求める人が増加する</a:t>
            </a:r>
          </a:p>
          <a:p>
            <a:pPr>
              <a:lnSpc>
                <a:spcPts val="3500"/>
              </a:lnSpc>
            </a:pPr>
            <a:endParaRPr kumimoji="1" lang="ja-JP" altLang="en-US" sz="2800" dirty="0"/>
          </a:p>
        </p:txBody>
      </p:sp>
    </p:spTree>
    <p:extLst>
      <p:ext uri="{BB962C8B-B14F-4D97-AF65-F5344CB8AC3E}">
        <p14:creationId xmlns:p14="http://schemas.microsoft.com/office/powerpoint/2010/main" val="36141638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560E-F374-6FDD-841D-296C90F4660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04CF627-28FE-3F73-C973-1D72C2FBBBAB}"/>
              </a:ext>
            </a:extLst>
          </p:cNvPr>
          <p:cNvSpPr>
            <a:spLocks noGrp="1"/>
          </p:cNvSpPr>
          <p:nvPr>
            <p:ph type="title"/>
          </p:nvPr>
        </p:nvSpPr>
        <p:spPr/>
        <p:txBody>
          <a:bodyPr/>
          <a:lstStyle/>
          <a:p>
            <a:r>
              <a:rPr kumimoji="1" lang="ja-JP" altLang="en-US" dirty="0"/>
              <a:t>１．変化する世界と新しい価値基準</a:t>
            </a:r>
          </a:p>
        </p:txBody>
      </p:sp>
      <p:sp>
        <p:nvSpPr>
          <p:cNvPr id="3" name="コンテンツ プレースホルダー 2">
            <a:extLst>
              <a:ext uri="{FF2B5EF4-FFF2-40B4-BE49-F238E27FC236}">
                <a16:creationId xmlns:a16="http://schemas.microsoft.com/office/drawing/2014/main" id="{421F9B87-E3A6-427E-1841-BAF090E3AD20}"/>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時代</a:t>
            </a:r>
            <a:r>
              <a:rPr kumimoji="1" lang="ja-JP" altLang="en-US" sz="2800" dirty="0"/>
              <a:t>に生き残るためには</a:t>
            </a:r>
          </a:p>
          <a:p>
            <a:pPr>
              <a:lnSpc>
                <a:spcPts val="3500"/>
              </a:lnSpc>
              <a:buFont typeface="Arial" panose="020B0604020202020204" pitchFamily="34" charset="0"/>
              <a:buChar char="•"/>
            </a:pPr>
            <a:r>
              <a:rPr kumimoji="1" lang="ja-JP" altLang="en-US" sz="2800" b="1" dirty="0"/>
              <a:t>企画</a:t>
            </a:r>
            <a:r>
              <a:rPr kumimoji="1" lang="ja-JP" altLang="en-US" sz="2800" dirty="0"/>
              <a:t>したものや商品に企画者の思いが入っていなければ売れない</a:t>
            </a:r>
          </a:p>
          <a:p>
            <a:pPr>
              <a:lnSpc>
                <a:spcPts val="3500"/>
              </a:lnSpc>
            </a:pPr>
            <a:r>
              <a:rPr kumimoji="1" lang="ja-JP" altLang="en-US" sz="2800" b="1" dirty="0"/>
              <a:t>心の時代</a:t>
            </a:r>
            <a:r>
              <a:rPr kumimoji="1" lang="ja-JP" altLang="en-US" sz="2800" dirty="0"/>
              <a:t>になり、人生の目的がお金や資産を蓄えること</a:t>
            </a:r>
            <a:r>
              <a:rPr kumimoji="1" lang="ja-JP" altLang="en-US" sz="2800" b="1" dirty="0"/>
              <a:t>⇒どれだけ心を豊かにできるのかを目的とする人が増える</a:t>
            </a:r>
          </a:p>
          <a:p>
            <a:pPr>
              <a:lnSpc>
                <a:spcPts val="3500"/>
              </a:lnSpc>
            </a:pPr>
            <a:r>
              <a:rPr kumimoji="1" lang="ja-JP" altLang="en-US" sz="2800" b="1" dirty="0"/>
              <a:t>心の分析</a:t>
            </a:r>
            <a:r>
              <a:rPr kumimoji="1" lang="ja-JP" altLang="en-US" sz="2800" dirty="0"/>
              <a:t>が必要な時代が来た</a:t>
            </a:r>
          </a:p>
        </p:txBody>
      </p:sp>
    </p:spTree>
    <p:extLst>
      <p:ext uri="{BB962C8B-B14F-4D97-AF65-F5344CB8AC3E}">
        <p14:creationId xmlns:p14="http://schemas.microsoft.com/office/powerpoint/2010/main" val="24116824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F7C31-AC49-5FC6-40D2-3ECFF5946A3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D14D9A3-BA2F-1D41-3359-73D7563CCCB0}"/>
              </a:ext>
            </a:extLst>
          </p:cNvPr>
          <p:cNvSpPr>
            <a:spLocks noGrp="1"/>
          </p:cNvSpPr>
          <p:nvPr>
            <p:ph type="title"/>
          </p:nvPr>
        </p:nvSpPr>
        <p:spPr/>
        <p:txBody>
          <a:bodyPr>
            <a:normAutofit/>
          </a:bodyPr>
          <a:lstStyle/>
          <a:p>
            <a:r>
              <a:rPr kumimoji="1" lang="ja-JP" altLang="en-US" dirty="0"/>
              <a:t>２．「非」科学と「未」科学</a:t>
            </a:r>
            <a:br>
              <a:rPr kumimoji="1" lang="en-US" altLang="ja-JP" dirty="0"/>
            </a:br>
            <a:r>
              <a:rPr kumimoji="1" lang="ja-JP" altLang="en-US" dirty="0"/>
              <a:t>　　～科学的な</a:t>
            </a:r>
            <a:r>
              <a:rPr kumimoji="1" lang="en-US" altLang="ja-JP" dirty="0"/>
              <a:t>『</a:t>
            </a:r>
            <a:r>
              <a:rPr kumimoji="1" lang="ja-JP" altLang="en-US" dirty="0"/>
              <a:t>調和</a:t>
            </a:r>
            <a:r>
              <a:rPr kumimoji="1" lang="en-US" altLang="ja-JP" dirty="0"/>
              <a:t>』</a:t>
            </a:r>
            <a:r>
              <a:rPr kumimoji="1" lang="ja-JP" altLang="en-US" dirty="0"/>
              <a:t>の研究～</a:t>
            </a:r>
          </a:p>
        </p:txBody>
      </p:sp>
    </p:spTree>
    <p:extLst>
      <p:ext uri="{BB962C8B-B14F-4D97-AF65-F5344CB8AC3E}">
        <p14:creationId xmlns:p14="http://schemas.microsoft.com/office/powerpoint/2010/main" val="28889823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411F3-2EE5-86E0-B4CA-5DEB1C767B3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9E185DE-7D53-25F3-84C1-A13339A004C1}"/>
              </a:ext>
            </a:extLst>
          </p:cNvPr>
          <p:cNvSpPr>
            <a:spLocks noGrp="1"/>
          </p:cNvSpPr>
          <p:nvPr>
            <p:ph type="title"/>
          </p:nvPr>
        </p:nvSpPr>
        <p:spPr/>
        <p:txBody>
          <a:bodyPr>
            <a:normAutofit fontScale="90000"/>
          </a:bodyPr>
          <a:lstStyle/>
          <a:p>
            <a:r>
              <a:rPr kumimoji="1" lang="ja-JP" altLang="en-US" dirty="0"/>
              <a:t>２．「非」科学と「未」科学</a:t>
            </a:r>
            <a:br>
              <a:rPr kumimoji="1" lang="en-US" altLang="ja-JP" dirty="0"/>
            </a:br>
            <a:r>
              <a:rPr kumimoji="1" lang="ja-JP" altLang="en-US" dirty="0"/>
              <a:t>　　　～科学的な</a:t>
            </a:r>
            <a:r>
              <a:rPr kumimoji="1" lang="en-US" altLang="ja-JP" dirty="0"/>
              <a:t>『</a:t>
            </a:r>
            <a:r>
              <a:rPr kumimoji="1" lang="ja-JP" altLang="en-US" dirty="0"/>
              <a:t>調和</a:t>
            </a:r>
            <a:r>
              <a:rPr kumimoji="1" lang="en-US" altLang="ja-JP" dirty="0"/>
              <a:t>』</a:t>
            </a:r>
            <a:r>
              <a:rPr kumimoji="1" lang="ja-JP" altLang="en-US" dirty="0"/>
              <a:t>の研究～</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F6DC2409-C5BE-5D97-0905-070CF2AF51D6}"/>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近年</a:t>
            </a:r>
            <a:r>
              <a:rPr kumimoji="1" lang="ja-JP" altLang="en-US" sz="2800" dirty="0"/>
              <a:t>、科学と「精神性の調和」の研究が進んできた</a:t>
            </a:r>
          </a:p>
          <a:p>
            <a:pPr>
              <a:lnSpc>
                <a:spcPts val="3500"/>
              </a:lnSpc>
            </a:pPr>
            <a:r>
              <a:rPr kumimoji="1" lang="ja-JP" altLang="en-US" sz="2800" b="1" dirty="0"/>
              <a:t>素粒子</a:t>
            </a:r>
            <a:r>
              <a:rPr kumimoji="1" lang="ja-JP" altLang="en-US" sz="2800" dirty="0"/>
              <a:t>もつれの法則（時間的概念が変わる）</a:t>
            </a:r>
          </a:p>
          <a:p>
            <a:pPr>
              <a:lnSpc>
                <a:spcPts val="3500"/>
              </a:lnSpc>
            </a:pPr>
            <a:r>
              <a:rPr kumimoji="1" lang="ja-JP" altLang="en-US" sz="2800" b="1" dirty="0"/>
              <a:t>量子力学</a:t>
            </a:r>
            <a:r>
              <a:rPr kumimoji="1" lang="ja-JP" altLang="en-US" sz="2800" dirty="0"/>
              <a:t>・粒子脳理論（意識の具現化）</a:t>
            </a:r>
          </a:p>
          <a:p>
            <a:pPr>
              <a:lnSpc>
                <a:spcPts val="3500"/>
              </a:lnSpc>
            </a:pPr>
            <a:r>
              <a:rPr kumimoji="1" lang="ja-JP" altLang="en-US" sz="2800" b="1" dirty="0"/>
              <a:t>ゼロポイント</a:t>
            </a:r>
            <a:r>
              <a:rPr kumimoji="1" lang="ja-JP" altLang="en-US" sz="2800" dirty="0"/>
              <a:t>フィールド</a:t>
            </a:r>
            <a:r>
              <a:rPr kumimoji="1" lang="en-US" altLang="ja-JP" sz="2800" dirty="0"/>
              <a:t>(</a:t>
            </a:r>
            <a:r>
              <a:rPr kumimoji="1" lang="ja-JP" altLang="en-US" sz="2800" dirty="0"/>
              <a:t>真空状態の中で宇宙の情報・意識体のコピーが存在</a:t>
            </a:r>
            <a:r>
              <a:rPr kumimoji="1" lang="en-US" altLang="ja-JP" sz="2800" dirty="0"/>
              <a:t>)</a:t>
            </a:r>
          </a:p>
        </p:txBody>
      </p:sp>
    </p:spTree>
    <p:extLst>
      <p:ext uri="{BB962C8B-B14F-4D97-AF65-F5344CB8AC3E}">
        <p14:creationId xmlns:p14="http://schemas.microsoft.com/office/powerpoint/2010/main" val="25028366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35806-F7A4-5E6D-1B7C-6E3525939DA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ABD3971-9B49-E693-AA3A-3662A89620E2}"/>
              </a:ext>
            </a:extLst>
          </p:cNvPr>
          <p:cNvSpPr>
            <a:spLocks noGrp="1"/>
          </p:cNvSpPr>
          <p:nvPr>
            <p:ph type="title"/>
          </p:nvPr>
        </p:nvSpPr>
        <p:spPr/>
        <p:txBody>
          <a:bodyPr>
            <a:normAutofit fontScale="90000"/>
          </a:bodyPr>
          <a:lstStyle/>
          <a:p>
            <a:r>
              <a:rPr kumimoji="1" lang="ja-JP" altLang="en-US" dirty="0"/>
              <a:t>２．「非」科学と「未」科学</a:t>
            </a:r>
            <a:br>
              <a:rPr kumimoji="1" lang="en-US" altLang="ja-JP" dirty="0"/>
            </a:br>
            <a:r>
              <a:rPr kumimoji="1" lang="ja-JP" altLang="en-US" dirty="0"/>
              <a:t>　　　～科学的な</a:t>
            </a:r>
            <a:r>
              <a:rPr kumimoji="1" lang="en-US" altLang="ja-JP" dirty="0"/>
              <a:t>『</a:t>
            </a:r>
            <a:r>
              <a:rPr kumimoji="1" lang="ja-JP" altLang="en-US" dirty="0"/>
              <a:t>調和</a:t>
            </a:r>
            <a:r>
              <a:rPr kumimoji="1" lang="en-US" altLang="ja-JP" dirty="0"/>
              <a:t>』</a:t>
            </a:r>
            <a:r>
              <a:rPr kumimoji="1" lang="ja-JP" altLang="en-US" dirty="0"/>
              <a:t>の研究～</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32E17506-6600-B1D4-CD95-092432A79C00}"/>
              </a:ext>
            </a:extLst>
          </p:cNvPr>
          <p:cNvSpPr>
            <a:spLocks noGrp="1"/>
          </p:cNvSpPr>
          <p:nvPr>
            <p:ph idx="1"/>
          </p:nvPr>
        </p:nvSpPr>
        <p:spPr>
          <a:xfrm>
            <a:off x="2589212" y="2133599"/>
            <a:ext cx="8915400" cy="4321629"/>
          </a:xfrm>
        </p:spPr>
        <p:txBody>
          <a:bodyPr>
            <a:normAutofit/>
          </a:bodyPr>
          <a:lstStyle/>
          <a:p>
            <a:pPr>
              <a:lnSpc>
                <a:spcPts val="3500"/>
              </a:lnSpc>
            </a:pPr>
            <a:r>
              <a:rPr kumimoji="1" lang="ja-JP" altLang="en-US" sz="2800" b="1" dirty="0"/>
              <a:t>「非科学的</a:t>
            </a:r>
            <a:r>
              <a:rPr kumimoji="1" lang="ja-JP" altLang="en-US" sz="2800" dirty="0"/>
              <a:t>でなく未科学的な存在なのだ」という世界観が生まれる</a:t>
            </a:r>
          </a:p>
          <a:p>
            <a:pPr>
              <a:lnSpc>
                <a:spcPts val="3500"/>
              </a:lnSpc>
            </a:pPr>
            <a:r>
              <a:rPr kumimoji="1" lang="ja-JP" altLang="en-US" sz="2800" b="1" dirty="0"/>
              <a:t>振動体</a:t>
            </a:r>
            <a:r>
              <a:rPr kumimoji="1" lang="ja-JP" altLang="en-US" sz="2800" dirty="0"/>
              <a:t>＝粒子と波動でできている＝刺激を与えている</a:t>
            </a:r>
          </a:p>
          <a:p>
            <a:pPr>
              <a:lnSpc>
                <a:spcPts val="3500"/>
              </a:lnSpc>
            </a:pPr>
            <a:r>
              <a:rPr kumimoji="1" lang="ja-JP" altLang="en-US" sz="2800" b="1" dirty="0"/>
              <a:t>物質</a:t>
            </a:r>
            <a:r>
              <a:rPr kumimoji="1" lang="ja-JP" altLang="en-US" sz="2800" dirty="0"/>
              <a:t>だけでなく意識・意思でさえ振動体できている</a:t>
            </a:r>
          </a:p>
          <a:p>
            <a:pPr>
              <a:lnSpc>
                <a:spcPts val="3500"/>
              </a:lnSpc>
            </a:pPr>
            <a:r>
              <a:rPr kumimoji="1" lang="ja-JP" altLang="en-US" sz="2800" b="1" dirty="0"/>
              <a:t>自然</a:t>
            </a:r>
            <a:r>
              <a:rPr kumimoji="1" lang="ja-JP" altLang="en-US" sz="2800" dirty="0"/>
              <a:t>のリズムとは中庸・ゼロであり調和である</a:t>
            </a:r>
          </a:p>
        </p:txBody>
      </p:sp>
    </p:spTree>
    <p:extLst>
      <p:ext uri="{BB962C8B-B14F-4D97-AF65-F5344CB8AC3E}">
        <p14:creationId xmlns:p14="http://schemas.microsoft.com/office/powerpoint/2010/main" val="24053454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32DAE-C9E8-DC28-F4CA-560E43194E9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7241CC5-503C-5B36-D923-145E76D32087}"/>
              </a:ext>
            </a:extLst>
          </p:cNvPr>
          <p:cNvSpPr>
            <a:spLocks noGrp="1"/>
          </p:cNvSpPr>
          <p:nvPr>
            <p:ph type="title"/>
          </p:nvPr>
        </p:nvSpPr>
        <p:spPr/>
        <p:txBody>
          <a:bodyPr>
            <a:normAutofit fontScale="90000"/>
          </a:bodyPr>
          <a:lstStyle/>
          <a:p>
            <a:r>
              <a:rPr kumimoji="1" lang="ja-JP" altLang="en-US" dirty="0"/>
              <a:t>２．「非」科学と「未」科学</a:t>
            </a:r>
            <a:br>
              <a:rPr kumimoji="1" lang="en-US" altLang="ja-JP" dirty="0"/>
            </a:br>
            <a:r>
              <a:rPr kumimoji="1" lang="ja-JP" altLang="en-US" dirty="0"/>
              <a:t>　　　～科学的な</a:t>
            </a:r>
            <a:r>
              <a:rPr kumimoji="1" lang="en-US" altLang="ja-JP" dirty="0"/>
              <a:t>『</a:t>
            </a:r>
            <a:r>
              <a:rPr kumimoji="1" lang="ja-JP" altLang="en-US" dirty="0"/>
              <a:t>調和</a:t>
            </a:r>
            <a:r>
              <a:rPr kumimoji="1" lang="en-US" altLang="ja-JP" dirty="0"/>
              <a:t>』</a:t>
            </a:r>
            <a:r>
              <a:rPr kumimoji="1" lang="ja-JP" altLang="en-US" dirty="0"/>
              <a:t>の研究～</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69C099B0-C9EC-FB85-C6D2-2C07DCD879D0}"/>
              </a:ext>
            </a:extLst>
          </p:cNvPr>
          <p:cNvSpPr>
            <a:spLocks noGrp="1"/>
          </p:cNvSpPr>
          <p:nvPr>
            <p:ph idx="1"/>
          </p:nvPr>
        </p:nvSpPr>
        <p:spPr>
          <a:xfrm>
            <a:off x="2589212" y="2133599"/>
            <a:ext cx="8915400" cy="4321629"/>
          </a:xfrm>
        </p:spPr>
        <p:txBody>
          <a:bodyPr>
            <a:normAutofit/>
          </a:bodyPr>
          <a:lstStyle/>
          <a:p>
            <a:pPr marL="0" indent="0">
              <a:lnSpc>
                <a:spcPts val="3500"/>
              </a:lnSpc>
              <a:buNone/>
            </a:pPr>
            <a:r>
              <a:rPr kumimoji="1" lang="ja-JP" altLang="en-US" sz="2800" b="1" dirty="0"/>
              <a:t>（宇宙や自然界との調和）</a:t>
            </a:r>
          </a:p>
          <a:p>
            <a:pPr>
              <a:lnSpc>
                <a:spcPts val="3500"/>
              </a:lnSpc>
            </a:pPr>
            <a:r>
              <a:rPr kumimoji="1" lang="ja-JP" altLang="en-US" sz="2800" b="1" dirty="0"/>
              <a:t>私たち</a:t>
            </a:r>
            <a:r>
              <a:rPr kumimoji="1" lang="ja-JP" altLang="en-US" sz="2800" dirty="0"/>
              <a:t>は振動エネルギーを放出している</a:t>
            </a:r>
          </a:p>
          <a:p>
            <a:pPr>
              <a:lnSpc>
                <a:spcPts val="3500"/>
              </a:lnSpc>
            </a:pPr>
            <a:r>
              <a:rPr kumimoji="1" lang="ja-JP" altLang="en-US" sz="2800" b="1" dirty="0"/>
              <a:t>自然界</a:t>
            </a:r>
            <a:r>
              <a:rPr kumimoji="1" lang="ja-JP" altLang="en-US" sz="2800" dirty="0"/>
              <a:t>・宇宙・食べ物からも振動エネルギーが放出されている</a:t>
            </a:r>
          </a:p>
          <a:p>
            <a:pPr>
              <a:lnSpc>
                <a:spcPts val="3500"/>
              </a:lnSpc>
            </a:pPr>
            <a:r>
              <a:rPr kumimoji="1" lang="ja-JP" altLang="en-US" sz="2800" b="1" dirty="0"/>
              <a:t>心と身体</a:t>
            </a:r>
            <a:r>
              <a:rPr kumimoji="1" lang="ja-JP" altLang="en-US" sz="2800" dirty="0"/>
              <a:t>（細胞・素粒子レベル）は絶えず交信している</a:t>
            </a:r>
          </a:p>
          <a:p>
            <a:pPr>
              <a:lnSpc>
                <a:spcPts val="3500"/>
              </a:lnSpc>
            </a:pPr>
            <a:r>
              <a:rPr kumimoji="1" lang="ja-JP" altLang="en-US" sz="2800" b="1" dirty="0"/>
              <a:t>生体内レベル</a:t>
            </a:r>
            <a:r>
              <a:rPr kumimoji="1" lang="ja-JP" altLang="en-US" sz="2800" dirty="0"/>
              <a:t>での意識交信もしている　　</a:t>
            </a:r>
          </a:p>
          <a:p>
            <a:pPr>
              <a:lnSpc>
                <a:spcPts val="3500"/>
              </a:lnSpc>
            </a:pPr>
            <a:r>
              <a:rPr kumimoji="1" lang="ja-JP" altLang="en-US" sz="2800" b="1" dirty="0"/>
              <a:t>微生物</a:t>
            </a:r>
            <a:r>
              <a:rPr kumimoji="1" lang="ja-JP" altLang="en-US" sz="2800" dirty="0"/>
              <a:t>（腸内細菌）感情・意識・思考⇒脳</a:t>
            </a:r>
          </a:p>
          <a:p>
            <a:pPr>
              <a:lnSpc>
                <a:spcPts val="3500"/>
              </a:lnSpc>
            </a:pPr>
            <a:endParaRPr kumimoji="1" lang="ja-JP" altLang="en-US" sz="2800" dirty="0"/>
          </a:p>
        </p:txBody>
      </p:sp>
    </p:spTree>
    <p:extLst>
      <p:ext uri="{BB962C8B-B14F-4D97-AF65-F5344CB8AC3E}">
        <p14:creationId xmlns:p14="http://schemas.microsoft.com/office/powerpoint/2010/main" val="14520941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182</TotalTime>
  <Words>1727</Words>
  <Application>Microsoft Office PowerPoint</Application>
  <PresentationFormat>ワイド画面</PresentationFormat>
  <Paragraphs>144</Paragraphs>
  <Slides>30</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30</vt:i4>
      </vt:variant>
    </vt:vector>
  </HeadingPairs>
  <TitlesOfParts>
    <vt:vector size="34" baseType="lpstr">
      <vt:lpstr>Arial</vt:lpstr>
      <vt:lpstr>Century Gothic</vt:lpstr>
      <vt:lpstr>Wingdings 3</vt:lpstr>
      <vt:lpstr>ウィスプ</vt:lpstr>
      <vt:lpstr>『調和』を体験するウェルネス環境づくり</vt:lpstr>
      <vt:lpstr>本日の講演内容</vt:lpstr>
      <vt:lpstr>１．変化する世界と新しい価値基準 </vt:lpstr>
      <vt:lpstr>１．変化する世界と新しい価値基準</vt:lpstr>
      <vt:lpstr>１．変化する世界と新しい価値基準</vt:lpstr>
      <vt:lpstr>２．「非」科学と「未」科学 　　～科学的な『調和』の研究～</vt:lpstr>
      <vt:lpstr>２．「非」科学と「未」科学 　　　～科学的な『調和』の研究～ </vt:lpstr>
      <vt:lpstr>２．「非」科学と「未」科学 　　　～科学的な『調和』の研究～ </vt:lpstr>
      <vt:lpstr>２．「非」科学と「未」科学 　　　～科学的な『調和』の研究～ </vt:lpstr>
      <vt:lpstr>３．霊主体従～調和と健康～</vt:lpstr>
      <vt:lpstr>３．霊主体従～調和と健康～ </vt:lpstr>
      <vt:lpstr>３．霊主体従～調和と健康～ </vt:lpstr>
      <vt:lpstr>３．霊主体従～調和と健康～ </vt:lpstr>
      <vt:lpstr>３．霊主体従～調和と健康～ </vt:lpstr>
      <vt:lpstr>３．霊主体従～調和と健康～ </vt:lpstr>
      <vt:lpstr>４．いつの時代でも変わらない人類の要求</vt:lpstr>
      <vt:lpstr>４．いつの時代でも変わらない人類の要求 </vt:lpstr>
      <vt:lpstr>４．いつの時代でも変わらない人類の要求 </vt:lpstr>
      <vt:lpstr>４．いつの時代でも変わらない人類の要求 </vt:lpstr>
      <vt:lpstr>４．いつの時代でも変わらない人類の要求 </vt:lpstr>
      <vt:lpstr>５．『調和』の視点から温泉の特徴を 　　再構築する</vt:lpstr>
      <vt:lpstr>５．『調和』の視点から温泉の特徴を再構築する  </vt:lpstr>
      <vt:lpstr>５．『調和』の視点から温泉の特徴を再構築する  </vt:lpstr>
      <vt:lpstr>５．『調和』の視点から温泉の特徴を再構築する  </vt:lpstr>
      <vt:lpstr>５．『調和』の視点から温泉の特徴を再構築する  </vt:lpstr>
      <vt:lpstr>５．『調和』の視点から温泉の特徴を再構築する  </vt:lpstr>
      <vt:lpstr>６．縄文人の教えを知るツアー </vt:lpstr>
      <vt:lpstr>６．縄文の教えを知るツアー</vt:lpstr>
      <vt:lpstr>６．縄文の教えを知るツアー</vt:lpstr>
      <vt:lpstr>ご清聴ありがとうございました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塚原緑地研究所 株式会社</dc:creator>
  <cp:lastModifiedBy>塚原緑地研究所 株式会社</cp:lastModifiedBy>
  <cp:revision>32</cp:revision>
  <dcterms:created xsi:type="dcterms:W3CDTF">2024-11-16T15:06:22Z</dcterms:created>
  <dcterms:modified xsi:type="dcterms:W3CDTF">2024-11-16T18:10:18Z</dcterms:modified>
</cp:coreProperties>
</file>